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4" r:id="rId1"/>
  </p:sldMasterIdLst>
  <p:sldIdLst>
    <p:sldId id="256" r:id="rId2"/>
    <p:sldId id="257" r:id="rId3"/>
    <p:sldId id="258" r:id="rId4"/>
    <p:sldId id="259" r:id="rId5"/>
    <p:sldId id="284" r:id="rId6"/>
    <p:sldId id="280" r:id="rId7"/>
    <p:sldId id="283" r:id="rId8"/>
    <p:sldId id="285" r:id="rId9"/>
    <p:sldId id="287" r:id="rId10"/>
    <p:sldId id="286" r:id="rId11"/>
    <p:sldId id="282" r:id="rId12"/>
    <p:sldId id="261" r:id="rId13"/>
    <p:sldId id="294" r:id="rId14"/>
    <p:sldId id="295" r:id="rId15"/>
    <p:sldId id="269" r:id="rId16"/>
    <p:sldId id="260" r:id="rId17"/>
    <p:sldId id="262" r:id="rId18"/>
    <p:sldId id="296" r:id="rId19"/>
    <p:sldId id="290" r:id="rId20"/>
    <p:sldId id="281" r:id="rId21"/>
    <p:sldId id="292" r:id="rId22"/>
    <p:sldId id="263" r:id="rId23"/>
    <p:sldId id="266" r:id="rId24"/>
    <p:sldId id="293" r:id="rId25"/>
    <p:sldId id="279" r:id="rId26"/>
    <p:sldId id="278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B6316A-76F0-4A73-9410-A02484C7B793}" type="doc">
      <dgm:prSet loTypeId="urn:microsoft.com/office/officeart/2005/8/layout/arrow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ar-IQ"/>
        </a:p>
      </dgm:t>
    </dgm:pt>
    <dgm:pt modelId="{0671E5CE-0B0D-42BE-ABFC-1879ED2A6A92}">
      <dgm:prSet phldrT="[Text]" custT="1"/>
      <dgm:spPr/>
      <dgm:t>
        <a:bodyPr/>
        <a:lstStyle/>
        <a:p>
          <a:pPr rtl="1"/>
          <a:r>
            <a:rPr lang="en-US" sz="4000" dirty="0" smtClean="0"/>
            <a:t>Informative</a:t>
          </a:r>
        </a:p>
      </dgm:t>
    </dgm:pt>
    <dgm:pt modelId="{B2FDD926-CAF8-4A1D-BB89-384E828D2C16}" type="parTrans" cxnId="{A18C538E-C2F0-4C73-8EAE-8E88B80C0F3B}">
      <dgm:prSet/>
      <dgm:spPr/>
      <dgm:t>
        <a:bodyPr/>
        <a:lstStyle/>
        <a:p>
          <a:pPr rtl="1"/>
          <a:endParaRPr lang="ar-IQ"/>
        </a:p>
      </dgm:t>
    </dgm:pt>
    <dgm:pt modelId="{9F05CFD5-00EC-4125-8BBA-DA2A1CB06D22}" type="sibTrans" cxnId="{A18C538E-C2F0-4C73-8EAE-8E88B80C0F3B}">
      <dgm:prSet/>
      <dgm:spPr/>
      <dgm:t>
        <a:bodyPr/>
        <a:lstStyle/>
        <a:p>
          <a:pPr rtl="1"/>
          <a:endParaRPr lang="ar-IQ"/>
        </a:p>
      </dgm:t>
    </dgm:pt>
    <dgm:pt modelId="{E437678C-0CD1-45D4-A36B-4C1CD9567B06}">
      <dgm:prSet phldrT="[Text]" custT="1"/>
      <dgm:spPr/>
      <dgm:t>
        <a:bodyPr/>
        <a:lstStyle/>
        <a:p>
          <a:pPr rtl="1"/>
          <a:r>
            <a:rPr lang="en-US" sz="3600" dirty="0" smtClean="0"/>
            <a:t>Directive</a:t>
          </a:r>
          <a:endParaRPr lang="ar-IQ" sz="2900" dirty="0"/>
        </a:p>
      </dgm:t>
    </dgm:pt>
    <dgm:pt modelId="{B777D2B0-DFCF-4A7C-A534-481F7A9FA9E0}" type="parTrans" cxnId="{D167D5CD-17AD-4B4B-BC91-03926BB0B379}">
      <dgm:prSet/>
      <dgm:spPr/>
      <dgm:t>
        <a:bodyPr/>
        <a:lstStyle/>
        <a:p>
          <a:pPr rtl="1"/>
          <a:endParaRPr lang="ar-IQ"/>
        </a:p>
      </dgm:t>
    </dgm:pt>
    <dgm:pt modelId="{F168A287-90AF-4D17-8CEF-989BE78EE119}" type="sibTrans" cxnId="{D167D5CD-17AD-4B4B-BC91-03926BB0B379}">
      <dgm:prSet/>
      <dgm:spPr/>
      <dgm:t>
        <a:bodyPr/>
        <a:lstStyle/>
        <a:p>
          <a:pPr rtl="1"/>
          <a:endParaRPr lang="ar-IQ"/>
        </a:p>
      </dgm:t>
    </dgm:pt>
    <dgm:pt modelId="{8CD79586-DA90-4C80-9345-F8B559FB1450}">
      <dgm:prSet phldrT="[Text]" custT="1"/>
      <dgm:spPr/>
      <dgm:t>
        <a:bodyPr/>
        <a:lstStyle/>
        <a:p>
          <a:pPr rtl="1"/>
          <a:r>
            <a:rPr lang="en-US" sz="3200" dirty="0" smtClean="0"/>
            <a:t>Expressive</a:t>
          </a:r>
          <a:endParaRPr lang="en-US" sz="2800" dirty="0" smtClean="0"/>
        </a:p>
        <a:p>
          <a:pPr rtl="1"/>
          <a:endParaRPr lang="ar-IQ" sz="2900" dirty="0"/>
        </a:p>
      </dgm:t>
    </dgm:pt>
    <dgm:pt modelId="{40296FF2-54D2-4A19-93F4-6D9188F937BA}" type="parTrans" cxnId="{CA664F95-F091-4BA6-9F8C-FB90732DDAB1}">
      <dgm:prSet/>
      <dgm:spPr/>
      <dgm:t>
        <a:bodyPr/>
        <a:lstStyle/>
        <a:p>
          <a:pPr rtl="1"/>
          <a:endParaRPr lang="ar-IQ"/>
        </a:p>
      </dgm:t>
    </dgm:pt>
    <dgm:pt modelId="{858A6CD7-2BC3-4EA0-A055-0BAB38FEC2CE}" type="sibTrans" cxnId="{CA664F95-F091-4BA6-9F8C-FB90732DDAB1}">
      <dgm:prSet/>
      <dgm:spPr/>
      <dgm:t>
        <a:bodyPr/>
        <a:lstStyle/>
        <a:p>
          <a:pPr rtl="1"/>
          <a:endParaRPr lang="ar-IQ"/>
        </a:p>
      </dgm:t>
    </dgm:pt>
    <dgm:pt modelId="{27F899E5-6B81-413F-A42F-CAE007B969F1}" type="pres">
      <dgm:prSet presAssocID="{D2B6316A-76F0-4A73-9410-A02484C7B793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pPr rtl="1"/>
          <a:endParaRPr lang="ar-IQ"/>
        </a:p>
      </dgm:t>
    </dgm:pt>
    <dgm:pt modelId="{D467231B-7A74-4F0D-9DDE-B6F629AEAF4D}" type="pres">
      <dgm:prSet presAssocID="{D2B6316A-76F0-4A73-9410-A02484C7B793}" presName="arrow" presStyleLbl="bgShp" presStyleIdx="0" presStyleCnt="1"/>
      <dgm:spPr>
        <a:solidFill>
          <a:schemeClr val="accent3">
            <a:lumMod val="20000"/>
            <a:lumOff val="80000"/>
          </a:schemeClr>
        </a:solidFill>
      </dgm:spPr>
    </dgm:pt>
    <dgm:pt modelId="{62AFCCC7-7A0D-45DF-B07F-43D679DFD0B5}" type="pres">
      <dgm:prSet presAssocID="{D2B6316A-76F0-4A73-9410-A02484C7B793}" presName="arrowDiagram3" presStyleCnt="0"/>
      <dgm:spPr/>
    </dgm:pt>
    <dgm:pt modelId="{DAD03168-E5B5-4678-A809-6BCCA1A6E703}" type="pres">
      <dgm:prSet presAssocID="{0671E5CE-0B0D-42BE-ABFC-1879ED2A6A92}" presName="bullet3a" presStyleLbl="node1" presStyleIdx="0" presStyleCnt="3"/>
      <dgm:spPr/>
    </dgm:pt>
    <dgm:pt modelId="{ED218CB3-BDB2-4AB8-8568-01367D7198A8}" type="pres">
      <dgm:prSet presAssocID="{0671E5CE-0B0D-42BE-ABFC-1879ED2A6A92}" presName="textBox3a" presStyleLbl="revTx" presStyleIdx="0" presStyleCnt="3" custScaleX="141452" custScaleY="36104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C155B62D-BF63-41CD-A583-06B431D8D22E}" type="pres">
      <dgm:prSet presAssocID="{E437678C-0CD1-45D4-A36B-4C1CD9567B06}" presName="bullet3b" presStyleLbl="node1" presStyleIdx="1" presStyleCnt="3"/>
      <dgm:spPr/>
    </dgm:pt>
    <dgm:pt modelId="{ED29BA88-5648-4DCF-9C3C-A4C4F730039F}" type="pres">
      <dgm:prSet presAssocID="{E437678C-0CD1-45D4-A36B-4C1CD9567B06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AD4E4E3A-7B4A-4F24-A971-F36C1CF7D12D}" type="pres">
      <dgm:prSet presAssocID="{8CD79586-DA90-4C80-9345-F8B559FB1450}" presName="bullet3c" presStyleLbl="node1" presStyleIdx="2" presStyleCnt="3"/>
      <dgm:spPr/>
    </dgm:pt>
    <dgm:pt modelId="{D53343CD-D116-4DFA-9DBF-1AE5842297DC}" type="pres">
      <dgm:prSet presAssocID="{8CD79586-DA90-4C80-9345-F8B559FB1450}" presName="textBox3c" presStyleLbl="revTx" presStyleIdx="2" presStyleCnt="3" custScaleX="115202" custScaleY="94777" custLinFactNeighborY="2735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</dgm:ptLst>
  <dgm:cxnLst>
    <dgm:cxn modelId="{C3A0E698-CD27-476D-A119-42B626876D97}" type="presOf" srcId="{8CD79586-DA90-4C80-9345-F8B559FB1450}" destId="{D53343CD-D116-4DFA-9DBF-1AE5842297DC}" srcOrd="0" destOrd="0" presId="urn:microsoft.com/office/officeart/2005/8/layout/arrow2"/>
    <dgm:cxn modelId="{A18C538E-C2F0-4C73-8EAE-8E88B80C0F3B}" srcId="{D2B6316A-76F0-4A73-9410-A02484C7B793}" destId="{0671E5CE-0B0D-42BE-ABFC-1879ED2A6A92}" srcOrd="0" destOrd="0" parTransId="{B2FDD926-CAF8-4A1D-BB89-384E828D2C16}" sibTransId="{9F05CFD5-00EC-4125-8BBA-DA2A1CB06D22}"/>
    <dgm:cxn modelId="{EA7A03A6-802D-48E9-9234-DA915D2C8E01}" type="presOf" srcId="{D2B6316A-76F0-4A73-9410-A02484C7B793}" destId="{27F899E5-6B81-413F-A42F-CAE007B969F1}" srcOrd="0" destOrd="0" presId="urn:microsoft.com/office/officeart/2005/8/layout/arrow2"/>
    <dgm:cxn modelId="{D167D5CD-17AD-4B4B-BC91-03926BB0B379}" srcId="{D2B6316A-76F0-4A73-9410-A02484C7B793}" destId="{E437678C-0CD1-45D4-A36B-4C1CD9567B06}" srcOrd="1" destOrd="0" parTransId="{B777D2B0-DFCF-4A7C-A534-481F7A9FA9E0}" sibTransId="{F168A287-90AF-4D17-8CEF-989BE78EE119}"/>
    <dgm:cxn modelId="{CA664F95-F091-4BA6-9F8C-FB90732DDAB1}" srcId="{D2B6316A-76F0-4A73-9410-A02484C7B793}" destId="{8CD79586-DA90-4C80-9345-F8B559FB1450}" srcOrd="2" destOrd="0" parTransId="{40296FF2-54D2-4A19-93F4-6D9188F937BA}" sibTransId="{858A6CD7-2BC3-4EA0-A055-0BAB38FEC2CE}"/>
    <dgm:cxn modelId="{ACFB1A49-CC9C-4FD0-AA31-D419C402901B}" type="presOf" srcId="{E437678C-0CD1-45D4-A36B-4C1CD9567B06}" destId="{ED29BA88-5648-4DCF-9C3C-A4C4F730039F}" srcOrd="0" destOrd="0" presId="urn:microsoft.com/office/officeart/2005/8/layout/arrow2"/>
    <dgm:cxn modelId="{34081BB2-28E5-42C2-A6A7-C2B3442AF4D8}" type="presOf" srcId="{0671E5CE-0B0D-42BE-ABFC-1879ED2A6A92}" destId="{ED218CB3-BDB2-4AB8-8568-01367D7198A8}" srcOrd="0" destOrd="0" presId="urn:microsoft.com/office/officeart/2005/8/layout/arrow2"/>
    <dgm:cxn modelId="{4C6E86B0-38EB-4B27-8707-58325E42DF8D}" type="presParOf" srcId="{27F899E5-6B81-413F-A42F-CAE007B969F1}" destId="{D467231B-7A74-4F0D-9DDE-B6F629AEAF4D}" srcOrd="0" destOrd="0" presId="urn:microsoft.com/office/officeart/2005/8/layout/arrow2"/>
    <dgm:cxn modelId="{588F4C47-116A-49AE-AB1B-8452B9DA230B}" type="presParOf" srcId="{27F899E5-6B81-413F-A42F-CAE007B969F1}" destId="{62AFCCC7-7A0D-45DF-B07F-43D679DFD0B5}" srcOrd="1" destOrd="0" presId="urn:microsoft.com/office/officeart/2005/8/layout/arrow2"/>
    <dgm:cxn modelId="{96373744-ED78-467C-A309-5C6B164F9C61}" type="presParOf" srcId="{62AFCCC7-7A0D-45DF-B07F-43D679DFD0B5}" destId="{DAD03168-E5B5-4678-A809-6BCCA1A6E703}" srcOrd="0" destOrd="0" presId="urn:microsoft.com/office/officeart/2005/8/layout/arrow2"/>
    <dgm:cxn modelId="{425CAA60-830C-47B5-A2E0-D220F6B30330}" type="presParOf" srcId="{62AFCCC7-7A0D-45DF-B07F-43D679DFD0B5}" destId="{ED218CB3-BDB2-4AB8-8568-01367D7198A8}" srcOrd="1" destOrd="0" presId="urn:microsoft.com/office/officeart/2005/8/layout/arrow2"/>
    <dgm:cxn modelId="{C89FD662-75D7-4D9F-BEFC-CD7A10611860}" type="presParOf" srcId="{62AFCCC7-7A0D-45DF-B07F-43D679DFD0B5}" destId="{C155B62D-BF63-41CD-A583-06B431D8D22E}" srcOrd="2" destOrd="0" presId="urn:microsoft.com/office/officeart/2005/8/layout/arrow2"/>
    <dgm:cxn modelId="{E490E9D5-9A58-4C36-A6EE-4F3E85F06050}" type="presParOf" srcId="{62AFCCC7-7A0D-45DF-B07F-43D679DFD0B5}" destId="{ED29BA88-5648-4DCF-9C3C-A4C4F730039F}" srcOrd="3" destOrd="0" presId="urn:microsoft.com/office/officeart/2005/8/layout/arrow2"/>
    <dgm:cxn modelId="{A80ED8F2-E7DC-4144-9506-EA0E71E31115}" type="presParOf" srcId="{62AFCCC7-7A0D-45DF-B07F-43D679DFD0B5}" destId="{AD4E4E3A-7B4A-4F24-A971-F36C1CF7D12D}" srcOrd="4" destOrd="0" presId="urn:microsoft.com/office/officeart/2005/8/layout/arrow2"/>
    <dgm:cxn modelId="{336E80D4-2FB9-4135-854E-31A7003465FA}" type="presParOf" srcId="{62AFCCC7-7A0D-45DF-B07F-43D679DFD0B5}" destId="{D53343CD-D116-4DFA-9DBF-1AE5842297DC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67231B-7A74-4F0D-9DDE-B6F629AEAF4D}">
      <dsp:nvSpPr>
        <dsp:cNvPr id="0" name=""/>
        <dsp:cNvSpPr/>
      </dsp:nvSpPr>
      <dsp:spPr>
        <a:xfrm>
          <a:off x="388581" y="0"/>
          <a:ext cx="8631758" cy="539484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D03168-E5B5-4678-A809-6BCCA1A6E703}">
      <dsp:nvSpPr>
        <dsp:cNvPr id="0" name=""/>
        <dsp:cNvSpPr/>
      </dsp:nvSpPr>
      <dsp:spPr>
        <a:xfrm>
          <a:off x="1484814" y="3723524"/>
          <a:ext cx="224425" cy="2244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218CB3-BDB2-4AB8-8568-01367D7198A8}">
      <dsp:nvSpPr>
        <dsp:cNvPr id="0" name=""/>
        <dsp:cNvSpPr/>
      </dsp:nvSpPr>
      <dsp:spPr>
        <a:xfrm>
          <a:off x="1180186" y="4333842"/>
          <a:ext cx="2844882" cy="562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919" tIns="0" rIns="0" bIns="0" numCol="1" spcCol="1270" anchor="t" anchorCtr="0">
          <a:noAutofit/>
        </a:bodyPr>
        <a:lstStyle/>
        <a:p>
          <a:pPr lvl="0" algn="l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Informative</a:t>
          </a:r>
        </a:p>
      </dsp:txBody>
      <dsp:txXfrm>
        <a:off x="1180186" y="4333842"/>
        <a:ext cx="2844882" cy="562901"/>
      </dsp:txXfrm>
    </dsp:sp>
    <dsp:sp modelId="{C155B62D-BF63-41CD-A583-06B431D8D22E}">
      <dsp:nvSpPr>
        <dsp:cNvPr id="0" name=""/>
        <dsp:cNvSpPr/>
      </dsp:nvSpPr>
      <dsp:spPr>
        <a:xfrm>
          <a:off x="3465803" y="2257204"/>
          <a:ext cx="405692" cy="405692"/>
        </a:xfrm>
        <a:prstGeom prst="ellipse">
          <a:avLst/>
        </a:prstGeom>
        <a:solidFill>
          <a:schemeClr val="accent2">
            <a:hueOff val="-419062"/>
            <a:satOff val="-4829"/>
            <a:lumOff val="107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29BA88-5648-4DCF-9C3C-A4C4F730039F}">
      <dsp:nvSpPr>
        <dsp:cNvPr id="0" name=""/>
        <dsp:cNvSpPr/>
      </dsp:nvSpPr>
      <dsp:spPr>
        <a:xfrm>
          <a:off x="3668649" y="2460051"/>
          <a:ext cx="2071622" cy="2934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4968" tIns="0" rIns="0" bIns="0" numCol="1" spcCol="1270" anchor="t" anchorCtr="0">
          <a:noAutofit/>
        </a:bodyPr>
        <a:lstStyle/>
        <a:p>
          <a:pPr lvl="0" algn="l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Directive</a:t>
          </a:r>
          <a:endParaRPr lang="ar-IQ" sz="2900" kern="1200" dirty="0"/>
        </a:p>
      </dsp:txBody>
      <dsp:txXfrm>
        <a:off x="3668649" y="2460051"/>
        <a:ext cx="2071622" cy="2934797"/>
      </dsp:txXfrm>
    </dsp:sp>
    <dsp:sp modelId="{AD4E4E3A-7B4A-4F24-A971-F36C1CF7D12D}">
      <dsp:nvSpPr>
        <dsp:cNvPr id="0" name=""/>
        <dsp:cNvSpPr/>
      </dsp:nvSpPr>
      <dsp:spPr>
        <a:xfrm>
          <a:off x="5848168" y="1364896"/>
          <a:ext cx="561064" cy="561064"/>
        </a:xfrm>
        <a:prstGeom prst="ellipse">
          <a:avLst/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3343CD-D116-4DFA-9DBF-1AE5842297DC}">
      <dsp:nvSpPr>
        <dsp:cNvPr id="0" name=""/>
        <dsp:cNvSpPr/>
      </dsp:nvSpPr>
      <dsp:spPr>
        <a:xfrm>
          <a:off x="5971236" y="1841261"/>
          <a:ext cx="2386549" cy="3553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7296" tIns="0" rIns="0" bIns="0" numCol="1" spcCol="1270" anchor="t" anchorCtr="0">
          <a:noAutofit/>
        </a:bodyPr>
        <a:lstStyle/>
        <a:p>
          <a:pPr lvl="0" algn="l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Expressive</a:t>
          </a:r>
          <a:endParaRPr lang="en-US" sz="2800" kern="1200" dirty="0" smtClean="0"/>
        </a:p>
        <a:p>
          <a:pPr lvl="0" algn="l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IQ" sz="2900" kern="1200" dirty="0"/>
        </a:p>
      </dsp:txBody>
      <dsp:txXfrm>
        <a:off x="5971236" y="1841261"/>
        <a:ext cx="2386549" cy="35535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13-Dec-18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881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13-Dec-18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613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13-Dec-18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1844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13-Dec-18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777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13-Dec-18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3261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13-Dec-18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020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13-Dec-18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480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13-Dec-18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782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13-Dec-18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982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13-Dec-18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289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13-Dec-18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954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13-Dec-18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187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13-Dec-18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65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13-Dec-18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571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13-Dec-18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775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13-Dec-18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641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13-Dec-18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72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faezasalih@uobaghdad.edu.iq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ribd.com/doc/16389593/Language-Functions-in-English" TargetMode="External"/><Relationship Id="rId2" Type="http://schemas.openxmlformats.org/officeDocument/2006/relationships/hyperlink" Target="https://busyteacher.org/11943-functional-language-givingasking-for-an-opinion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usyteacher.org/23668-compare-contrast-english-5-advanced-techniques.html" TargetMode="External"/><Relationship Id="rId5" Type="http://schemas.openxmlformats.org/officeDocument/2006/relationships/hyperlink" Target="https://www.ukessays.com/essays/teaching/teaching-language-functions.php" TargetMode="External"/><Relationship Id="rId4" Type="http://schemas.openxmlformats.org/officeDocument/2006/relationships/hyperlink" Target="http://www.ascd.org/publications/books/114004/chapters/Academic-Language.aspx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7588" y="931122"/>
            <a:ext cx="8915399" cy="226278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 rtl="0"/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Speaking and Language Functions</a:t>
            </a:r>
            <a:endParaRPr lang="ar-IQ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7587" y="4300327"/>
            <a:ext cx="8915399" cy="1126283"/>
          </a:xfrm>
        </p:spPr>
        <p:txBody>
          <a:bodyPr>
            <a:noAutofit/>
          </a:bodyPr>
          <a:lstStyle/>
          <a:p>
            <a:pPr algn="l"/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Faeza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Adnan Salih</a:t>
            </a:r>
          </a:p>
          <a:p>
            <a:pPr algn="l"/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University Lecturer</a:t>
            </a:r>
          </a:p>
          <a:p>
            <a:pPr algn="l"/>
            <a:r>
              <a:rPr lang="en-US" sz="2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/>
              </a:rPr>
              <a:t>faezasalih@uobaghdad.edu.iq</a:t>
            </a:r>
            <a:endParaRPr lang="en-US" sz="2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endParaRPr lang="ar-IQ" sz="2000" dirty="0" smtClean="0"/>
          </a:p>
          <a:p>
            <a:pPr algn="l"/>
            <a:endParaRPr lang="ar-IQ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607" y="2940287"/>
            <a:ext cx="2606977" cy="23509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4152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and Contrast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29697"/>
            <a:ext cx="8596668" cy="4511665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Degrees of 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similarity</a:t>
            </a:r>
          </a:p>
          <a:p>
            <a:pPr marL="0" indent="0" algn="l" rtl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following phrases express degrees which can be combined with an adjective to say just how similar or different two items are: 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absolutely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same/different, exactly the same, practically the same/opposite, basically the same/different/opposite, nearly the same, more or less the same/different, quite similar/different, completely the same/different, totally the same/different, slightly similar/different, and very similar/different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l" rtl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Juan is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slightly different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 Kevin.</a:t>
            </a:r>
          </a:p>
          <a:p>
            <a:pPr marL="0" indent="0" algn="l" rtl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Abdul and Hind are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opposite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their speech volume.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endParaRPr lang="en-US" sz="24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00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 for Something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Excuse me. Could you tell me where ... is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l">
              <a:buNone/>
            </a:pP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Excuse me. Can you tell me...? </a:t>
            </a:r>
            <a:endParaRPr lang="en-US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know...? You wouldn't know..., would you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l">
              <a:buNone/>
            </a:pP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happen to know …..?  </a:t>
            </a:r>
          </a:p>
          <a:p>
            <a:pPr marL="0" indent="0" algn="l">
              <a:buNone/>
            </a:pP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I'd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 to know..., please. And there's another thing I'd like to know... </a:t>
            </a:r>
            <a:endParaRPr lang="en-US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 be interested to know... </a:t>
            </a:r>
            <a:endParaRPr lang="en-US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Please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 you tell me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ar-IQ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en-US" sz="2400" dirty="0" smtClean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Examples:</a:t>
            </a:r>
          </a:p>
          <a:p>
            <a:pPr marL="0" indent="0" algn="l">
              <a:buNone/>
            </a:pP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 you tell me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the next train leaves?</a:t>
            </a:r>
          </a:p>
          <a:p>
            <a:pPr marL="0" indent="0" algn="l">
              <a:buNone/>
            </a:pP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happen to know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andy arrives home?</a:t>
            </a:r>
          </a:p>
          <a:p>
            <a:pPr marL="0" indent="0" algn="l">
              <a:buNone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r-IQ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ar-IQ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052" y="1153682"/>
            <a:ext cx="3475291" cy="499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19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Expressing Opinions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80973"/>
            <a:ext cx="8596668" cy="4460390"/>
          </a:xfrm>
        </p:spPr>
        <p:txBody>
          <a:bodyPr>
            <a:normAutofit lnSpcReduction="10000"/>
          </a:bodyPr>
          <a:lstStyle/>
          <a:p>
            <a:pPr marL="0" indent="0" algn="l" rtl="0">
              <a:lnSpc>
                <a:spcPct val="150000"/>
              </a:lnSpc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I think that…….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I don’t think that…….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I’ve always thought that ……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In my opinion, …….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From my point of view, …………….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As far as I’m concerned, ………..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I strongly believe that……….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I have my doubts about ……….</a:t>
            </a:r>
          </a:p>
          <a:p>
            <a:pPr marL="0" indent="0" algn="l" rtl="0">
              <a:buNone/>
            </a:pP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021" y="1270000"/>
            <a:ext cx="4562981" cy="44184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454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Expressing Opinions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27149"/>
            <a:ext cx="8596668" cy="4460390"/>
          </a:xfrm>
        </p:spPr>
        <p:txBody>
          <a:bodyPr>
            <a:normAutofit fontScale="85000" lnSpcReduction="10000"/>
          </a:bodyPr>
          <a:lstStyle/>
          <a:p>
            <a:pPr marL="0" indent="0" algn="l" rtl="0">
              <a:lnSpc>
                <a:spcPct val="150000"/>
              </a:lnSpc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I totally agree.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I absolutely agree with you.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I agree up to a point, but ………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I’m not sure I agree with that.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I don’t really agree.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I don’t agree at all.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Actually, I disagree with you.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I completely disagree.</a:t>
            </a:r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334" y="1427149"/>
            <a:ext cx="3750402" cy="432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0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Expressing Opinions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2896" y="1580973"/>
            <a:ext cx="5349668" cy="4460390"/>
          </a:xfrm>
        </p:spPr>
        <p:txBody>
          <a:bodyPr>
            <a:normAutofit fontScale="92500"/>
          </a:bodyPr>
          <a:lstStyle/>
          <a:p>
            <a:pPr marL="0" indent="0" algn="l" rtl="0"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 me see…..</a:t>
            </a:r>
          </a:p>
          <a:p>
            <a:pPr marL="0" indent="0" algn="l" rtl="0"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Well, I mean……..</a:t>
            </a:r>
          </a:p>
          <a:p>
            <a:pPr marL="0" indent="0" algn="l" rtl="0"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depends, really ……….</a:t>
            </a:r>
          </a:p>
          <a:p>
            <a:pPr marL="0" indent="0" algn="l" rtl="0"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think that depends on various things….</a:t>
            </a:r>
          </a:p>
          <a:p>
            <a:pPr marL="0" indent="0" algn="l" rtl="0"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I’m not sure, but I suppose ………</a:t>
            </a:r>
          </a:p>
          <a:p>
            <a:pPr marL="0" indent="0" algn="l" rtl="0"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I’m not quite sure what I think about that ……..</a:t>
            </a:r>
          </a:p>
          <a:p>
            <a:pPr marL="0" indent="0" algn="l" rtl="0"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I’ve never thought about that before…</a:t>
            </a:r>
          </a:p>
          <a:p>
            <a:pPr marL="0" indent="0" algn="l" rtl="0"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don’t know much about this, but I think ….</a:t>
            </a:r>
          </a:p>
          <a:p>
            <a:pPr marL="0" indent="0" algn="l" rtl="0"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That’s an interesting question …..</a:t>
            </a:r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1297"/>
            <a:ext cx="4059252" cy="441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46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uggesting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29697"/>
            <a:ext cx="8596668" cy="4511665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000" dirty="0" smtClean="0"/>
              <a:t>Words such as </a:t>
            </a:r>
            <a:r>
              <a:rPr lang="en-US" sz="2000" dirty="0" smtClean="0">
                <a:solidFill>
                  <a:srgbClr val="FF0000"/>
                </a:solidFill>
              </a:rPr>
              <a:t>should, why don’t you, ought to, If I were you, I would …, suggest, recommend</a:t>
            </a:r>
          </a:p>
          <a:p>
            <a:pPr marL="0" indent="0" algn="l" rtl="0">
              <a:buNone/>
            </a:pPr>
            <a:endParaRPr lang="en-US" sz="2000" dirty="0"/>
          </a:p>
          <a:p>
            <a:pPr marL="0" indent="0" algn="l" rtl="0">
              <a:buNone/>
            </a:pPr>
            <a:r>
              <a:rPr lang="en-US" sz="2000" dirty="0" smtClean="0"/>
              <a:t>You </a:t>
            </a:r>
            <a:r>
              <a:rPr lang="en-US" sz="2000" dirty="0" smtClean="0">
                <a:solidFill>
                  <a:srgbClr val="FF0000"/>
                </a:solidFill>
              </a:rPr>
              <a:t>should</a:t>
            </a:r>
            <a:r>
              <a:rPr lang="en-US" sz="2000" dirty="0" smtClean="0"/>
              <a:t> </a:t>
            </a:r>
            <a:r>
              <a:rPr lang="en-US" sz="2000" u="sng" dirty="0" smtClean="0"/>
              <a:t>try</a:t>
            </a:r>
            <a:r>
              <a:rPr lang="en-US" sz="2000" dirty="0" smtClean="0"/>
              <a:t> to practice in English.</a:t>
            </a:r>
          </a:p>
          <a:p>
            <a:pPr marL="0" indent="0" algn="l" rtl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Why don’t you </a:t>
            </a:r>
            <a:r>
              <a:rPr lang="en-US" sz="2000" u="sng" dirty="0" smtClean="0"/>
              <a:t>join</a:t>
            </a:r>
            <a:r>
              <a:rPr lang="en-US" sz="2000" dirty="0" smtClean="0"/>
              <a:t> an English club?</a:t>
            </a:r>
          </a:p>
          <a:p>
            <a:pPr marL="0" indent="0" algn="l" rtl="0">
              <a:buNone/>
            </a:pPr>
            <a:r>
              <a:rPr lang="en-US" sz="2000" dirty="0" smtClean="0"/>
              <a:t>You </a:t>
            </a:r>
            <a:r>
              <a:rPr lang="en-US" sz="2000" dirty="0" smtClean="0">
                <a:solidFill>
                  <a:srgbClr val="FF0000"/>
                </a:solidFill>
              </a:rPr>
              <a:t>ought to </a:t>
            </a:r>
            <a:r>
              <a:rPr lang="en-US" sz="2000" u="sng" dirty="0" smtClean="0"/>
              <a:t>read</a:t>
            </a:r>
            <a:r>
              <a:rPr lang="en-US" sz="2000" dirty="0" smtClean="0"/>
              <a:t> more.</a:t>
            </a:r>
          </a:p>
          <a:p>
            <a:pPr marL="0" indent="0" algn="l" rtl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If I were you, I would </a:t>
            </a:r>
            <a:r>
              <a:rPr lang="en-US" sz="2000" u="sng" dirty="0" smtClean="0"/>
              <a:t>sleep</a:t>
            </a:r>
            <a:r>
              <a:rPr lang="en-US" sz="2000" dirty="0" smtClean="0"/>
              <a:t> early.</a:t>
            </a:r>
          </a:p>
          <a:p>
            <a:pPr marL="0" indent="0" algn="l" rtl="0">
              <a:buNone/>
            </a:pPr>
            <a:r>
              <a:rPr lang="en-US" sz="2000" dirty="0" smtClean="0"/>
              <a:t>I </a:t>
            </a:r>
            <a:r>
              <a:rPr lang="en-US" sz="2000" dirty="0" smtClean="0">
                <a:solidFill>
                  <a:srgbClr val="FF0000"/>
                </a:solidFill>
              </a:rPr>
              <a:t>suggest</a:t>
            </a:r>
            <a:r>
              <a:rPr lang="en-US" sz="2000" dirty="0" smtClean="0"/>
              <a:t> </a:t>
            </a:r>
            <a:r>
              <a:rPr lang="en-US" sz="2000" u="sng" dirty="0" smtClean="0"/>
              <a:t>visit</a:t>
            </a:r>
            <a:r>
              <a:rPr lang="en-US" sz="2000" u="sng" dirty="0" smtClean="0">
                <a:solidFill>
                  <a:srgbClr val="FF0000"/>
                </a:solidFill>
              </a:rPr>
              <a:t>ing</a:t>
            </a:r>
            <a:r>
              <a:rPr lang="en-US" sz="2000" dirty="0" smtClean="0"/>
              <a:t> to the Eiffel Tower. (</a:t>
            </a:r>
            <a:r>
              <a:rPr lang="en-US" sz="2000" dirty="0" smtClean="0">
                <a:solidFill>
                  <a:srgbClr val="FF0000"/>
                </a:solidFill>
              </a:rPr>
              <a:t>We should all go</a:t>
            </a:r>
            <a:r>
              <a:rPr lang="en-US" sz="2000" dirty="0" smtClean="0"/>
              <a:t>)</a:t>
            </a:r>
          </a:p>
          <a:p>
            <a:pPr marL="0" indent="0" algn="l" rtl="0">
              <a:buNone/>
            </a:pPr>
            <a:r>
              <a:rPr lang="en-US" sz="2000" dirty="0" smtClean="0"/>
              <a:t>I </a:t>
            </a:r>
            <a:r>
              <a:rPr lang="en-US" sz="2000" dirty="0" smtClean="0">
                <a:solidFill>
                  <a:srgbClr val="FF0000"/>
                </a:solidFill>
              </a:rPr>
              <a:t>suggest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that</a:t>
            </a:r>
            <a:r>
              <a:rPr lang="en-US" sz="2000" dirty="0" smtClean="0"/>
              <a:t> you </a:t>
            </a:r>
            <a:r>
              <a:rPr lang="en-US" sz="2000" u="sng" dirty="0" smtClean="0"/>
              <a:t>visit</a:t>
            </a:r>
            <a:r>
              <a:rPr lang="en-US" sz="2000" dirty="0" smtClean="0"/>
              <a:t> the Eiffel Tower. (</a:t>
            </a:r>
            <a:r>
              <a:rPr lang="en-US" sz="2000" dirty="0" smtClean="0">
                <a:solidFill>
                  <a:srgbClr val="FF0000"/>
                </a:solidFill>
              </a:rPr>
              <a:t>I’m not going</a:t>
            </a:r>
            <a:r>
              <a:rPr lang="en-US" sz="2000" dirty="0" smtClean="0"/>
              <a:t>)</a:t>
            </a:r>
          </a:p>
          <a:p>
            <a:pPr marL="0" indent="0" algn="l" rtl="0">
              <a:buNone/>
            </a:pPr>
            <a:r>
              <a:rPr lang="en-US" sz="2000" dirty="0" smtClean="0"/>
              <a:t>I </a:t>
            </a:r>
            <a:r>
              <a:rPr lang="en-US" sz="2000" dirty="0" smtClean="0">
                <a:solidFill>
                  <a:srgbClr val="FF0000"/>
                </a:solidFill>
              </a:rPr>
              <a:t>recommend</a:t>
            </a:r>
            <a:r>
              <a:rPr lang="en-US" sz="2000" dirty="0" smtClean="0"/>
              <a:t> </a:t>
            </a:r>
            <a:r>
              <a:rPr lang="en-US" sz="2000" u="sng" dirty="0" smtClean="0"/>
              <a:t>the </a:t>
            </a:r>
            <a:r>
              <a:rPr lang="en-US" sz="2000" u="sng" dirty="0" err="1" smtClean="0"/>
              <a:t>Lasagne</a:t>
            </a:r>
            <a:r>
              <a:rPr lang="en-US" sz="2000" dirty="0" smtClean="0"/>
              <a:t>. (</a:t>
            </a:r>
            <a:r>
              <a:rPr lang="en-US" sz="2000" dirty="0" smtClean="0">
                <a:solidFill>
                  <a:srgbClr val="FF0000"/>
                </a:solidFill>
              </a:rPr>
              <a:t>It’s a very good dish to choose in the restaurant</a:t>
            </a:r>
            <a:r>
              <a:rPr lang="en-US" sz="2000" dirty="0" smtClean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2831" y="2153541"/>
            <a:ext cx="4953044" cy="307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85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Asking for Advice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06609"/>
            <a:ext cx="8596668" cy="4434753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400" dirty="0" smtClean="0"/>
              <a:t>Advise (</a:t>
            </a:r>
            <a:r>
              <a:rPr lang="en-US" sz="2400" dirty="0" smtClean="0">
                <a:solidFill>
                  <a:srgbClr val="FF0000"/>
                </a:solidFill>
              </a:rPr>
              <a:t>v.</a:t>
            </a:r>
            <a:r>
              <a:rPr lang="en-US" sz="2400" dirty="0" smtClean="0"/>
              <a:t>) </a:t>
            </a:r>
          </a:p>
          <a:p>
            <a:pPr marL="0" indent="0" algn="l" rtl="0">
              <a:buNone/>
            </a:pPr>
            <a:r>
              <a:rPr lang="en-US" sz="2400" dirty="0" smtClean="0"/>
              <a:t>I </a:t>
            </a:r>
            <a:r>
              <a:rPr lang="en-US" sz="2400" dirty="0" smtClean="0">
                <a:solidFill>
                  <a:srgbClr val="FF0000"/>
                </a:solidFill>
              </a:rPr>
              <a:t>advise</a:t>
            </a:r>
            <a:r>
              <a:rPr lang="en-US" sz="2400" dirty="0" smtClean="0"/>
              <a:t> you to buy a good dictionary.</a:t>
            </a:r>
          </a:p>
          <a:p>
            <a:pPr marL="0" indent="0" algn="l" rtl="0">
              <a:buNone/>
            </a:pPr>
            <a:r>
              <a:rPr lang="en-US" sz="2400" dirty="0"/>
              <a:t>Advice (</a:t>
            </a:r>
            <a:r>
              <a:rPr lang="en-US" sz="2400" dirty="0">
                <a:solidFill>
                  <a:srgbClr val="FF0000"/>
                </a:solidFill>
              </a:rPr>
              <a:t>n.</a:t>
            </a:r>
            <a:r>
              <a:rPr lang="en-US" sz="2400" dirty="0"/>
              <a:t>)</a:t>
            </a:r>
          </a:p>
          <a:p>
            <a:pPr marL="0" indent="0" algn="l" rtl="0">
              <a:buNone/>
            </a:pPr>
            <a:r>
              <a:rPr lang="en-US" sz="2400" dirty="0" smtClean="0"/>
              <a:t>Uncountable noun. We can’t say an advice. Instead, we say </a:t>
            </a:r>
            <a:r>
              <a:rPr lang="en-US" sz="2400" dirty="0" smtClean="0">
                <a:solidFill>
                  <a:srgbClr val="FF0000"/>
                </a:solidFill>
              </a:rPr>
              <a:t>some advice</a:t>
            </a:r>
            <a:r>
              <a:rPr lang="en-US" sz="2400" dirty="0" smtClean="0"/>
              <a:t> or </a:t>
            </a:r>
            <a:r>
              <a:rPr lang="en-US" sz="2400" dirty="0" smtClean="0">
                <a:solidFill>
                  <a:srgbClr val="FF0000"/>
                </a:solidFill>
              </a:rPr>
              <a:t>a piece of advice</a:t>
            </a:r>
          </a:p>
          <a:p>
            <a:pPr marL="0" indent="0" algn="l" rtl="0">
              <a:buNone/>
            </a:pPr>
            <a:endParaRPr lang="en-US" sz="2400" dirty="0"/>
          </a:p>
          <a:p>
            <a:pPr marL="0" indent="0" algn="l" rtl="0">
              <a:buNone/>
            </a:pPr>
            <a:r>
              <a:rPr lang="en-US" sz="2400" dirty="0" smtClean="0"/>
              <a:t>Let me give you </a:t>
            </a:r>
            <a:r>
              <a:rPr lang="en-US" sz="2400" dirty="0" smtClean="0">
                <a:solidFill>
                  <a:srgbClr val="FF0000"/>
                </a:solidFill>
              </a:rPr>
              <a:t>some advice</a:t>
            </a:r>
          </a:p>
          <a:p>
            <a:pPr marL="0" indent="0" algn="l" rtl="0">
              <a:buNone/>
            </a:pPr>
            <a:r>
              <a:rPr lang="en-US" sz="2400" dirty="0" smtClean="0"/>
              <a:t>She gave me a very good  </a:t>
            </a:r>
            <a:r>
              <a:rPr lang="en-US" sz="2400" dirty="0" smtClean="0">
                <a:solidFill>
                  <a:srgbClr val="FF0000"/>
                </a:solidFill>
              </a:rPr>
              <a:t>piece </a:t>
            </a:r>
            <a:r>
              <a:rPr lang="en-US" sz="2400" dirty="0">
                <a:solidFill>
                  <a:srgbClr val="FF0000"/>
                </a:solidFill>
              </a:rPr>
              <a:t>of </a:t>
            </a:r>
            <a:r>
              <a:rPr lang="en-US" sz="2400" dirty="0" smtClean="0">
                <a:solidFill>
                  <a:srgbClr val="FF0000"/>
                </a:solidFill>
              </a:rPr>
              <a:t>advice</a:t>
            </a:r>
            <a:r>
              <a:rPr lang="en-US" sz="2400" dirty="0" smtClean="0"/>
              <a:t>: to buy a good dictionary.</a:t>
            </a:r>
            <a:endParaRPr lang="ar-IQ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6987" y="1469877"/>
            <a:ext cx="2615013" cy="538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84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056" y="498505"/>
            <a:ext cx="8596668" cy="1320800"/>
          </a:xfrm>
        </p:spPr>
        <p:txBody>
          <a:bodyPr/>
          <a:lstStyle/>
          <a:p>
            <a:r>
              <a:rPr lang="en-US" dirty="0" smtClean="0"/>
              <a:t>Giving Advice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056" y="1442743"/>
            <a:ext cx="8656890" cy="4864053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many ways of giving advice in English. Here are some common advice:</a:t>
            </a:r>
          </a:p>
          <a:p>
            <a:pPr marL="0" indent="0" algn="l">
              <a:buNone/>
            </a:pPr>
            <a:endParaRPr lang="en-US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think you should... (do). </a:t>
            </a:r>
            <a:endParaRPr lang="en-US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could... (do). </a:t>
            </a:r>
            <a:endParaRPr lang="en-US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don't you... (do)? </a:t>
            </a:r>
            <a:endParaRPr lang="en-US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were you, I'd... (do). </a:t>
            </a:r>
            <a:endParaRPr lang="en-US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tried... (doing)? </a:t>
            </a:r>
            <a:endParaRPr lang="en-US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ought to (do)… </a:t>
            </a:r>
            <a:endParaRPr lang="en-US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good idea  to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982" y="2512463"/>
            <a:ext cx="4278594" cy="364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410" y="675650"/>
            <a:ext cx="8596668" cy="1320800"/>
          </a:xfrm>
        </p:spPr>
        <p:txBody>
          <a:bodyPr/>
          <a:lstStyle/>
          <a:p>
            <a:r>
              <a:rPr lang="en-US" dirty="0" smtClean="0"/>
              <a:t>Giving Advice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331" y="1816931"/>
            <a:ext cx="8596668" cy="4864053"/>
          </a:xfrm>
        </p:spPr>
        <p:txBody>
          <a:bodyPr>
            <a:no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0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someone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says "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I’m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having problems learning English", you could say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were you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I’d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 up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for an English course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thought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going to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UK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 couple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weeks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really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ought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English television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don’t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read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English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books?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7786" y="2979273"/>
            <a:ext cx="3834213" cy="387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21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Refusing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33146"/>
            <a:ext cx="8596668" cy="4528756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I'm afraid not. </a:t>
            </a:r>
            <a:endParaRPr lang="en-US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I'm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sorry it's not possible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marL="0" indent="0" algn="l">
              <a:buNone/>
            </a:pP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I'm afraid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can't / don’t like. </a:t>
            </a:r>
          </a:p>
          <a:p>
            <a:pPr marL="0" indent="0" algn="l">
              <a:buNone/>
            </a:pP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would rather not</a:t>
            </a:r>
          </a:p>
          <a:p>
            <a:pPr marL="0" indent="0" algn="l">
              <a:buNone/>
            </a:pP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sz="20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Examples:</a:t>
            </a:r>
            <a:endParaRPr lang="ar-IQ" sz="20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 you like to see a film tonight?</a:t>
            </a:r>
          </a:p>
          <a:p>
            <a:pPr marL="0" indent="0" algn="l">
              <a:buNone/>
            </a:pP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I’m afraid I can’t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out tonight. I’ve got a test tomorrow.</a:t>
            </a:r>
          </a:p>
          <a:p>
            <a:pPr marL="0" indent="0" algn="l">
              <a:buNone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don’t we have some Indian food?</a:t>
            </a:r>
          </a:p>
          <a:p>
            <a:pPr marL="0" indent="0" algn="l">
              <a:buNone/>
            </a:pP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Sorry, but I don’t like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Indian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food.</a:t>
            </a:r>
          </a:p>
          <a:p>
            <a:pPr marL="0" indent="0" algn="l">
              <a:buNone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about watching a movie tonight?</a:t>
            </a:r>
          </a:p>
          <a:p>
            <a:pPr marL="0" indent="0" algn="l">
              <a:buNone/>
            </a:pP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I’d really rather not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watch the movie tonight.</a:t>
            </a:r>
            <a:endParaRPr lang="ar-IQ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3274" y="0"/>
            <a:ext cx="5776958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3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Agenda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275" y="2126406"/>
            <a:ext cx="8596668" cy="3880773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functions of language?</a:t>
            </a:r>
          </a:p>
          <a:p>
            <a:pPr algn="l" rtl="0"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main types of language function?</a:t>
            </a:r>
          </a:p>
          <a:p>
            <a:pPr algn="l" rtl="0"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can we use language functions in speaking?</a:t>
            </a:r>
          </a:p>
        </p:txBody>
      </p:sp>
      <p:sp>
        <p:nvSpPr>
          <p:cNvPr id="4" name="Vertical Scroll 3"/>
          <p:cNvSpPr/>
          <p:nvPr/>
        </p:nvSpPr>
        <p:spPr>
          <a:xfrm rot="10800000">
            <a:off x="9417465" y="282012"/>
            <a:ext cx="2683380" cy="2982482"/>
          </a:xfrm>
          <a:prstGeom prst="vertic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------------------------------------------------------------------------------------------------------------------------------------------------------------------------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00458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Complaining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sz="2400" dirty="0" smtClean="0">
                <a:solidFill>
                  <a:schemeClr val="accent4"/>
                </a:solidFill>
              </a:rPr>
              <a:t>In a shop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000" dirty="0" smtClean="0"/>
              <a:t>You are in a shop and the assistant gives you the wrong change.</a:t>
            </a:r>
          </a:p>
          <a:p>
            <a:pPr marL="0" indent="0" algn="l" rtl="0">
              <a:lnSpc>
                <a:spcPct val="150000"/>
              </a:lnSpc>
              <a:buNone/>
            </a:pPr>
            <a:endParaRPr lang="en-US" sz="2000" dirty="0"/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Excuse me, I think </a:t>
            </a:r>
            <a:r>
              <a:rPr lang="en-US" sz="2000" dirty="0" smtClean="0"/>
              <a:t>you’ve giving me the wrong Change.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Sorry, I think </a:t>
            </a:r>
            <a:r>
              <a:rPr lang="en-US" sz="2000" dirty="0" smtClean="0"/>
              <a:t>this change is wrong. I gave you $20, not $10.</a:t>
            </a:r>
          </a:p>
          <a:p>
            <a:pPr marL="0" indent="0" algn="l" rtl="0">
              <a:lnSpc>
                <a:spcPct val="150000"/>
              </a:lnSpc>
              <a:buNone/>
            </a:pPr>
            <a:endParaRPr lang="en-US" sz="2000" dirty="0"/>
          </a:p>
          <a:p>
            <a:pPr marL="0" indent="0" algn="l" rtl="0">
              <a:buNone/>
            </a:pPr>
            <a:endParaRPr lang="ar-IQ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2867" y="-1"/>
            <a:ext cx="4099133" cy="489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2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Complaining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338" y="1861487"/>
            <a:ext cx="8596668" cy="3880773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sz="2000" dirty="0" smtClean="0">
                <a:solidFill>
                  <a:schemeClr val="accent4"/>
                </a:solidFill>
              </a:rPr>
              <a:t>In a hotel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000" dirty="0">
                <a:solidFill>
                  <a:srgbClr val="FF0000"/>
                </a:solidFill>
              </a:rPr>
              <a:t>Excuse me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FF0000"/>
                </a:solidFill>
              </a:rPr>
              <a:t>but there's a problem </a:t>
            </a:r>
            <a:r>
              <a:rPr lang="en-US" sz="2000" dirty="0"/>
              <a:t>with the heating in my room.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000" dirty="0">
                <a:solidFill>
                  <a:srgbClr val="FF0000"/>
                </a:solidFill>
              </a:rPr>
              <a:t>Sorry to bother you, but I think</a:t>
            </a:r>
            <a:r>
              <a:rPr lang="en-US" sz="2000" dirty="0"/>
              <a:t> there's something wrong with the air/conditioning.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000" dirty="0">
                <a:solidFill>
                  <a:srgbClr val="FF0000"/>
                </a:solidFill>
              </a:rPr>
              <a:t>I'm afraid I have to make a complaint</a:t>
            </a:r>
            <a:r>
              <a:rPr lang="en-US" sz="2000" dirty="0"/>
              <a:t>. Some money has gone missing from my hotel room.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000" dirty="0">
                <a:solidFill>
                  <a:srgbClr val="FF0000"/>
                </a:solidFill>
              </a:rPr>
              <a:t>I'm afraid there's a slight problem with </a:t>
            </a:r>
            <a:r>
              <a:rPr lang="en-US" sz="2000" dirty="0"/>
              <a:t>my room / the bed hasn't been made."</a:t>
            </a:r>
          </a:p>
          <a:p>
            <a:pPr marL="0" indent="0" algn="l" rtl="0">
              <a:buNone/>
            </a:pPr>
            <a:endParaRPr lang="ar-IQ" sz="2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6692" y="0"/>
            <a:ext cx="3945308" cy="271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73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Apologizing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51888"/>
            <a:ext cx="8596668" cy="4289475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000" dirty="0">
                <a:solidFill>
                  <a:srgbClr val="FF0000"/>
                </a:solidFill>
              </a:rPr>
              <a:t>Sorry I'm very/awfully/so/extremely sorry. 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0" indent="0" algn="l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Excuse </a:t>
            </a:r>
            <a:r>
              <a:rPr lang="en-US" sz="2000" dirty="0">
                <a:solidFill>
                  <a:srgbClr val="FF0000"/>
                </a:solidFill>
              </a:rPr>
              <a:t>me. Sorry, (it was) my fault. 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0" indent="0" algn="l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I </a:t>
            </a:r>
            <a:r>
              <a:rPr lang="en-US" sz="2000" dirty="0">
                <a:solidFill>
                  <a:srgbClr val="FF0000"/>
                </a:solidFill>
              </a:rPr>
              <a:t>do </a:t>
            </a:r>
            <a:r>
              <a:rPr lang="en-US" sz="2000" dirty="0" smtClean="0">
                <a:solidFill>
                  <a:srgbClr val="FF0000"/>
                </a:solidFill>
              </a:rPr>
              <a:t>apologize</a:t>
            </a:r>
            <a:r>
              <a:rPr lang="en-US" sz="2000" dirty="0">
                <a:solidFill>
                  <a:srgbClr val="FF0000"/>
                </a:solidFill>
              </a:rPr>
              <a:t>. 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0" indent="0" algn="l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Please </a:t>
            </a:r>
            <a:r>
              <a:rPr lang="en-US" sz="2000" dirty="0">
                <a:solidFill>
                  <a:srgbClr val="FF0000"/>
                </a:solidFill>
              </a:rPr>
              <a:t>accept my apologies. 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0" indent="0" algn="l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I’m </a:t>
            </a:r>
            <a:r>
              <a:rPr lang="en-US" sz="2000" dirty="0">
                <a:solidFill>
                  <a:srgbClr val="FF0000"/>
                </a:solidFill>
              </a:rPr>
              <a:t>sorry but.... 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0" indent="0" algn="l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I apologize </a:t>
            </a:r>
            <a:r>
              <a:rPr lang="en-US" sz="2000" dirty="0">
                <a:solidFill>
                  <a:srgbClr val="FF0000"/>
                </a:solidFill>
              </a:rPr>
              <a:t>for…but… 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0" indent="0" algn="l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Forgive </a:t>
            </a:r>
            <a:r>
              <a:rPr lang="en-US" sz="2000" dirty="0">
                <a:solidFill>
                  <a:srgbClr val="FF0000"/>
                </a:solidFill>
              </a:rPr>
              <a:t>me for… but …</a:t>
            </a:r>
            <a:endParaRPr lang="ar-IQ" sz="2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3718" y="1624039"/>
            <a:ext cx="4081094" cy="41187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2534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Requests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Asking someone to do something for you</a:t>
            </a:r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Could</a:t>
            </a:r>
            <a:r>
              <a:rPr lang="en-US" dirty="0" smtClean="0"/>
              <a:t> you open the door for me, please?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Would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you mind </a:t>
            </a:r>
            <a:r>
              <a:rPr lang="en-US" dirty="0" smtClean="0"/>
              <a:t>open</a:t>
            </a:r>
            <a:r>
              <a:rPr lang="en-US" dirty="0" smtClean="0">
                <a:solidFill>
                  <a:srgbClr val="FF0000"/>
                </a:solidFill>
              </a:rPr>
              <a:t>ing</a:t>
            </a:r>
            <a:r>
              <a:rPr lang="en-US" dirty="0" smtClean="0"/>
              <a:t> the door for me, please?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Can</a:t>
            </a:r>
            <a:r>
              <a:rPr lang="en-US" dirty="0" smtClean="0"/>
              <a:t> you open the door for me, please?</a:t>
            </a:r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r>
              <a:rPr lang="en-US" dirty="0" smtClean="0">
                <a:solidFill>
                  <a:srgbClr val="00B050"/>
                </a:solidFill>
              </a:rPr>
              <a:t>Speaking tip: 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Could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Can</a:t>
            </a:r>
            <a:r>
              <a:rPr lang="en-US" dirty="0" smtClean="0"/>
              <a:t> are followed by the </a:t>
            </a:r>
            <a:r>
              <a:rPr lang="en-US" dirty="0" smtClean="0">
                <a:solidFill>
                  <a:srgbClr val="FF0000"/>
                </a:solidFill>
              </a:rPr>
              <a:t>verb without to</a:t>
            </a:r>
            <a:r>
              <a:rPr lang="en-US" dirty="0" smtClean="0"/>
              <a:t>. 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Would you mind </a:t>
            </a:r>
            <a:r>
              <a:rPr lang="en-US" dirty="0" smtClean="0"/>
              <a:t>…. is followed by the </a:t>
            </a:r>
            <a:r>
              <a:rPr lang="en-US" dirty="0" smtClean="0">
                <a:solidFill>
                  <a:srgbClr val="FF0000"/>
                </a:solidFill>
              </a:rPr>
              <a:t>verb and –</a:t>
            </a:r>
            <a:r>
              <a:rPr lang="en-US" dirty="0" err="1" smtClean="0">
                <a:solidFill>
                  <a:srgbClr val="FF0000"/>
                </a:solidFill>
              </a:rPr>
              <a:t>ing</a:t>
            </a:r>
            <a:r>
              <a:rPr lang="en-US" dirty="0" smtClean="0"/>
              <a:t>.</a:t>
            </a:r>
            <a:endParaRPr lang="ar-IQ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3925" y="609600"/>
            <a:ext cx="3431760" cy="562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0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Requests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52785"/>
            <a:ext cx="8596668" cy="4588577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endParaRPr lang="en-US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 algn="l" rtl="0">
              <a:buNone/>
            </a:pP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Asking if you can do something</a:t>
            </a:r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Can</a:t>
            </a:r>
            <a:r>
              <a:rPr lang="en-US" dirty="0" smtClean="0"/>
              <a:t> I use your computer, please?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Could</a:t>
            </a:r>
            <a:r>
              <a:rPr lang="en-US" dirty="0" smtClean="0"/>
              <a:t> I borrow some money from you, please?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Do you mind if</a:t>
            </a:r>
            <a:r>
              <a:rPr lang="en-US" dirty="0" smtClean="0"/>
              <a:t> I turn up the heating?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Would you mind if </a:t>
            </a:r>
            <a:r>
              <a:rPr lang="en-US" dirty="0" smtClean="0"/>
              <a:t>I turn</a:t>
            </a:r>
            <a:r>
              <a:rPr lang="en-US" dirty="0" smtClean="0">
                <a:solidFill>
                  <a:srgbClr val="FF0000"/>
                </a:solidFill>
              </a:rPr>
              <a:t>ed</a:t>
            </a:r>
            <a:r>
              <a:rPr lang="en-US" dirty="0" smtClean="0"/>
              <a:t> up the heating?</a:t>
            </a:r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r>
              <a:rPr lang="en-US" dirty="0" smtClean="0">
                <a:solidFill>
                  <a:srgbClr val="00B050"/>
                </a:solidFill>
              </a:rPr>
              <a:t>Speaking tip: 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Could</a:t>
            </a:r>
            <a:r>
              <a:rPr lang="en-US" dirty="0" smtClean="0"/>
              <a:t> is more polite than </a:t>
            </a:r>
            <a:r>
              <a:rPr lang="en-US" dirty="0" smtClean="0">
                <a:solidFill>
                  <a:srgbClr val="FF0000"/>
                </a:solidFill>
              </a:rPr>
              <a:t>can</a:t>
            </a:r>
            <a:r>
              <a:rPr lang="en-US" dirty="0" smtClean="0"/>
              <a:t>. 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Do you mind if</a:t>
            </a:r>
            <a:r>
              <a:rPr lang="en-US" dirty="0" smtClean="0"/>
              <a:t>…. is followed by the </a:t>
            </a:r>
            <a:r>
              <a:rPr lang="en-US" dirty="0" smtClean="0">
                <a:solidFill>
                  <a:srgbClr val="FF0000"/>
                </a:solidFill>
              </a:rPr>
              <a:t>verb</a:t>
            </a:r>
            <a:r>
              <a:rPr lang="en-US" dirty="0" smtClean="0"/>
              <a:t> in the </a:t>
            </a:r>
            <a:r>
              <a:rPr lang="en-US" dirty="0" smtClean="0">
                <a:solidFill>
                  <a:srgbClr val="FF0000"/>
                </a:solidFill>
              </a:rPr>
              <a:t>present tense</a:t>
            </a:r>
            <a:r>
              <a:rPr lang="en-US" dirty="0" smtClean="0"/>
              <a:t>.</a:t>
            </a:r>
          </a:p>
          <a:p>
            <a:pPr marL="0" indent="0" algn="l" rtl="0"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Would you mind if </a:t>
            </a:r>
            <a:r>
              <a:rPr lang="en-US" dirty="0" smtClean="0"/>
              <a:t>….. is followed by the </a:t>
            </a:r>
            <a:r>
              <a:rPr lang="en-US" dirty="0" smtClean="0">
                <a:solidFill>
                  <a:srgbClr val="FF0000"/>
                </a:solidFill>
              </a:rPr>
              <a:t>verb</a:t>
            </a:r>
            <a:r>
              <a:rPr lang="en-US" dirty="0" smtClean="0"/>
              <a:t> in the </a:t>
            </a:r>
            <a:r>
              <a:rPr lang="en-US" dirty="0" smtClean="0">
                <a:solidFill>
                  <a:srgbClr val="FF0000"/>
                </a:solidFill>
              </a:rPr>
              <a:t>past tense</a:t>
            </a:r>
            <a:r>
              <a:rPr lang="en-US" dirty="0" smtClean="0"/>
              <a:t>.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3925" y="609600"/>
            <a:ext cx="3431760" cy="479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65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2090"/>
          </a:xfrm>
        </p:spPr>
        <p:txBody>
          <a:bodyPr/>
          <a:lstStyle/>
          <a:p>
            <a:pPr algn="ctr"/>
            <a:r>
              <a:rPr lang="en-US" dirty="0" smtClean="0"/>
              <a:t>References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41691"/>
            <a:ext cx="8596668" cy="4777098"/>
          </a:xfrm>
        </p:spPr>
        <p:txBody>
          <a:bodyPr>
            <a:normAutofit fontScale="92500"/>
          </a:bodyPr>
          <a:lstStyle/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r>
              <a:rPr lang="en-US" dirty="0" smtClean="0"/>
              <a:t>Functional language. Asking/giving for an opinion (2018). Retrieved </a:t>
            </a:r>
            <a:r>
              <a:rPr lang="en-US" dirty="0"/>
              <a:t>from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busyteacher.org/11943-functional-language-givingasking-for-an-opinion.html</a:t>
            </a:r>
            <a:endParaRPr lang="en-US" dirty="0" smtClean="0"/>
          </a:p>
          <a:p>
            <a:pPr marL="0" indent="0" algn="l" rtl="0">
              <a:buNone/>
            </a:pPr>
            <a:r>
              <a:rPr lang="en-US" dirty="0"/>
              <a:t>Hayat, T. (2018). Language functions in English and vocabulary. Retrieved from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www.scribd.com/doc/16389593/Language-Functions-in-English</a:t>
            </a: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Hill, J. D. &amp; Miller, K.D. (2013). Classroom instructions that work with English language learners. </a:t>
            </a:r>
            <a:r>
              <a:rPr lang="en-US" dirty="0"/>
              <a:t>Retrieved from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www.ascd.org/publications/books/114004/chapters/Academic-Language.aspx</a:t>
            </a:r>
            <a:endParaRPr lang="en-US" dirty="0"/>
          </a:p>
          <a:p>
            <a:pPr marL="0" indent="0" algn="l" rtl="0">
              <a:buNone/>
            </a:pPr>
            <a:r>
              <a:rPr lang="en-US" dirty="0" smtClean="0"/>
              <a:t>Teaching </a:t>
            </a:r>
            <a:r>
              <a:rPr lang="en-US" dirty="0"/>
              <a:t>language functions (2016), Retrieved from </a:t>
            </a:r>
            <a:r>
              <a:rPr lang="en-US" dirty="0">
                <a:hlinkClick r:id="rId5"/>
              </a:rPr>
              <a:t>https://www.ukessays.com/essays/teaching/teaching-language-functions.php</a:t>
            </a:r>
            <a:endParaRPr lang="en-US" dirty="0"/>
          </a:p>
          <a:p>
            <a:pPr marL="0" indent="0" algn="l" rtl="0">
              <a:buNone/>
            </a:pPr>
            <a:r>
              <a:rPr lang="en-US" dirty="0" err="1"/>
              <a:t>Verner</a:t>
            </a:r>
            <a:r>
              <a:rPr lang="en-US" dirty="0"/>
              <a:t>, S. (2018). Going beyond-ER: five advanced techniques for comparing and contrasting in English. Retrieved from </a:t>
            </a:r>
            <a:r>
              <a:rPr lang="en-US" dirty="0">
                <a:hlinkClick r:id="rId6"/>
              </a:rPr>
              <a:t>https://busyteacher.org/23668-compare-contrast-english-5-advanced-techniques.html</a:t>
            </a:r>
            <a:endParaRPr lang="en-US" dirty="0"/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20898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ØµÙØ±Ø© Ø°Ø§Øª ØµÙØ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85" y="504202"/>
            <a:ext cx="8716710" cy="605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98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Functions</a:t>
            </a:r>
            <a:endParaRPr lang="ar-IQ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5496" y="1512606"/>
            <a:ext cx="8323604" cy="32217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4849" y="5039539"/>
            <a:ext cx="88448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 function is a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of the language</a:t>
            </a:r>
            <a:r>
              <a:rPr lang="en-US" sz="32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E</a:t>
            </a:r>
            <a:r>
              <a:rPr lang="en-US" sz="32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 </a:t>
            </a:r>
            <a:r>
              <a:rPr lang="en-US" sz="32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its function</a:t>
            </a:r>
            <a:r>
              <a:rPr lang="en-US" sz="32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which is used to communicate.</a:t>
            </a:r>
            <a:endParaRPr lang="ar-IQ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59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language functions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dirty="0" smtClean="0"/>
              <a:t> </a:t>
            </a:r>
            <a:endParaRPr lang="ar-IQ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77928331"/>
              </p:ext>
            </p:extLst>
          </p:nvPr>
        </p:nvGraphicFramePr>
        <p:xfrm>
          <a:off x="-1" y="1273323"/>
          <a:ext cx="9408921" cy="5394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763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3485" y="2164575"/>
            <a:ext cx="7042638" cy="3738056"/>
          </a:xfrm>
          <a:prstGeom prst="rect">
            <a:avLst/>
          </a:prstGeom>
        </p:spPr>
      </p:pic>
      <p:sp>
        <p:nvSpPr>
          <p:cNvPr id="4" name="AutoShape 2" descr="ØµÙØ±Ø© Ø°Ø§Øª ØµÙØ©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Functions of language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86418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and Contrast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49339"/>
            <a:ext cx="8596668" cy="4392024"/>
          </a:xfrm>
        </p:spPr>
        <p:txBody>
          <a:bodyPr>
            <a:normAutofit fontScale="55000" lnSpcReduction="20000"/>
          </a:bodyPr>
          <a:lstStyle/>
          <a:p>
            <a:pPr marL="0" indent="0" algn="l" rtl="0">
              <a:buNone/>
            </a:pPr>
            <a:r>
              <a:rPr lang="en-US" sz="36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Determiners </a:t>
            </a:r>
          </a:p>
          <a:p>
            <a:pPr marL="0" indent="0" algn="l" rtl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Words such as </a:t>
            </a:r>
            <a:r>
              <a:rPr lang="en-US" sz="3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3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3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neither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 </a:t>
            </a:r>
            <a:r>
              <a:rPr lang="en-US" sz="3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none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 how two items are the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same</a:t>
            </a:r>
          </a:p>
          <a:p>
            <a:pPr marL="0" indent="0" algn="l" rtl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Asia and Europe are continents.</a:t>
            </a:r>
          </a:p>
          <a:p>
            <a:pPr marL="0" indent="0" algn="l" rtl="0">
              <a:buNone/>
            </a:pP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Neither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boy plays football.</a:t>
            </a:r>
          </a:p>
          <a:p>
            <a:pPr marL="0" indent="0" algn="l" rtl="0">
              <a:buNone/>
            </a:pP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r>
              <a:rPr lang="en-US" sz="36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Adverb and </a:t>
            </a:r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dverb phrases</a:t>
            </a:r>
          </a:p>
          <a:p>
            <a:pPr marL="0" indent="0" algn="l" rtl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Words such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common, as well, also, in the same way, so do, like and likewise</a:t>
            </a:r>
          </a:p>
          <a:p>
            <a:pPr algn="l" rtl="0">
              <a:buAutoNum type="arabicPeriod"/>
            </a:pP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Jason is an optimist. Jude is an optimist,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l" rtl="0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Jason and Jude have being an optimist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common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>
              <a:buAutoNum type="arabicPeriod"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34506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and Contrast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149" y="1338366"/>
            <a:ext cx="8596668" cy="4956046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000" dirty="0" smtClean="0">
                <a:solidFill>
                  <a:schemeClr val="accent4"/>
                </a:solidFill>
              </a:rPr>
              <a:t>3. Linking expressions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we evaluate two things using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comparative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adjectives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we must necessarily put both of those items in the same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phrase.</a:t>
            </a:r>
          </a:p>
          <a:p>
            <a:pPr marL="0" indent="0" algn="l" rtl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Asia is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larger than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Europe.</a:t>
            </a:r>
          </a:p>
          <a:p>
            <a:pPr marL="0" indent="0" algn="l" rtl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Asia is huge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whereas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Europe is small.</a:t>
            </a:r>
          </a:p>
          <a:p>
            <a:pPr marL="0" indent="0" algn="l" rtl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Jason is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optimistic than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Jane.</a:t>
            </a:r>
          </a:p>
          <a:p>
            <a:pPr marL="0" indent="0" algn="l" rtl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Jason is an optimist,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Jane is a pessimist. 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Jason is an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optimist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Jane is a pessimist. </a:t>
            </a:r>
          </a:p>
          <a:p>
            <a:pPr marL="0" indent="0" algn="l" rtl="0"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Although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Jason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optimist, Jane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pessimist. </a:t>
            </a:r>
          </a:p>
          <a:p>
            <a:pPr marL="0" indent="0" algn="l" rtl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endParaRPr lang="ar-IQ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2310" y="2434127"/>
            <a:ext cx="4142574" cy="414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67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and Contrast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028" y="1270000"/>
            <a:ext cx="8487789" cy="4975149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2000" dirty="0" smtClean="0">
                <a:solidFill>
                  <a:schemeClr val="accent4"/>
                </a:solidFill>
              </a:rPr>
              <a:t>4. Nouns </a:t>
            </a:r>
            <a:r>
              <a:rPr lang="en-US" sz="2000" dirty="0">
                <a:solidFill>
                  <a:schemeClr val="accent4"/>
                </a:solidFill>
              </a:rPr>
              <a:t>and </a:t>
            </a:r>
            <a:r>
              <a:rPr lang="en-US" sz="2000" dirty="0" smtClean="0">
                <a:solidFill>
                  <a:schemeClr val="accent4"/>
                </a:solidFill>
              </a:rPr>
              <a:t>verbs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Adjectives are great ways of comparing two items, but you can also use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nouns and verbs to show similarities and differences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l" rtl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</a:t>
            </a:r>
            <a:r>
              <a:rPr 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verbs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compare and contrast are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differ, contrast, compare, vary, change, equate, equal, match, and parallel.</a:t>
            </a:r>
          </a:p>
          <a:p>
            <a:pPr marL="0" indent="0" algn="l" rtl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Asia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contrasts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Europe in size.</a:t>
            </a:r>
          </a:p>
          <a:p>
            <a:pPr marL="0" indent="0" algn="l" rtl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Jason and Jude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temperament. </a:t>
            </a:r>
          </a:p>
        </p:txBody>
      </p:sp>
    </p:spTree>
    <p:extLst>
      <p:ext uri="{BB962C8B-B14F-4D97-AF65-F5344CB8AC3E}">
        <p14:creationId xmlns:p14="http://schemas.microsoft.com/office/powerpoint/2010/main" val="148478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and Contrast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304" y="1270000"/>
            <a:ext cx="9263641" cy="4975149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000" dirty="0" smtClean="0">
                <a:solidFill>
                  <a:schemeClr val="accent4"/>
                </a:solidFill>
              </a:rPr>
              <a:t>4. Nouns </a:t>
            </a:r>
            <a:r>
              <a:rPr lang="en-US" sz="2000" dirty="0">
                <a:solidFill>
                  <a:schemeClr val="accent4"/>
                </a:solidFill>
              </a:rPr>
              <a:t>and </a:t>
            </a:r>
            <a:r>
              <a:rPr lang="en-US" sz="2000" dirty="0" smtClean="0">
                <a:solidFill>
                  <a:schemeClr val="accent4"/>
                </a:solidFill>
              </a:rPr>
              <a:t>verbs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</a:t>
            </a:r>
            <a:r>
              <a:rPr 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nouns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compare 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contrast are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difference, similarity, contrast, comparison, variance, dissimilarity,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change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resemblance, likeness, parallel, connection, and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match</a:t>
            </a:r>
          </a:p>
          <a:p>
            <a:pPr marL="0" indent="0" algn="l" rtl="0">
              <a:lnSpc>
                <a:spcPct val="150000"/>
              </a:lnSpc>
              <a:buNone/>
            </a:pPr>
            <a:endParaRPr lang="en-US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temperaments of Jason and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ude are 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match.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Asia and Europe have a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dissimilarity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size.</a:t>
            </a:r>
            <a:endParaRPr lang="ar-IQ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51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3624</TotalTime>
  <Words>1210</Words>
  <Application>Microsoft Office PowerPoint</Application>
  <PresentationFormat>Widescreen</PresentationFormat>
  <Paragraphs>203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Tahoma</vt:lpstr>
      <vt:lpstr>Times New Roman</vt:lpstr>
      <vt:lpstr>Trebuchet MS</vt:lpstr>
      <vt:lpstr>Wingdings 3</vt:lpstr>
      <vt:lpstr>Facet</vt:lpstr>
      <vt:lpstr>Speaking and Language Functions</vt:lpstr>
      <vt:lpstr> Agenda</vt:lpstr>
      <vt:lpstr>Language Functions</vt:lpstr>
      <vt:lpstr>Types of language functions</vt:lpstr>
      <vt:lpstr>Functions of language</vt:lpstr>
      <vt:lpstr>Compare and Contrast</vt:lpstr>
      <vt:lpstr>Compare and Contrast</vt:lpstr>
      <vt:lpstr>Compare and Contrast</vt:lpstr>
      <vt:lpstr>Compare and Contrast</vt:lpstr>
      <vt:lpstr>Compare and Contrast</vt:lpstr>
      <vt:lpstr>Ask for Something</vt:lpstr>
      <vt:lpstr>Expressing Opinions</vt:lpstr>
      <vt:lpstr>Expressing Opinions</vt:lpstr>
      <vt:lpstr>Expressing Opinions</vt:lpstr>
      <vt:lpstr>Suggesting</vt:lpstr>
      <vt:lpstr>Asking for Advice</vt:lpstr>
      <vt:lpstr>Giving Advice</vt:lpstr>
      <vt:lpstr>Giving Advice</vt:lpstr>
      <vt:lpstr>Refusing</vt:lpstr>
      <vt:lpstr>Complaining</vt:lpstr>
      <vt:lpstr>Complaining</vt:lpstr>
      <vt:lpstr>Apologizing</vt:lpstr>
      <vt:lpstr>Making Requests</vt:lpstr>
      <vt:lpstr>Making Requests</vt:lpstr>
      <vt:lpstr>References</vt:lpstr>
      <vt:lpstr>PowerPoint Presentation</vt:lpstr>
    </vt:vector>
  </TitlesOfParts>
  <Company>Microsoft (C)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Speaking and Language Functions</dc:title>
  <dc:creator>F salih</dc:creator>
  <cp:lastModifiedBy>safa</cp:lastModifiedBy>
  <cp:revision>69</cp:revision>
  <dcterms:created xsi:type="dcterms:W3CDTF">2018-12-07T04:21:01Z</dcterms:created>
  <dcterms:modified xsi:type="dcterms:W3CDTF">2018-12-13T06:53:27Z</dcterms:modified>
</cp:coreProperties>
</file>