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63" r:id="rId2"/>
    <p:sldId id="270" r:id="rId3"/>
    <p:sldId id="268" r:id="rId4"/>
    <p:sldId id="269" r:id="rId5"/>
    <p:sldId id="271" r:id="rId6"/>
    <p:sldId id="272" r:id="rId7"/>
    <p:sldId id="273" r:id="rId8"/>
    <p:sldId id="274" r:id="rId9"/>
    <p:sldId id="275" r:id="rId10"/>
    <p:sldId id="261" r:id="rId11"/>
    <p:sldId id="260" r:id="rId12"/>
    <p:sldId id="304" r:id="rId13"/>
    <p:sldId id="305" r:id="rId14"/>
    <p:sldId id="306" r:id="rId15"/>
    <p:sldId id="295" r:id="rId16"/>
    <p:sldId id="262" r:id="rId17"/>
    <p:sldId id="307" r:id="rId18"/>
    <p:sldId id="309" r:id="rId19"/>
    <p:sldId id="308" r:id="rId20"/>
    <p:sldId id="310" r:id="rId21"/>
    <p:sldId id="311" r:id="rId22"/>
    <p:sldId id="313" r:id="rId23"/>
    <p:sldId id="316" r:id="rId24"/>
    <p:sldId id="312" r:id="rId25"/>
    <p:sldId id="314" r:id="rId26"/>
    <p:sldId id="315" r:id="rId27"/>
    <p:sldId id="276" r:id="rId28"/>
    <p:sldId id="264" r:id="rId29"/>
    <p:sldId id="292" r:id="rId30"/>
    <p:sldId id="294" r:id="rId31"/>
    <p:sldId id="299" r:id="rId32"/>
    <p:sldId id="300" r:id="rId33"/>
    <p:sldId id="302" r:id="rId34"/>
    <p:sldId id="293" r:id="rId35"/>
    <p:sldId id="297" r:id="rId36"/>
    <p:sldId id="298" r:id="rId37"/>
    <p:sldId id="265" r:id="rId38"/>
    <p:sldId id="322" r:id="rId39"/>
    <p:sldId id="323" r:id="rId40"/>
    <p:sldId id="266" r:id="rId41"/>
    <p:sldId id="267" r:id="rId42"/>
    <p:sldId id="277" r:id="rId43"/>
    <p:sldId id="278" r:id="rId44"/>
    <p:sldId id="279" r:id="rId45"/>
    <p:sldId id="280" r:id="rId46"/>
    <p:sldId id="317" r:id="rId47"/>
    <p:sldId id="319" r:id="rId48"/>
    <p:sldId id="320" r:id="rId49"/>
    <p:sldId id="281" r:id="rId50"/>
    <p:sldId id="282" r:id="rId51"/>
    <p:sldId id="321" r:id="rId52"/>
    <p:sldId id="284" r:id="rId53"/>
    <p:sldId id="283" r:id="rId54"/>
    <p:sldId id="285" r:id="rId55"/>
    <p:sldId id="286" r:id="rId56"/>
    <p:sldId id="287" r:id="rId57"/>
    <p:sldId id="288" r:id="rId58"/>
    <p:sldId id="290"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94624" autoAdjust="0"/>
  </p:normalViewPr>
  <p:slideViewPr>
    <p:cSldViewPr>
      <p:cViewPr>
        <p:scale>
          <a:sx n="77" d="100"/>
          <a:sy n="77" d="100"/>
        </p:scale>
        <p:origin x="-1188" y="-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TOSHIBA\Desktop\Book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TOSHIBA\Desktop\Book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TOSHIBA\Desktop\Book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TOSHIBA\Desktop\Book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TOSHIBA\Desktop\Book1.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TOSHIBA\Desktop\Book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ar-IQ"/>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view3D>
      <c:rotX val="15"/>
      <c:rotY val="20"/>
      <c:rAngAx val="0"/>
      <c:perspective val="30"/>
    </c:view3D>
    <c:floor>
      <c:thickness val="0"/>
    </c:floor>
    <c:sideWall>
      <c:thickness val="0"/>
    </c:sideWall>
    <c:backWall>
      <c:thickness val="0"/>
    </c:backWall>
    <c:plotArea>
      <c:layout/>
      <c:bar3DChart>
        <c:barDir val="col"/>
        <c:grouping val="standard"/>
        <c:varyColors val="0"/>
        <c:ser>
          <c:idx val="0"/>
          <c:order val="0"/>
          <c:invertIfNegative val="0"/>
          <c:val>
            <c:numRef>
              <c:f>Sheet1!$B$2:$B$9</c:f>
              <c:numCache>
                <c:formatCode>General</c:formatCode>
                <c:ptCount val="8"/>
                <c:pt idx="0">
                  <c:v>39</c:v>
                </c:pt>
                <c:pt idx="1">
                  <c:v>200</c:v>
                </c:pt>
                <c:pt idx="2">
                  <c:v>42</c:v>
                </c:pt>
                <c:pt idx="3">
                  <c:v>15</c:v>
                </c:pt>
                <c:pt idx="4">
                  <c:v>67</c:v>
                </c:pt>
                <c:pt idx="5">
                  <c:v>276</c:v>
                </c:pt>
                <c:pt idx="6">
                  <c:v>27</c:v>
                </c:pt>
                <c:pt idx="7">
                  <c:v>66</c:v>
                </c:pt>
              </c:numCache>
            </c:numRef>
          </c:val>
        </c:ser>
        <c:ser>
          <c:idx val="1"/>
          <c:order val="1"/>
          <c:invertIfNegative val="0"/>
          <c:val>
            <c:numRef>
              <c:f>Sheet1!$C$2:$C$9</c:f>
              <c:numCache>
                <c:formatCode>General</c:formatCode>
                <c:ptCount val="8"/>
                <c:pt idx="0">
                  <c:v>5.3</c:v>
                </c:pt>
                <c:pt idx="1">
                  <c:v>27.3</c:v>
                </c:pt>
                <c:pt idx="2">
                  <c:v>5.7</c:v>
                </c:pt>
                <c:pt idx="3">
                  <c:v>2</c:v>
                </c:pt>
                <c:pt idx="4">
                  <c:v>9.2000000000000011</c:v>
                </c:pt>
                <c:pt idx="5">
                  <c:v>37.700000000000003</c:v>
                </c:pt>
                <c:pt idx="6">
                  <c:v>3.7</c:v>
                </c:pt>
                <c:pt idx="7">
                  <c:v>9</c:v>
                </c:pt>
              </c:numCache>
            </c:numRef>
          </c:val>
        </c:ser>
        <c:ser>
          <c:idx val="2"/>
          <c:order val="2"/>
          <c:invertIfNegative val="0"/>
          <c:val>
            <c:numRef>
              <c:f>Sheet1!$D$2:$D$9</c:f>
              <c:numCache>
                <c:formatCode>General</c:formatCode>
                <c:ptCount val="8"/>
                <c:pt idx="0">
                  <c:v>19.2</c:v>
                </c:pt>
                <c:pt idx="1">
                  <c:v>98.4</c:v>
                </c:pt>
                <c:pt idx="2">
                  <c:v>20.7</c:v>
                </c:pt>
                <c:pt idx="3">
                  <c:v>7.4</c:v>
                </c:pt>
                <c:pt idx="4">
                  <c:v>33</c:v>
                </c:pt>
                <c:pt idx="5">
                  <c:v>135.69999999999999</c:v>
                </c:pt>
                <c:pt idx="6">
                  <c:v>13.3</c:v>
                </c:pt>
                <c:pt idx="7">
                  <c:v>32.5</c:v>
                </c:pt>
              </c:numCache>
            </c:numRef>
          </c:val>
        </c:ser>
        <c:dLbls>
          <c:showLegendKey val="0"/>
          <c:showVal val="0"/>
          <c:showCatName val="0"/>
          <c:showSerName val="0"/>
          <c:showPercent val="0"/>
          <c:showBubbleSize val="0"/>
        </c:dLbls>
        <c:gapWidth val="0"/>
        <c:gapDepth val="0"/>
        <c:shape val="box"/>
        <c:axId val="78417280"/>
        <c:axId val="78423552"/>
        <c:axId val="78418816"/>
      </c:bar3DChart>
      <c:catAx>
        <c:axId val="78417280"/>
        <c:scaling>
          <c:orientation val="minMax"/>
        </c:scaling>
        <c:delete val="0"/>
        <c:axPos val="b"/>
        <c:title>
          <c:overlay val="0"/>
        </c:title>
        <c:majorTickMark val="none"/>
        <c:minorTickMark val="none"/>
        <c:tickLblPos val="nextTo"/>
        <c:crossAx val="78423552"/>
        <c:crosses val="autoZero"/>
        <c:auto val="1"/>
        <c:lblAlgn val="ctr"/>
        <c:lblOffset val="100"/>
        <c:noMultiLvlLbl val="0"/>
      </c:catAx>
      <c:valAx>
        <c:axId val="78423552"/>
        <c:scaling>
          <c:orientation val="minMax"/>
        </c:scaling>
        <c:delete val="0"/>
        <c:axPos val="l"/>
        <c:title>
          <c:overlay val="0"/>
        </c:title>
        <c:numFmt formatCode="General" sourceLinked="1"/>
        <c:majorTickMark val="out"/>
        <c:minorTickMark val="none"/>
        <c:tickLblPos val="nextTo"/>
        <c:crossAx val="78417280"/>
        <c:crosses val="autoZero"/>
        <c:crossBetween val="between"/>
      </c:valAx>
      <c:serAx>
        <c:axId val="78418816"/>
        <c:scaling>
          <c:orientation val="minMax"/>
        </c:scaling>
        <c:delete val="0"/>
        <c:axPos val="b"/>
        <c:majorTickMark val="none"/>
        <c:minorTickMark val="none"/>
        <c:tickLblPos val="nextTo"/>
        <c:crossAx val="78423552"/>
        <c:crosses val="autoZero"/>
      </c:ser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ar-IQ"/>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xVal>
            <c:numRef>
              <c:f>Sheet1!$A$17:$A$25</c:f>
              <c:numCache>
                <c:formatCode>General</c:formatCode>
                <c:ptCount val="9"/>
                <c:pt idx="0">
                  <c:v>8</c:v>
                </c:pt>
                <c:pt idx="1">
                  <c:v>9</c:v>
                </c:pt>
                <c:pt idx="2">
                  <c:v>10</c:v>
                </c:pt>
                <c:pt idx="3">
                  <c:v>11</c:v>
                </c:pt>
                <c:pt idx="4">
                  <c:v>12</c:v>
                </c:pt>
                <c:pt idx="5">
                  <c:v>13</c:v>
                </c:pt>
                <c:pt idx="6">
                  <c:v>14</c:v>
                </c:pt>
                <c:pt idx="7">
                  <c:v>15</c:v>
                </c:pt>
                <c:pt idx="8">
                  <c:v>16</c:v>
                </c:pt>
              </c:numCache>
            </c:numRef>
          </c:xVal>
          <c:yVal>
            <c:numRef>
              <c:f>Sheet1!$B$17:$B$25</c:f>
              <c:numCache>
                <c:formatCode>General</c:formatCode>
                <c:ptCount val="9"/>
                <c:pt idx="0">
                  <c:v>60</c:v>
                </c:pt>
                <c:pt idx="1">
                  <c:v>61</c:v>
                </c:pt>
                <c:pt idx="2">
                  <c:v>63</c:v>
                </c:pt>
                <c:pt idx="3">
                  <c:v>62</c:v>
                </c:pt>
                <c:pt idx="4">
                  <c:v>64</c:v>
                </c:pt>
                <c:pt idx="5">
                  <c:v>60</c:v>
                </c:pt>
                <c:pt idx="6">
                  <c:v>62</c:v>
                </c:pt>
                <c:pt idx="7">
                  <c:v>63</c:v>
                </c:pt>
                <c:pt idx="8">
                  <c:v>61</c:v>
                </c:pt>
              </c:numCache>
            </c:numRef>
          </c:yVal>
          <c:smooth val="0"/>
        </c:ser>
        <c:dLbls>
          <c:showLegendKey val="0"/>
          <c:showVal val="0"/>
          <c:showCatName val="0"/>
          <c:showSerName val="0"/>
          <c:showPercent val="0"/>
          <c:showBubbleSize val="0"/>
        </c:dLbls>
        <c:axId val="78453376"/>
        <c:axId val="78463360"/>
      </c:scatterChart>
      <c:valAx>
        <c:axId val="78453376"/>
        <c:scaling>
          <c:orientation val="minMax"/>
          <c:max val="60"/>
          <c:min val="0"/>
        </c:scaling>
        <c:delete val="0"/>
        <c:axPos val="b"/>
        <c:numFmt formatCode="General" sourceLinked="1"/>
        <c:majorTickMark val="out"/>
        <c:minorTickMark val="none"/>
        <c:tickLblPos val="nextTo"/>
        <c:crossAx val="78463360"/>
        <c:crosses val="autoZero"/>
        <c:crossBetween val="midCat"/>
      </c:valAx>
      <c:valAx>
        <c:axId val="78463360"/>
        <c:scaling>
          <c:orientation val="minMax"/>
          <c:max val="65"/>
          <c:min val="60"/>
        </c:scaling>
        <c:delete val="0"/>
        <c:axPos val="l"/>
        <c:majorGridlines/>
        <c:numFmt formatCode="General" sourceLinked="1"/>
        <c:majorTickMark val="out"/>
        <c:minorTickMark val="none"/>
        <c:tickLblPos val="nextTo"/>
        <c:crossAx val="78453376"/>
        <c:crosses val="autoZero"/>
        <c:crossBetween val="midCat"/>
        <c:majorUnit val="1"/>
      </c:valAx>
    </c:plotArea>
    <c:legend>
      <c:legendPos val="r"/>
      <c:layout>
        <c:manualLayout>
          <c:xMode val="edge"/>
          <c:yMode val="edge"/>
          <c:x val="0.78248600174978056"/>
          <c:y val="0.47350221025003458"/>
          <c:w val="0.16473622047244138"/>
          <c:h val="7.931102362204745E-2"/>
        </c:manualLayout>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ar-IQ"/>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val>
            <c:numRef>
              <c:f>Sheet1!$B$2:$B$9</c:f>
              <c:numCache>
                <c:formatCode>General</c:formatCode>
                <c:ptCount val="8"/>
                <c:pt idx="0">
                  <c:v>39</c:v>
                </c:pt>
                <c:pt idx="1">
                  <c:v>200</c:v>
                </c:pt>
                <c:pt idx="2">
                  <c:v>42</c:v>
                </c:pt>
                <c:pt idx="3">
                  <c:v>15</c:v>
                </c:pt>
                <c:pt idx="4">
                  <c:v>67</c:v>
                </c:pt>
                <c:pt idx="5">
                  <c:v>276</c:v>
                </c:pt>
                <c:pt idx="6">
                  <c:v>27</c:v>
                </c:pt>
                <c:pt idx="7">
                  <c:v>66</c:v>
                </c:pt>
              </c:numCache>
            </c:numRef>
          </c:val>
        </c:ser>
        <c:ser>
          <c:idx val="1"/>
          <c:order val="1"/>
          <c:invertIfNegative val="0"/>
          <c:val>
            <c:numRef>
              <c:f>Sheet1!$C$2:$C$9</c:f>
              <c:numCache>
                <c:formatCode>General</c:formatCode>
                <c:ptCount val="8"/>
                <c:pt idx="0">
                  <c:v>5.3</c:v>
                </c:pt>
                <c:pt idx="1">
                  <c:v>27.3</c:v>
                </c:pt>
                <c:pt idx="2">
                  <c:v>5.7</c:v>
                </c:pt>
                <c:pt idx="3">
                  <c:v>2</c:v>
                </c:pt>
                <c:pt idx="4">
                  <c:v>9.2000000000000011</c:v>
                </c:pt>
                <c:pt idx="5">
                  <c:v>37.700000000000003</c:v>
                </c:pt>
                <c:pt idx="6">
                  <c:v>3.7</c:v>
                </c:pt>
                <c:pt idx="7">
                  <c:v>9</c:v>
                </c:pt>
              </c:numCache>
            </c:numRef>
          </c:val>
        </c:ser>
        <c:ser>
          <c:idx val="2"/>
          <c:order val="2"/>
          <c:invertIfNegative val="0"/>
          <c:val>
            <c:numRef>
              <c:f>Sheet1!$D$2:$D$9</c:f>
              <c:numCache>
                <c:formatCode>General</c:formatCode>
                <c:ptCount val="8"/>
                <c:pt idx="0">
                  <c:v>19.2</c:v>
                </c:pt>
                <c:pt idx="1">
                  <c:v>98.4</c:v>
                </c:pt>
                <c:pt idx="2">
                  <c:v>20.7</c:v>
                </c:pt>
                <c:pt idx="3">
                  <c:v>7.4</c:v>
                </c:pt>
                <c:pt idx="4">
                  <c:v>33</c:v>
                </c:pt>
                <c:pt idx="5">
                  <c:v>135.69999999999999</c:v>
                </c:pt>
                <c:pt idx="6">
                  <c:v>13.3</c:v>
                </c:pt>
                <c:pt idx="7">
                  <c:v>32.5</c:v>
                </c:pt>
              </c:numCache>
            </c:numRef>
          </c:val>
        </c:ser>
        <c:dLbls>
          <c:showLegendKey val="0"/>
          <c:showVal val="0"/>
          <c:showCatName val="0"/>
          <c:showSerName val="0"/>
          <c:showPercent val="0"/>
          <c:showBubbleSize val="0"/>
        </c:dLbls>
        <c:gapWidth val="150"/>
        <c:axId val="78484992"/>
        <c:axId val="78486528"/>
      </c:barChart>
      <c:catAx>
        <c:axId val="78484992"/>
        <c:scaling>
          <c:orientation val="minMax"/>
        </c:scaling>
        <c:delete val="0"/>
        <c:axPos val="b"/>
        <c:majorTickMark val="out"/>
        <c:minorTickMark val="none"/>
        <c:tickLblPos val="nextTo"/>
        <c:crossAx val="78486528"/>
        <c:crosses val="autoZero"/>
        <c:auto val="1"/>
        <c:lblAlgn val="ctr"/>
        <c:lblOffset val="100"/>
        <c:noMultiLvlLbl val="0"/>
      </c:catAx>
      <c:valAx>
        <c:axId val="78486528"/>
        <c:scaling>
          <c:orientation val="minMax"/>
        </c:scaling>
        <c:delete val="0"/>
        <c:axPos val="l"/>
        <c:majorGridlines/>
        <c:numFmt formatCode="General" sourceLinked="1"/>
        <c:majorTickMark val="out"/>
        <c:minorTickMark val="none"/>
        <c:tickLblPos val="nextTo"/>
        <c:crossAx val="78484992"/>
        <c:crosses val="autoZero"/>
        <c:crossBetween val="between"/>
      </c:valAx>
    </c:plotArea>
    <c:legend>
      <c:legendPos val="r"/>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ar-IQ"/>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xVal>
            <c:numRef>
              <c:f>Sheet1!$A$17:$A$25</c:f>
              <c:numCache>
                <c:formatCode>General</c:formatCode>
                <c:ptCount val="9"/>
                <c:pt idx="0">
                  <c:v>8</c:v>
                </c:pt>
                <c:pt idx="1">
                  <c:v>9</c:v>
                </c:pt>
                <c:pt idx="2">
                  <c:v>10</c:v>
                </c:pt>
                <c:pt idx="3">
                  <c:v>11</c:v>
                </c:pt>
                <c:pt idx="4">
                  <c:v>12</c:v>
                </c:pt>
                <c:pt idx="5">
                  <c:v>13</c:v>
                </c:pt>
                <c:pt idx="6">
                  <c:v>14</c:v>
                </c:pt>
                <c:pt idx="7">
                  <c:v>15</c:v>
                </c:pt>
                <c:pt idx="8">
                  <c:v>16</c:v>
                </c:pt>
              </c:numCache>
            </c:numRef>
          </c:xVal>
          <c:yVal>
            <c:numRef>
              <c:f>Sheet1!$B$17:$B$25</c:f>
              <c:numCache>
                <c:formatCode>General</c:formatCode>
                <c:ptCount val="9"/>
                <c:pt idx="0">
                  <c:v>60</c:v>
                </c:pt>
                <c:pt idx="1">
                  <c:v>61</c:v>
                </c:pt>
                <c:pt idx="2">
                  <c:v>63</c:v>
                </c:pt>
                <c:pt idx="3">
                  <c:v>62</c:v>
                </c:pt>
                <c:pt idx="4">
                  <c:v>64</c:v>
                </c:pt>
                <c:pt idx="5">
                  <c:v>60</c:v>
                </c:pt>
                <c:pt idx="6">
                  <c:v>62</c:v>
                </c:pt>
                <c:pt idx="7">
                  <c:v>63</c:v>
                </c:pt>
                <c:pt idx="8">
                  <c:v>61</c:v>
                </c:pt>
              </c:numCache>
            </c:numRef>
          </c:yVal>
          <c:smooth val="0"/>
        </c:ser>
        <c:dLbls>
          <c:showLegendKey val="0"/>
          <c:showVal val="0"/>
          <c:showCatName val="0"/>
          <c:showSerName val="0"/>
          <c:showPercent val="0"/>
          <c:showBubbleSize val="0"/>
        </c:dLbls>
        <c:axId val="84548224"/>
        <c:axId val="84550016"/>
      </c:scatterChart>
      <c:valAx>
        <c:axId val="84548224"/>
        <c:scaling>
          <c:orientation val="minMax"/>
          <c:max val="17"/>
          <c:min val="7"/>
        </c:scaling>
        <c:delete val="0"/>
        <c:axPos val="b"/>
        <c:numFmt formatCode="General" sourceLinked="1"/>
        <c:majorTickMark val="out"/>
        <c:minorTickMark val="none"/>
        <c:tickLblPos val="nextTo"/>
        <c:crossAx val="84550016"/>
        <c:crosses val="autoZero"/>
        <c:crossBetween val="midCat"/>
      </c:valAx>
      <c:valAx>
        <c:axId val="84550016"/>
        <c:scaling>
          <c:orientation val="minMax"/>
        </c:scaling>
        <c:delete val="0"/>
        <c:axPos val="l"/>
        <c:majorGridlines/>
        <c:numFmt formatCode="General" sourceLinked="1"/>
        <c:majorTickMark val="out"/>
        <c:minorTickMark val="none"/>
        <c:tickLblPos val="nextTo"/>
        <c:crossAx val="84548224"/>
        <c:crosses val="autoZero"/>
        <c:crossBetween val="midCat"/>
      </c:valAx>
    </c:plotArea>
    <c:legend>
      <c:legendPos val="r"/>
      <c:layout>
        <c:manualLayout>
          <c:xMode val="edge"/>
          <c:yMode val="edge"/>
          <c:x val="0.78526377952755788"/>
          <c:y val="0.44888196267133285"/>
          <c:w val="0.16473622047244138"/>
          <c:h val="8.3717191601050026E-2"/>
        </c:manualLayout>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ar-IQ"/>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val>
            <c:numRef>
              <c:f>Sheet1!$B$2:$B$6</c:f>
              <c:numCache>
                <c:formatCode>General</c:formatCode>
                <c:ptCount val="5"/>
                <c:pt idx="0">
                  <c:v>39</c:v>
                </c:pt>
                <c:pt idx="1">
                  <c:v>200</c:v>
                </c:pt>
                <c:pt idx="2">
                  <c:v>42</c:v>
                </c:pt>
                <c:pt idx="3">
                  <c:v>15</c:v>
                </c:pt>
                <c:pt idx="4">
                  <c:v>67</c:v>
                </c:pt>
              </c:numCache>
            </c:numRef>
          </c:val>
        </c:ser>
        <c:ser>
          <c:idx val="1"/>
          <c:order val="1"/>
          <c:invertIfNegative val="0"/>
          <c:val>
            <c:numRef>
              <c:f>Sheet1!$C$2:$C$6</c:f>
              <c:numCache>
                <c:formatCode>General</c:formatCode>
                <c:ptCount val="5"/>
                <c:pt idx="0">
                  <c:v>5.3</c:v>
                </c:pt>
                <c:pt idx="1">
                  <c:v>27.3</c:v>
                </c:pt>
                <c:pt idx="2">
                  <c:v>5.7</c:v>
                </c:pt>
                <c:pt idx="3">
                  <c:v>2</c:v>
                </c:pt>
                <c:pt idx="4">
                  <c:v>9.2000000000000011</c:v>
                </c:pt>
              </c:numCache>
            </c:numRef>
          </c:val>
        </c:ser>
        <c:ser>
          <c:idx val="2"/>
          <c:order val="2"/>
          <c:invertIfNegative val="0"/>
          <c:val>
            <c:numRef>
              <c:f>Sheet1!$D$2:$D$6</c:f>
              <c:numCache>
                <c:formatCode>General</c:formatCode>
                <c:ptCount val="5"/>
                <c:pt idx="0">
                  <c:v>19.2</c:v>
                </c:pt>
                <c:pt idx="1">
                  <c:v>98.4</c:v>
                </c:pt>
                <c:pt idx="2">
                  <c:v>20.7</c:v>
                </c:pt>
                <c:pt idx="3">
                  <c:v>7.4</c:v>
                </c:pt>
                <c:pt idx="4">
                  <c:v>33</c:v>
                </c:pt>
              </c:numCache>
            </c:numRef>
          </c:val>
        </c:ser>
        <c:dLbls>
          <c:showLegendKey val="0"/>
          <c:showVal val="0"/>
          <c:showCatName val="0"/>
          <c:showSerName val="0"/>
          <c:showPercent val="0"/>
          <c:showBubbleSize val="0"/>
        </c:dLbls>
        <c:gapWidth val="150"/>
        <c:axId val="84572032"/>
        <c:axId val="84573568"/>
      </c:barChart>
      <c:catAx>
        <c:axId val="84572032"/>
        <c:scaling>
          <c:orientation val="minMax"/>
        </c:scaling>
        <c:delete val="0"/>
        <c:axPos val="b"/>
        <c:majorTickMark val="out"/>
        <c:minorTickMark val="none"/>
        <c:tickLblPos val="nextTo"/>
        <c:crossAx val="84573568"/>
        <c:crosses val="autoZero"/>
        <c:auto val="1"/>
        <c:lblAlgn val="ctr"/>
        <c:lblOffset val="100"/>
        <c:noMultiLvlLbl val="0"/>
      </c:catAx>
      <c:valAx>
        <c:axId val="84573568"/>
        <c:scaling>
          <c:orientation val="minMax"/>
        </c:scaling>
        <c:delete val="0"/>
        <c:axPos val="l"/>
        <c:majorGridlines/>
        <c:numFmt formatCode="General" sourceLinked="1"/>
        <c:majorTickMark val="out"/>
        <c:minorTickMark val="none"/>
        <c:tickLblPos val="nextTo"/>
        <c:crossAx val="84572032"/>
        <c:crosses val="autoZero"/>
        <c:crossBetween val="between"/>
      </c:valAx>
    </c:plotArea>
    <c:legend>
      <c:legendPos val="r"/>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ar-IQ"/>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val>
            <c:numRef>
              <c:f>Sheet1!$B$2:$B$6</c:f>
              <c:numCache>
                <c:formatCode>General</c:formatCode>
                <c:ptCount val="5"/>
                <c:pt idx="0">
                  <c:v>39</c:v>
                </c:pt>
                <c:pt idx="1">
                  <c:v>200</c:v>
                </c:pt>
                <c:pt idx="2">
                  <c:v>42</c:v>
                </c:pt>
                <c:pt idx="3">
                  <c:v>15</c:v>
                </c:pt>
                <c:pt idx="4">
                  <c:v>67</c:v>
                </c:pt>
              </c:numCache>
            </c:numRef>
          </c:val>
        </c:ser>
        <c:ser>
          <c:idx val="1"/>
          <c:order val="1"/>
          <c:invertIfNegative val="0"/>
          <c:val>
            <c:numRef>
              <c:f>Sheet1!$C$2:$C$6</c:f>
              <c:numCache>
                <c:formatCode>General</c:formatCode>
                <c:ptCount val="5"/>
                <c:pt idx="0">
                  <c:v>5.3</c:v>
                </c:pt>
                <c:pt idx="1">
                  <c:v>27.3</c:v>
                </c:pt>
                <c:pt idx="2">
                  <c:v>5.7</c:v>
                </c:pt>
                <c:pt idx="3">
                  <c:v>2</c:v>
                </c:pt>
                <c:pt idx="4">
                  <c:v>9.2000000000000011</c:v>
                </c:pt>
              </c:numCache>
            </c:numRef>
          </c:val>
        </c:ser>
        <c:ser>
          <c:idx val="2"/>
          <c:order val="2"/>
          <c:invertIfNegative val="0"/>
          <c:val>
            <c:numRef>
              <c:f>Sheet1!$D$2:$D$6</c:f>
              <c:numCache>
                <c:formatCode>General</c:formatCode>
                <c:ptCount val="5"/>
                <c:pt idx="0">
                  <c:v>19.2</c:v>
                </c:pt>
                <c:pt idx="1">
                  <c:v>98.4</c:v>
                </c:pt>
                <c:pt idx="2">
                  <c:v>20.7</c:v>
                </c:pt>
                <c:pt idx="3">
                  <c:v>7.4</c:v>
                </c:pt>
                <c:pt idx="4">
                  <c:v>33</c:v>
                </c:pt>
              </c:numCache>
            </c:numRef>
          </c:val>
        </c:ser>
        <c:dLbls>
          <c:showLegendKey val="0"/>
          <c:showVal val="0"/>
          <c:showCatName val="0"/>
          <c:showSerName val="0"/>
          <c:showPercent val="0"/>
          <c:showBubbleSize val="0"/>
        </c:dLbls>
        <c:gapWidth val="150"/>
        <c:axId val="86254336"/>
        <c:axId val="86255872"/>
      </c:barChart>
      <c:catAx>
        <c:axId val="86254336"/>
        <c:scaling>
          <c:orientation val="minMax"/>
        </c:scaling>
        <c:delete val="0"/>
        <c:axPos val="b"/>
        <c:majorTickMark val="out"/>
        <c:minorTickMark val="none"/>
        <c:tickLblPos val="nextTo"/>
        <c:crossAx val="86255872"/>
        <c:crosses val="autoZero"/>
        <c:auto val="1"/>
        <c:lblAlgn val="ctr"/>
        <c:lblOffset val="100"/>
        <c:noMultiLvlLbl val="0"/>
      </c:catAx>
      <c:valAx>
        <c:axId val="86255872"/>
        <c:scaling>
          <c:orientation val="minMax"/>
          <c:max val="2500"/>
          <c:min val="0"/>
        </c:scaling>
        <c:delete val="0"/>
        <c:axPos val="l"/>
        <c:majorGridlines/>
        <c:numFmt formatCode="General" sourceLinked="1"/>
        <c:majorTickMark val="out"/>
        <c:minorTickMark val="none"/>
        <c:tickLblPos val="nextTo"/>
        <c:crossAx val="86254336"/>
        <c:crosses val="autoZero"/>
        <c:crossBetween val="between"/>
      </c:valAx>
    </c:plotArea>
    <c:legend>
      <c:legendPos val="r"/>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6BBD08-E519-4A0E-809B-132F9618DC2C}" type="datetimeFigureOut">
              <a:rPr lang="en-US" smtClean="0"/>
              <a:pPr/>
              <a:t>4/3/2019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8B10F4-4374-4966-833B-9B7DCF212BE3}" type="slidenum">
              <a:rPr lang="en-US" smtClean="0"/>
              <a:pPr/>
              <a:t>‹#›</a:t>
            </a:fld>
            <a:endParaRPr lang="en-US"/>
          </a:p>
        </p:txBody>
      </p:sp>
    </p:spTree>
    <p:extLst>
      <p:ext uri="{BB962C8B-B14F-4D97-AF65-F5344CB8AC3E}">
        <p14:creationId xmlns:p14="http://schemas.microsoft.com/office/powerpoint/2010/main" val="1333771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8B10F4-4374-4966-833B-9B7DCF212BE3}" type="slidenum">
              <a:rPr lang="en-US" smtClean="0"/>
              <a:pPr/>
              <a:t>5</a:t>
            </a:fld>
            <a:endParaRPr lang="en-US"/>
          </a:p>
        </p:txBody>
      </p:sp>
    </p:spTree>
    <p:extLst>
      <p:ext uri="{BB962C8B-B14F-4D97-AF65-F5344CB8AC3E}">
        <p14:creationId xmlns:p14="http://schemas.microsoft.com/office/powerpoint/2010/main" val="1192396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442E03-7E00-4014-82E1-25E3A3EFA286}" type="datetimeFigureOut">
              <a:rPr lang="en-US" smtClean="0"/>
              <a:pPr/>
              <a:t>4/3/2019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9C351-B865-4804-8A08-79ED20557C4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442E03-7E00-4014-82E1-25E3A3EFA286}" type="datetimeFigureOut">
              <a:rPr lang="en-US" smtClean="0"/>
              <a:pPr/>
              <a:t>4/3/2019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9C351-B865-4804-8A08-79ED20557C4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442E03-7E00-4014-82E1-25E3A3EFA286}" type="datetimeFigureOut">
              <a:rPr lang="en-US" smtClean="0"/>
              <a:pPr/>
              <a:t>4/3/2019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9C351-B865-4804-8A08-79ED20557C4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442E03-7E00-4014-82E1-25E3A3EFA286}" type="datetimeFigureOut">
              <a:rPr lang="en-US" smtClean="0"/>
              <a:pPr/>
              <a:t>4/3/2019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9C351-B865-4804-8A08-79ED20557C4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442E03-7E00-4014-82E1-25E3A3EFA286}" type="datetimeFigureOut">
              <a:rPr lang="en-US" smtClean="0"/>
              <a:pPr/>
              <a:t>4/3/2019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9C351-B865-4804-8A08-79ED20557C4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442E03-7E00-4014-82E1-25E3A3EFA286}" type="datetimeFigureOut">
              <a:rPr lang="en-US" smtClean="0"/>
              <a:pPr/>
              <a:t>4/3/2019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D9C351-B865-4804-8A08-79ED20557C4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442E03-7E00-4014-82E1-25E3A3EFA286}" type="datetimeFigureOut">
              <a:rPr lang="en-US" smtClean="0"/>
              <a:pPr/>
              <a:t>4/3/2019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D9C351-B865-4804-8A08-79ED20557C4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442E03-7E00-4014-82E1-25E3A3EFA286}" type="datetimeFigureOut">
              <a:rPr lang="en-US" smtClean="0"/>
              <a:pPr/>
              <a:t>4/3/2019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D9C351-B865-4804-8A08-79ED20557C4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442E03-7E00-4014-82E1-25E3A3EFA286}" type="datetimeFigureOut">
              <a:rPr lang="en-US" smtClean="0"/>
              <a:pPr/>
              <a:t>4/3/2019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D9C351-B865-4804-8A08-79ED20557C4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442E03-7E00-4014-82E1-25E3A3EFA286}" type="datetimeFigureOut">
              <a:rPr lang="en-US" smtClean="0"/>
              <a:pPr/>
              <a:t>4/3/2019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D9C351-B865-4804-8A08-79ED20557C4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442E03-7E00-4014-82E1-25E3A3EFA286}" type="datetimeFigureOut">
              <a:rPr lang="en-US" smtClean="0"/>
              <a:pPr/>
              <a:t>4/3/2019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D9C351-B865-4804-8A08-79ED20557C4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442E03-7E00-4014-82E1-25E3A3EFA286}" type="datetimeFigureOut">
              <a:rPr lang="en-US" smtClean="0"/>
              <a:pPr/>
              <a:t>4/3/2019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D9C351-B865-4804-8A08-79ED20557C4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en.wikipedia.org/wiki/Union_for_Europe_of_the_Nations" TargetMode="External"/><Relationship Id="rId3" Type="http://schemas.openxmlformats.org/officeDocument/2006/relationships/hyperlink" Target="http://en.wikipedia.org/wiki/Party_of_European_Socialists" TargetMode="External"/><Relationship Id="rId7" Type="http://schemas.openxmlformats.org/officeDocument/2006/relationships/hyperlink" Target="http://en.wikipedia.org/wiki/European_People's_Party" TargetMode="External"/><Relationship Id="rId2" Type="http://schemas.openxmlformats.org/officeDocument/2006/relationships/hyperlink" Target="http://en.wikipedia.org/wiki/European_United_Left%E2%80%93Nordic_Green_Left" TargetMode="External"/><Relationship Id="rId1" Type="http://schemas.openxmlformats.org/officeDocument/2006/relationships/slideLayout" Target="../slideLayouts/slideLayout2.xml"/><Relationship Id="rId6" Type="http://schemas.openxmlformats.org/officeDocument/2006/relationships/hyperlink" Target="http://en.wikipedia.org/wiki/European_Liberal_Democrat_and_Reform_Party" TargetMode="External"/><Relationship Id="rId5" Type="http://schemas.openxmlformats.org/officeDocument/2006/relationships/hyperlink" Target="http://en.wikipedia.org/wiki/Europe_of_Democracies_and_Diversities" TargetMode="External"/><Relationship Id="rId4" Type="http://schemas.openxmlformats.org/officeDocument/2006/relationships/hyperlink" Target="http://en.wikipedia.org/wiki/European_Free_Alliance"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3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onlinestatbook.com/2/graphing_distributions/frequency_table"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onlinestatbook.com/2/graphing_distributions/class_frequency" TargetMode="External"/><Relationship Id="rId2" Type="http://schemas.openxmlformats.org/officeDocument/2006/relationships/hyperlink" Target="http://onlinestatbook.com/2/graphing_distributions/class_interval"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mathsisfun.com/data/bar-graphs.html" TargetMode="External"/><Relationship Id="rId2" Type="http://schemas.openxmlformats.org/officeDocument/2006/relationships/image" Target="../media/image9.gif"/><Relationship Id="rId1" Type="http://schemas.openxmlformats.org/officeDocument/2006/relationships/slideLayout" Target="../slideLayouts/slideLayout2.xml"/><Relationship Id="rId4" Type="http://schemas.openxmlformats.org/officeDocument/2006/relationships/hyperlink" Target="http://www.mathsisfun.com/data/data-discrete-continuou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23553" name="Picture 1"/>
          <p:cNvPicPr>
            <a:picLocks noChangeAspect="1" noChangeArrowheads="1"/>
          </p:cNvPicPr>
          <p:nvPr/>
        </p:nvPicPr>
        <p:blipFill>
          <a:blip r:embed="rId2"/>
          <a:srcRect/>
          <a:stretch>
            <a:fillRect/>
          </a:stretch>
        </p:blipFill>
        <p:spPr bwMode="auto">
          <a:xfrm>
            <a:off x="0" y="0"/>
            <a:ext cx="9753600" cy="7315200"/>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792162"/>
          </a:xfrm>
        </p:spPr>
        <p:txBody>
          <a:bodyPr>
            <a:normAutofit fontScale="90000"/>
          </a:bodyPr>
          <a:lstStyle/>
          <a:p>
            <a:r>
              <a:rPr lang="en-US" b="1" dirty="0" smtClean="0">
                <a:latin typeface="Arial" pitchFamily="34" charset="0"/>
                <a:cs typeface="Arial" pitchFamily="34" charset="0"/>
              </a:rPr>
              <a:t>Description</a:t>
            </a:r>
            <a:r>
              <a:rPr lang="en-US" b="1" dirty="0" smtClean="0"/>
              <a:t/>
            </a:r>
            <a:br>
              <a:rPr lang="en-US" b="1" dirty="0" smtClean="0"/>
            </a:br>
            <a:endParaRPr lang="en-US" dirty="0"/>
          </a:p>
        </p:txBody>
      </p:sp>
      <p:sp>
        <p:nvSpPr>
          <p:cNvPr id="3" name="Content Placeholder 2"/>
          <p:cNvSpPr>
            <a:spLocks noGrp="1"/>
          </p:cNvSpPr>
          <p:nvPr>
            <p:ph idx="1"/>
          </p:nvPr>
        </p:nvSpPr>
        <p:spPr>
          <a:xfrm>
            <a:off x="685800" y="1447800"/>
            <a:ext cx="8001000" cy="4525963"/>
          </a:xfrm>
        </p:spPr>
        <p:txBody>
          <a:bodyPr>
            <a:normAutofit/>
          </a:bodyPr>
          <a:lstStyle/>
          <a:p>
            <a:pPr algn="just">
              <a:buNone/>
            </a:pPr>
            <a:r>
              <a:rPr lang="en-US" sz="2600" dirty="0" smtClean="0">
                <a:latin typeface="Arial" pitchFamily="34" charset="0"/>
                <a:cs typeface="Arial" pitchFamily="34" charset="0"/>
              </a:rPr>
              <a:t>A bar graph is a chart that uses either horizontal or vertical bars </a:t>
            </a:r>
            <a:r>
              <a:rPr lang="en-US" sz="2600" u="sng" dirty="0" smtClean="0">
                <a:latin typeface="Arial" pitchFamily="34" charset="0"/>
                <a:cs typeface="Arial" pitchFamily="34" charset="0"/>
              </a:rPr>
              <a:t>to show comparisons among categories</a:t>
            </a:r>
            <a:r>
              <a:rPr lang="en-US" sz="2600" dirty="0" smtClean="0">
                <a:latin typeface="Arial" pitchFamily="34" charset="0"/>
                <a:cs typeface="Arial" pitchFamily="34" charset="0"/>
              </a:rPr>
              <a:t>. One axis of the chart shows the specific categories being compared, and the other axis represents a discrete value. Some bar graphs present bars clustered in groups of more than one (grouped bar graphs), and others show the bars divided into subparts to show cumulate effect (stacked bar graphs).</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Arial" pitchFamily="34" charset="0"/>
                <a:cs typeface="Arial" pitchFamily="34" charset="0"/>
              </a:rPr>
              <a:t>SIMPLE BARCHART</a:t>
            </a:r>
            <a:endParaRPr lang="en-US" sz="4000" b="1" dirty="0">
              <a:latin typeface="Arial" pitchFamily="34" charset="0"/>
              <a:cs typeface="Arial" pitchFamily="34" charset="0"/>
            </a:endParaRPr>
          </a:p>
        </p:txBody>
      </p:sp>
      <p:pic>
        <p:nvPicPr>
          <p:cNvPr id="14338" name="Picture 2" descr="http://upload.wikimedia.org/wikipedia/commons/thumb/3/35/Incarceration_Rates_Worldwide_ZP.svg/220px-Incarceration_Rates_Worldwide_ZP.svg.png"/>
          <p:cNvPicPr>
            <a:picLocks noChangeAspect="1" noChangeArrowheads="1"/>
          </p:cNvPicPr>
          <p:nvPr/>
        </p:nvPicPr>
        <p:blipFill>
          <a:blip r:embed="rId2"/>
          <a:srcRect/>
          <a:stretch>
            <a:fillRect/>
          </a:stretch>
        </p:blipFill>
        <p:spPr bwMode="auto">
          <a:xfrm>
            <a:off x="4495800" y="1676400"/>
            <a:ext cx="3627621" cy="4023360"/>
          </a:xfrm>
          <a:prstGeom prst="rect">
            <a:avLst/>
          </a:prstGeom>
          <a:noFill/>
        </p:spPr>
      </p:pic>
      <p:sp>
        <p:nvSpPr>
          <p:cNvPr id="6" name="Rectangle 5"/>
          <p:cNvSpPr/>
          <p:nvPr/>
        </p:nvSpPr>
        <p:spPr>
          <a:xfrm>
            <a:off x="533400" y="1371600"/>
            <a:ext cx="3733800" cy="3785652"/>
          </a:xfrm>
          <a:prstGeom prst="rect">
            <a:avLst/>
          </a:prstGeom>
        </p:spPr>
        <p:txBody>
          <a:bodyPr wrap="square">
            <a:spAutoFit/>
          </a:bodyPr>
          <a:lstStyle/>
          <a:p>
            <a:r>
              <a:rPr lang="en-US" sz="2400" dirty="0" smtClean="0">
                <a:latin typeface="Arial" pitchFamily="34" charset="0"/>
                <a:cs typeface="Arial" pitchFamily="34" charset="0"/>
              </a:rPr>
              <a:t>A bar chart or bar graph is a chart with rectangular bars with lengths proportional to the values that they represent. The bars can be plotted vertically or horizontally. A vertical bar chart is sometimes called a column bar chart.</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sz="2800" b="1" dirty="0" smtClean="0">
                <a:latin typeface="Arial" pitchFamily="34" charset="0"/>
                <a:cs typeface="Arial" pitchFamily="34" charset="0"/>
              </a:rPr>
              <a:t>Advantages</a:t>
            </a:r>
            <a:endParaRPr lang="en-US" sz="2800" dirty="0" smtClean="0">
              <a:latin typeface="Arial" pitchFamily="34" charset="0"/>
              <a:cs typeface="Arial" pitchFamily="34" charset="0"/>
            </a:endParaRPr>
          </a:p>
          <a:p>
            <a:pPr marL="514350" indent="-514350">
              <a:buFont typeface="+mj-lt"/>
              <a:buAutoNum type="arabicPeriod"/>
            </a:pPr>
            <a:r>
              <a:rPr lang="en-US" sz="2800" dirty="0" smtClean="0">
                <a:latin typeface="Arial" pitchFamily="34" charset="0"/>
                <a:cs typeface="Arial" pitchFamily="34" charset="0"/>
              </a:rPr>
              <a:t>It can be drawn quickly</a:t>
            </a:r>
          </a:p>
          <a:p>
            <a:pPr marL="514350" indent="-514350">
              <a:buFont typeface="+mj-lt"/>
              <a:buAutoNum type="arabicPeriod"/>
            </a:pPr>
            <a:r>
              <a:rPr lang="en-US" sz="2800" dirty="0" smtClean="0">
                <a:latin typeface="Arial" pitchFamily="34" charset="0"/>
                <a:cs typeface="Arial" pitchFamily="34" charset="0"/>
              </a:rPr>
              <a:t>The ratios of the bars are readily seems.</a:t>
            </a:r>
          </a:p>
          <a:p>
            <a:pPr marL="514350" indent="-514350">
              <a:buFont typeface="+mj-lt"/>
              <a:buAutoNum type="arabicPeriod"/>
            </a:pPr>
            <a:r>
              <a:rPr lang="en-US" sz="2800" dirty="0" smtClean="0">
                <a:latin typeface="Arial" pitchFamily="34" charset="0"/>
                <a:cs typeface="Arial" pitchFamily="34" charset="0"/>
              </a:rPr>
              <a:t>Can also be used to show values of non categories such as months, different brands etc.</a:t>
            </a:r>
          </a:p>
          <a:p>
            <a:pPr>
              <a:buNone/>
            </a:pPr>
            <a:endParaRPr lang="en-US" sz="1200" dirty="0" smtClean="0">
              <a:latin typeface="Arial" pitchFamily="34" charset="0"/>
              <a:cs typeface="Arial" pitchFamily="34" charset="0"/>
            </a:endParaRPr>
          </a:p>
          <a:p>
            <a:pPr>
              <a:buNone/>
            </a:pPr>
            <a:r>
              <a:rPr lang="en-US" sz="2800" b="1" dirty="0" smtClean="0">
                <a:latin typeface="Arial" pitchFamily="34" charset="0"/>
                <a:cs typeface="Arial" pitchFamily="34" charset="0"/>
              </a:rPr>
              <a:t>Disadvantage</a:t>
            </a:r>
            <a:endParaRPr lang="en-US" sz="2800" dirty="0" smtClean="0">
              <a:latin typeface="Arial" pitchFamily="34" charset="0"/>
              <a:cs typeface="Arial" pitchFamily="34" charset="0"/>
            </a:endParaRPr>
          </a:p>
          <a:p>
            <a:pPr marL="514350" indent="-514350">
              <a:buFont typeface="+mj-lt"/>
              <a:buAutoNum type="arabicPeriod"/>
            </a:pPr>
            <a:r>
              <a:rPr lang="en-US" sz="2800" dirty="0" smtClean="0">
                <a:latin typeface="Arial" pitchFamily="34" charset="0"/>
                <a:cs typeface="Arial" pitchFamily="34" charset="0"/>
              </a:rPr>
              <a:t>One simple information can be shown</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rmAutofit fontScale="90000"/>
          </a:bodyPr>
          <a:lstStyle/>
          <a:p>
            <a:r>
              <a:rPr lang="en-US" b="1" dirty="0" smtClean="0">
                <a:latin typeface="Arial" pitchFamily="34" charset="0"/>
                <a:cs typeface="Arial" pitchFamily="34" charset="0"/>
              </a:rPr>
              <a:t>MULTIPLE BAR CHARTS</a:t>
            </a:r>
            <a:r>
              <a:rPr lang="en-US" dirty="0" smtClean="0">
                <a:latin typeface="Arial" pitchFamily="34" charset="0"/>
                <a:cs typeface="Arial" pitchFamily="34" charset="0"/>
              </a:rPr>
              <a:t/>
            </a:r>
            <a:br>
              <a:rPr lang="en-US" dirty="0" smtClean="0">
                <a:latin typeface="Arial" pitchFamily="34" charset="0"/>
                <a:cs typeface="Arial" pitchFamily="34" charset="0"/>
              </a:rPr>
            </a:br>
            <a:endParaRPr lang="en-US" dirty="0">
              <a:latin typeface="Arial" pitchFamily="34" charset="0"/>
              <a:cs typeface="Arial" pitchFamily="34" charset="0"/>
            </a:endParaRPr>
          </a:p>
        </p:txBody>
      </p:sp>
      <p:sp>
        <p:nvSpPr>
          <p:cNvPr id="3" name="Content Placeholder 2"/>
          <p:cNvSpPr>
            <a:spLocks noGrp="1"/>
          </p:cNvSpPr>
          <p:nvPr>
            <p:ph idx="1"/>
          </p:nvPr>
        </p:nvSpPr>
        <p:spPr>
          <a:xfrm>
            <a:off x="381000" y="1828800"/>
            <a:ext cx="8229600" cy="4525963"/>
          </a:xfrm>
        </p:spPr>
        <p:txBody>
          <a:bodyPr>
            <a:normAutofit/>
          </a:bodyPr>
          <a:lstStyle/>
          <a:p>
            <a:pPr indent="0">
              <a:spcBef>
                <a:spcPts val="1800"/>
              </a:spcBef>
              <a:buNone/>
            </a:pPr>
            <a:r>
              <a:rPr lang="en-US" sz="2800" dirty="0" smtClean="0">
                <a:latin typeface="Arial" pitchFamily="34" charset="0"/>
                <a:cs typeface="Arial" pitchFamily="34" charset="0"/>
              </a:rPr>
              <a:t>It shoes 2 or more characteristics corresponding to the values of a common variable in the form of grouped bars, whose lengths are proportional to the values of the characteristics and each of which is shaded differently to aid identification.</a:t>
            </a:r>
          </a:p>
          <a:p>
            <a:pPr indent="0">
              <a:buNone/>
            </a:pPr>
            <a:endParaRPr lang="en-US" sz="3100" dirty="0" smtClean="0">
              <a:latin typeface="Arial" pitchFamily="34" charset="0"/>
              <a:cs typeface="Arial" pitchFamily="34" charset="0"/>
            </a:endParaRPr>
          </a:p>
          <a:p>
            <a:pPr indent="0">
              <a:buNone/>
            </a:pPr>
            <a:endParaRPr lang="en-US" sz="3100" dirty="0" smtClean="0">
              <a:latin typeface="Arial" pitchFamily="34" charset="0"/>
              <a:cs typeface="Arial" pitchFamily="34" charset="0"/>
            </a:endParaRPr>
          </a:p>
          <a:p>
            <a:pPr>
              <a:buNone/>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229600" cy="5791200"/>
          </a:xfrm>
        </p:spPr>
        <p:txBody>
          <a:bodyPr>
            <a:normAutofit fontScale="92500" lnSpcReduction="10000"/>
          </a:bodyPr>
          <a:lstStyle/>
          <a:p>
            <a:pPr indent="0">
              <a:spcBef>
                <a:spcPts val="1800"/>
              </a:spcBef>
              <a:buNone/>
            </a:pPr>
            <a:r>
              <a:rPr lang="en-US" sz="2800" b="1" dirty="0" smtClean="0">
                <a:latin typeface="Arial" pitchFamily="34" charset="0"/>
                <a:cs typeface="Arial" pitchFamily="34" charset="0"/>
              </a:rPr>
              <a:t>Advantages</a:t>
            </a:r>
            <a:endParaRPr lang="en-US" sz="2800" dirty="0" smtClean="0">
              <a:latin typeface="Arial" pitchFamily="34" charset="0"/>
              <a:cs typeface="Arial" pitchFamily="34" charset="0"/>
            </a:endParaRPr>
          </a:p>
          <a:p>
            <a:pPr marL="800100" indent="-457200" algn="just">
              <a:spcBef>
                <a:spcPts val="1800"/>
              </a:spcBef>
              <a:buFont typeface="+mj-lt"/>
              <a:buAutoNum type="arabicPeriod"/>
            </a:pPr>
            <a:r>
              <a:rPr lang="en-US" sz="2600" dirty="0" smtClean="0">
                <a:latin typeface="Arial" pitchFamily="34" charset="0"/>
                <a:cs typeface="Arial" pitchFamily="34" charset="0"/>
              </a:rPr>
              <a:t>This</a:t>
            </a:r>
            <a:r>
              <a:rPr lang="en-US" sz="2400" dirty="0" smtClean="0">
                <a:latin typeface="Arial" pitchFamily="34" charset="0"/>
                <a:cs typeface="Arial" pitchFamily="34" charset="0"/>
              </a:rPr>
              <a:t> </a:t>
            </a:r>
            <a:r>
              <a:rPr lang="en-US" sz="2800" dirty="0" smtClean="0">
                <a:latin typeface="Arial" pitchFamily="34" charset="0"/>
                <a:cs typeface="Arial" pitchFamily="34" charset="0"/>
              </a:rPr>
              <a:t>type of chart is useful when dealing with two or three categories</a:t>
            </a:r>
          </a:p>
          <a:p>
            <a:pPr marL="800100" indent="-457200" algn="just">
              <a:spcBef>
                <a:spcPts val="1800"/>
              </a:spcBef>
              <a:buFont typeface="+mj-lt"/>
              <a:buAutoNum type="arabicPeriod"/>
            </a:pPr>
            <a:r>
              <a:rPr lang="en-US" sz="2800" dirty="0" smtClean="0">
                <a:latin typeface="Arial" pitchFamily="34" charset="0"/>
                <a:cs typeface="Arial" pitchFamily="34" charset="0"/>
              </a:rPr>
              <a:t>Comparing categories with in days, a year and the years.</a:t>
            </a:r>
          </a:p>
          <a:p>
            <a:pPr marL="800100" indent="-457200" algn="just">
              <a:spcBef>
                <a:spcPts val="1800"/>
              </a:spcBef>
              <a:buFont typeface="+mj-lt"/>
              <a:buAutoNum type="arabicPeriod"/>
            </a:pPr>
            <a:r>
              <a:rPr lang="en-US" sz="2800" dirty="0" smtClean="0">
                <a:latin typeface="Arial" pitchFamily="34" charset="0"/>
                <a:cs typeface="Arial" pitchFamily="34" charset="0"/>
              </a:rPr>
              <a:t>By comparing the heights of the bars we are able to see not only the trend, but the difference between the two items (or more) for each of the specific periods of time.</a:t>
            </a:r>
          </a:p>
          <a:p>
            <a:pPr indent="0">
              <a:buNone/>
            </a:pPr>
            <a:endParaRPr lang="en-US" sz="1300" b="1" dirty="0" smtClean="0">
              <a:latin typeface="Arial" pitchFamily="34" charset="0"/>
              <a:cs typeface="Arial" pitchFamily="34" charset="0"/>
            </a:endParaRPr>
          </a:p>
          <a:p>
            <a:pPr indent="0">
              <a:buNone/>
            </a:pPr>
            <a:r>
              <a:rPr lang="en-US" sz="2800" b="1" dirty="0" smtClean="0">
                <a:latin typeface="Arial" pitchFamily="34" charset="0"/>
                <a:cs typeface="Arial" pitchFamily="34" charset="0"/>
              </a:rPr>
              <a:t>Disadvantage</a:t>
            </a:r>
            <a:endParaRPr lang="en-US" sz="2800" dirty="0" smtClean="0">
              <a:latin typeface="Arial" pitchFamily="34" charset="0"/>
              <a:cs typeface="Arial" pitchFamily="34" charset="0"/>
            </a:endParaRPr>
          </a:p>
          <a:p>
            <a:pPr marL="800100" indent="-457200">
              <a:buFont typeface="+mj-lt"/>
              <a:buAutoNum type="arabicPeriod"/>
            </a:pPr>
            <a:r>
              <a:rPr lang="en-US" sz="2800" dirty="0" smtClean="0">
                <a:latin typeface="Arial" pitchFamily="34" charset="0"/>
                <a:cs typeface="Arial" pitchFamily="34" charset="0"/>
              </a:rPr>
              <a:t>It is even more </a:t>
            </a:r>
            <a:r>
              <a:rPr lang="en-US" sz="2600" dirty="0" smtClean="0">
                <a:latin typeface="Arial" pitchFamily="34" charset="0"/>
                <a:cs typeface="Arial" pitchFamily="34" charset="0"/>
              </a:rPr>
              <a:t>different to group readily the relation between two or three test of figures.</a:t>
            </a:r>
          </a:p>
          <a:p>
            <a:pPr indent="0">
              <a:spcBef>
                <a:spcPts val="1800"/>
              </a:spcBef>
              <a:buNone/>
            </a:pPr>
            <a:endParaRPr lang="en-US" sz="1300" dirty="0" smtClean="0">
              <a:latin typeface="Arial" pitchFamily="34" charset="0"/>
              <a:cs typeface="Arial" pitchFamily="34" charset="0"/>
            </a:endParaRP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double bar graph"/>
          <p:cNvPicPr>
            <a:picLocks noChangeAspect="1" noChangeArrowheads="1"/>
          </p:cNvPicPr>
          <p:nvPr/>
        </p:nvPicPr>
        <p:blipFill>
          <a:blip r:embed="rId2"/>
          <a:srcRect/>
          <a:stretch>
            <a:fillRect/>
          </a:stretch>
        </p:blipFill>
        <p:spPr bwMode="auto">
          <a:xfrm>
            <a:off x="1295400" y="381000"/>
            <a:ext cx="6336791" cy="4937760"/>
          </a:xfrm>
          <a:prstGeom prst="rect">
            <a:avLst/>
          </a:prstGeom>
          <a:noFill/>
        </p:spPr>
      </p:pic>
      <p:sp>
        <p:nvSpPr>
          <p:cNvPr id="3" name="Rectangle 2"/>
          <p:cNvSpPr/>
          <p:nvPr/>
        </p:nvSpPr>
        <p:spPr>
          <a:xfrm>
            <a:off x="685800" y="5486400"/>
            <a:ext cx="7696200" cy="830997"/>
          </a:xfrm>
          <a:prstGeom prst="rect">
            <a:avLst/>
          </a:prstGeom>
        </p:spPr>
        <p:txBody>
          <a:bodyPr wrap="square">
            <a:spAutoFit/>
          </a:bodyPr>
          <a:lstStyle/>
          <a:p>
            <a:pPr indent="0">
              <a:buNone/>
            </a:pPr>
            <a:r>
              <a:rPr lang="en-US" sz="2400" dirty="0" smtClean="0">
                <a:latin typeface="Arial" pitchFamily="34" charset="0"/>
                <a:cs typeface="Arial" pitchFamily="34" charset="0"/>
              </a:rPr>
              <a:t>It is preferable when comparing two sets of related data and is an extension of the simple bar graph. </a:t>
            </a:r>
            <a:endParaRPr lang="en-US" sz="2400" dirty="0">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s://49bd67e5-a-62cb3a1a-s-sites.googlegroups.com/site/skillsa229/compound-bar-graph/buff_picture_expl5.gif?attachauth=ANoY7coefP8u5UMIcW0zNA-yH8uZ8KV8UwWGQl2KKf_NoCTJvIPKIRn_hY3CwS7FTiQzI7SmQjFODbu6VzVkukca6aFtVxO1w9AduzzrE5YOvkGE16FnUBogX1zaaFseygoKDzMQhq0wAAXubdI3wAUcxlZ7tHgsw7Bq26h45jmZVXrxfpZ8WHlaLJpzmnqgA6kkN2sxpSM-Hh0PD3OrZyKzSuVdH5W79ZbXnKmKOv6izjoSWjApe1VbSCbJVQjrle1e0YBy53dg&amp;attredirects=0"/>
          <p:cNvPicPr>
            <a:picLocks noChangeAspect="1" noChangeArrowheads="1"/>
          </p:cNvPicPr>
          <p:nvPr/>
        </p:nvPicPr>
        <p:blipFill>
          <a:blip r:embed="rId2"/>
          <a:srcRect/>
          <a:stretch>
            <a:fillRect/>
          </a:stretch>
        </p:blipFill>
        <p:spPr bwMode="auto">
          <a:xfrm>
            <a:off x="990600" y="1524000"/>
            <a:ext cx="7248234" cy="4389120"/>
          </a:xfrm>
          <a:prstGeom prst="rect">
            <a:avLst/>
          </a:prstGeom>
          <a:noFill/>
        </p:spPr>
      </p:pic>
      <p:sp>
        <p:nvSpPr>
          <p:cNvPr id="4" name="Rectangle 3"/>
          <p:cNvSpPr/>
          <p:nvPr/>
        </p:nvSpPr>
        <p:spPr>
          <a:xfrm>
            <a:off x="1524000" y="838200"/>
            <a:ext cx="2911887" cy="369332"/>
          </a:xfrm>
          <a:prstGeom prst="rect">
            <a:avLst/>
          </a:prstGeom>
        </p:spPr>
        <p:txBody>
          <a:bodyPr wrap="none">
            <a:spAutoFit/>
          </a:bodyPr>
          <a:lstStyle/>
          <a:p>
            <a:r>
              <a:rPr lang="en-US" b="1" dirty="0" smtClean="0">
                <a:latin typeface="Arial" pitchFamily="34" charset="0"/>
                <a:cs typeface="Arial" pitchFamily="34" charset="0"/>
              </a:rPr>
              <a:t>MULTIPLE BAR CHARTS</a:t>
            </a:r>
            <a:endParaRPr lang="en-US" dirty="0"/>
          </a:p>
        </p:txBody>
      </p:sp>
      <p:sp>
        <p:nvSpPr>
          <p:cNvPr id="5" name="TextBox 4"/>
          <p:cNvSpPr txBox="1"/>
          <p:nvPr/>
        </p:nvSpPr>
        <p:spPr>
          <a:xfrm>
            <a:off x="914400" y="3048000"/>
            <a:ext cx="381000" cy="369332"/>
          </a:xfrm>
          <a:prstGeom prst="rect">
            <a:avLst/>
          </a:prstGeom>
          <a:solidFill>
            <a:schemeClr val="bg1"/>
          </a:solidFill>
        </p:spPr>
        <p:txBody>
          <a:bodyPr wrap="square" rtlCol="0">
            <a:spAutoFit/>
          </a:bodyPr>
          <a:lstStyle/>
          <a:p>
            <a:endParaRPr lang="en-US" dirty="0"/>
          </a:p>
        </p:txBody>
      </p:sp>
      <p:sp>
        <p:nvSpPr>
          <p:cNvPr id="6" name="TextBox 5"/>
          <p:cNvSpPr txBox="1"/>
          <p:nvPr/>
        </p:nvSpPr>
        <p:spPr>
          <a:xfrm>
            <a:off x="914400" y="3276600"/>
            <a:ext cx="381000" cy="369332"/>
          </a:xfrm>
          <a:prstGeom prst="rect">
            <a:avLst/>
          </a:prstGeom>
          <a:solidFill>
            <a:schemeClr val="bg1"/>
          </a:solidFill>
        </p:spPr>
        <p:txBody>
          <a:bodyPr wrap="square" rtlCol="0">
            <a:spAutoFit/>
          </a:bodyPr>
          <a:lstStyle/>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229600" cy="1143000"/>
          </a:xfrm>
        </p:spPr>
        <p:txBody>
          <a:bodyPr>
            <a:normAutofit fontScale="90000"/>
          </a:bodyPr>
          <a:lstStyle/>
          <a:p>
            <a:r>
              <a:rPr lang="en-US" b="1" dirty="0" smtClean="0">
                <a:latin typeface="Arial" pitchFamily="34" charset="0"/>
                <a:cs typeface="Arial" pitchFamily="34" charset="0"/>
              </a:rPr>
              <a:t>COMPONENT/COMPOUND BAR CHART</a:t>
            </a:r>
            <a:r>
              <a:rPr lang="en-US" dirty="0" smtClean="0"/>
              <a:t/>
            </a:r>
            <a:br>
              <a:rPr lang="en-US" dirty="0" smtClean="0"/>
            </a:br>
            <a:endParaRPr lang="en-US" dirty="0"/>
          </a:p>
        </p:txBody>
      </p:sp>
      <p:sp>
        <p:nvSpPr>
          <p:cNvPr id="3" name="Content Placeholder 2"/>
          <p:cNvSpPr>
            <a:spLocks noGrp="1"/>
          </p:cNvSpPr>
          <p:nvPr>
            <p:ph idx="1"/>
          </p:nvPr>
        </p:nvSpPr>
        <p:spPr>
          <a:xfrm>
            <a:off x="533400" y="2332037"/>
            <a:ext cx="8382000" cy="4525963"/>
          </a:xfrm>
        </p:spPr>
        <p:txBody>
          <a:bodyPr>
            <a:normAutofit/>
          </a:bodyPr>
          <a:lstStyle/>
          <a:p>
            <a:pPr indent="0">
              <a:buNone/>
            </a:pPr>
            <a:r>
              <a:rPr lang="en-US" sz="2800" dirty="0" smtClean="0">
                <a:latin typeface="Arial" pitchFamily="34" charset="0"/>
                <a:cs typeface="Arial" pitchFamily="34" charset="0"/>
              </a:rPr>
              <a:t>It is in which each bar is divided into two or more sections, proportional in size to the components parts of a total being displayed by each bar.</a:t>
            </a:r>
          </a:p>
          <a:p>
            <a:pPr indent="0">
              <a:buNone/>
            </a:pPr>
            <a:endParaRPr lang="en-US" sz="800" dirty="0" smtClean="0">
              <a:latin typeface="Arial" pitchFamily="34" charset="0"/>
              <a:cs typeface="Arial" pitchFamily="34" charset="0"/>
            </a:endParaRPr>
          </a:p>
          <a:p>
            <a:pPr indent="0">
              <a:buNone/>
            </a:pPr>
            <a:r>
              <a:rPr lang="en-US" sz="2800" u="sng" dirty="0" smtClean="0">
                <a:latin typeface="Arial" pitchFamily="34" charset="0"/>
                <a:cs typeface="Arial" pitchFamily="34" charset="0"/>
              </a:rPr>
              <a:t>They are used to represent the cumulative of the various components of data </a:t>
            </a:r>
            <a:r>
              <a:rPr lang="en-US" sz="2800" dirty="0" smtClean="0">
                <a:latin typeface="Arial" pitchFamily="34" charset="0"/>
                <a:cs typeface="Arial" pitchFamily="34" charset="0"/>
              </a:rPr>
              <a:t>and the percentages. They are also known as sub divided bars.</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a:t>
            </a:r>
            <a:r>
              <a:rPr lang="en-US" b="1" dirty="0" smtClean="0">
                <a:latin typeface="Arial" pitchFamily="34" charset="0"/>
                <a:cs typeface="Arial" pitchFamily="34" charset="0"/>
              </a:rPr>
              <a:t>. Subdivided Bar Chart</a:t>
            </a:r>
            <a:endParaRPr lang="en-US" dirty="0">
              <a:latin typeface="Arial" pitchFamily="34" charset="0"/>
              <a:cs typeface="Arial" pitchFamily="34" charset="0"/>
            </a:endParaRPr>
          </a:p>
        </p:txBody>
      </p:sp>
      <p:pic>
        <p:nvPicPr>
          <p:cNvPr id="62466" name="Picture 2" descr="http://www.harc.on.ca/images/comm_serv.JPG"/>
          <p:cNvPicPr>
            <a:picLocks noChangeAspect="1" noChangeArrowheads="1"/>
          </p:cNvPicPr>
          <p:nvPr/>
        </p:nvPicPr>
        <p:blipFill>
          <a:blip r:embed="rId2"/>
          <a:srcRect/>
          <a:stretch>
            <a:fillRect/>
          </a:stretch>
        </p:blipFill>
        <p:spPr bwMode="auto">
          <a:xfrm>
            <a:off x="381000" y="1371600"/>
            <a:ext cx="8375292" cy="493776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Arial" pitchFamily="34" charset="0"/>
                <a:cs typeface="Arial" pitchFamily="34" charset="0"/>
              </a:rPr>
              <a:t>1. Sectional percentage bar chart</a:t>
            </a:r>
            <a:endParaRPr lang="en-US" dirty="0">
              <a:latin typeface="Arial" pitchFamily="34" charset="0"/>
              <a:cs typeface="Arial" pitchFamily="34" charset="0"/>
            </a:endParaRPr>
          </a:p>
        </p:txBody>
      </p:sp>
      <p:pic>
        <p:nvPicPr>
          <p:cNvPr id="1028" name="Picture 4" descr="http://www.cdc.gov/pcd/issues/2011/jan/images/09_0212_02.gif"/>
          <p:cNvPicPr>
            <a:picLocks noChangeAspect="1" noChangeArrowheads="1"/>
          </p:cNvPicPr>
          <p:nvPr/>
        </p:nvPicPr>
        <p:blipFill>
          <a:blip r:embed="rId2"/>
          <a:srcRect/>
          <a:stretch>
            <a:fillRect/>
          </a:stretch>
        </p:blipFill>
        <p:spPr bwMode="auto">
          <a:xfrm>
            <a:off x="609600" y="1600200"/>
            <a:ext cx="8037896" cy="438912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p:cNvPicPr>
            <a:picLocks noChangeAspect="1" noChangeArrowheads="1"/>
          </p:cNvPicPr>
          <p:nvPr/>
        </p:nvPicPr>
        <p:blipFill>
          <a:blip r:embed="rId2"/>
          <a:srcRect/>
          <a:stretch>
            <a:fillRect/>
          </a:stretch>
        </p:blipFill>
        <p:spPr bwMode="auto">
          <a:xfrm>
            <a:off x="121920" y="91440"/>
            <a:ext cx="9022080" cy="6766560"/>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0">
              <a:buNone/>
            </a:pPr>
            <a:r>
              <a:rPr lang="en-US" sz="2800" b="1" dirty="0" smtClean="0">
                <a:latin typeface="Arial" pitchFamily="34" charset="0"/>
                <a:cs typeface="Arial" pitchFamily="34" charset="0"/>
              </a:rPr>
              <a:t>Advantages</a:t>
            </a:r>
            <a:endParaRPr lang="en-US" sz="2800" dirty="0" smtClean="0">
              <a:latin typeface="Arial" pitchFamily="34" charset="0"/>
              <a:cs typeface="Arial" pitchFamily="34" charset="0"/>
            </a:endParaRPr>
          </a:p>
          <a:p>
            <a:pPr indent="0">
              <a:buNone/>
            </a:pPr>
            <a:r>
              <a:rPr lang="en-US" sz="2800" dirty="0" smtClean="0">
                <a:latin typeface="Arial" pitchFamily="34" charset="0"/>
                <a:cs typeface="Arial" pitchFamily="34" charset="0"/>
              </a:rPr>
              <a:t>It is generally used to compare the different sections</a:t>
            </a:r>
          </a:p>
          <a:p>
            <a:pPr indent="0">
              <a:buNone/>
            </a:pPr>
            <a:endParaRPr lang="en-US" sz="2800" dirty="0" smtClean="0">
              <a:latin typeface="Arial" pitchFamily="34" charset="0"/>
              <a:cs typeface="Arial" pitchFamily="34" charset="0"/>
            </a:endParaRPr>
          </a:p>
          <a:p>
            <a:pPr indent="0">
              <a:buNone/>
            </a:pPr>
            <a:r>
              <a:rPr lang="en-US" sz="2800" b="1" dirty="0" smtClean="0">
                <a:latin typeface="Arial" pitchFamily="34" charset="0"/>
                <a:cs typeface="Arial" pitchFamily="34" charset="0"/>
              </a:rPr>
              <a:t>Disadvantages</a:t>
            </a:r>
            <a:endParaRPr lang="en-US" sz="2800" dirty="0" smtClean="0">
              <a:latin typeface="Arial" pitchFamily="34" charset="0"/>
              <a:cs typeface="Arial" pitchFamily="34" charset="0"/>
            </a:endParaRPr>
          </a:p>
          <a:p>
            <a:pPr indent="0">
              <a:buNone/>
            </a:pPr>
            <a:r>
              <a:rPr lang="en-US" sz="2800" dirty="0" smtClean="0">
                <a:latin typeface="Arial" pitchFamily="34" charset="0"/>
                <a:cs typeface="Arial" pitchFamily="34" charset="0"/>
              </a:rPr>
              <a:t>It doesn’t show clearly the actual amount</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b="1" dirty="0" smtClean="0">
                <a:latin typeface="Arial" pitchFamily="34" charset="0"/>
                <a:cs typeface="Arial" pitchFamily="34" charset="0"/>
              </a:rPr>
              <a:t>PIE CHART</a:t>
            </a:r>
            <a:endParaRPr lang="en-US" b="1" dirty="0">
              <a:latin typeface="Arial" pitchFamily="34" charset="0"/>
              <a:cs typeface="Arial" pitchFamily="34" charset="0"/>
            </a:endParaRPr>
          </a:p>
        </p:txBody>
      </p:sp>
      <p:sp>
        <p:nvSpPr>
          <p:cNvPr id="3" name="Content Placeholder 2"/>
          <p:cNvSpPr>
            <a:spLocks noGrp="1"/>
          </p:cNvSpPr>
          <p:nvPr>
            <p:ph idx="1"/>
          </p:nvPr>
        </p:nvSpPr>
        <p:spPr>
          <a:xfrm>
            <a:off x="228600" y="1371600"/>
            <a:ext cx="8686800" cy="5257800"/>
          </a:xfrm>
        </p:spPr>
        <p:txBody>
          <a:bodyPr>
            <a:normAutofit fontScale="92500" lnSpcReduction="10000"/>
          </a:bodyPr>
          <a:lstStyle/>
          <a:p>
            <a:pPr indent="0">
              <a:buNone/>
            </a:pPr>
            <a:r>
              <a:rPr lang="en-US" sz="2600" dirty="0" smtClean="0">
                <a:latin typeface="Arial" pitchFamily="34" charset="0"/>
                <a:cs typeface="Arial" pitchFamily="34" charset="0"/>
              </a:rPr>
              <a:t>It is a graphic device consisting of a circle divided into sectors or pie-shaped devices whose areas are proportional to the various parts into which the whole quantity is devised </a:t>
            </a:r>
          </a:p>
          <a:p>
            <a:pPr indent="0">
              <a:buNone/>
            </a:pPr>
            <a:endParaRPr lang="en-US" sz="2600" dirty="0" smtClean="0">
              <a:latin typeface="Arial" pitchFamily="34" charset="0"/>
              <a:cs typeface="Arial" pitchFamily="34" charset="0"/>
            </a:endParaRPr>
          </a:p>
          <a:p>
            <a:pPr indent="0">
              <a:buNone/>
            </a:pPr>
            <a:r>
              <a:rPr lang="en-US" sz="2600" b="1" dirty="0" smtClean="0">
                <a:latin typeface="Arial" pitchFamily="34" charset="0"/>
                <a:cs typeface="Arial" pitchFamily="34" charset="0"/>
              </a:rPr>
              <a:t>Angle</a:t>
            </a:r>
            <a:r>
              <a:rPr lang="en-US" sz="2600" baseline="30000" dirty="0" smtClean="0">
                <a:latin typeface="Arial" pitchFamily="34" charset="0"/>
                <a:cs typeface="Arial" pitchFamily="34" charset="0"/>
              </a:rPr>
              <a:t> </a:t>
            </a:r>
            <a:r>
              <a:rPr lang="en-US" sz="2600" b="1" dirty="0" smtClean="0">
                <a:latin typeface="Arial" pitchFamily="34" charset="0"/>
                <a:cs typeface="Arial" pitchFamily="34" charset="0"/>
              </a:rPr>
              <a:t>=</a:t>
            </a:r>
            <a:r>
              <a:rPr lang="en-US" sz="2600" b="1" i="1" dirty="0" smtClean="0">
                <a:latin typeface="Arial" pitchFamily="34" charset="0"/>
                <a:cs typeface="Arial" pitchFamily="34" charset="0"/>
              </a:rPr>
              <a:t> (Component part /whole quantity) x 360</a:t>
            </a:r>
            <a:endParaRPr lang="en-US" sz="2600" dirty="0" smtClean="0">
              <a:latin typeface="Arial" pitchFamily="34" charset="0"/>
              <a:cs typeface="Arial" pitchFamily="34" charset="0"/>
            </a:endParaRPr>
          </a:p>
          <a:p>
            <a:pPr indent="0">
              <a:buNone/>
            </a:pPr>
            <a:endParaRPr lang="en-US" sz="2600" dirty="0" smtClean="0">
              <a:latin typeface="Arial" pitchFamily="34" charset="0"/>
              <a:cs typeface="Arial" pitchFamily="34" charset="0"/>
            </a:endParaRPr>
          </a:p>
          <a:p>
            <a:pPr indent="0">
              <a:buNone/>
            </a:pPr>
            <a:r>
              <a:rPr lang="en-US" sz="2600" dirty="0" smtClean="0">
                <a:latin typeface="Arial" pitchFamily="34" charset="0"/>
                <a:cs typeface="Arial" pitchFamily="34" charset="0"/>
              </a:rPr>
              <a:t>For example If total number of students from UK were 10 out of 50 we will first divide 10 by 50 then will multiply it by 360 according to the formula mentioned above. In the same way we will calculate each and every thing and using these figures we will draw pie chart shown below.</a:t>
            </a:r>
          </a:p>
          <a:p>
            <a:pPr>
              <a:buNone/>
            </a:pPr>
            <a:r>
              <a:rPr lang="en-US" b="1" dirty="0" smtClean="0"/>
              <a:t/>
            </a:r>
            <a:br>
              <a:rPr lang="en-US" b="1" dirty="0" smtClean="0"/>
            </a:br>
            <a:endParaRPr lang="en-US" dirty="0" smtClean="0"/>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143000"/>
            <a:ext cx="8229600" cy="4525963"/>
          </a:xfrm>
        </p:spPr>
        <p:txBody>
          <a:bodyPr>
            <a:normAutofit/>
          </a:bodyPr>
          <a:lstStyle/>
          <a:p>
            <a:pPr>
              <a:buNone/>
            </a:pPr>
            <a:r>
              <a:rPr lang="en-US" sz="2400" dirty="0" smtClean="0">
                <a:latin typeface="Arial" pitchFamily="34" charset="0"/>
                <a:cs typeface="Arial" pitchFamily="34" charset="0"/>
              </a:rPr>
              <a:t>Group         Seats          Percent (%)   Central angle (°) </a:t>
            </a:r>
          </a:p>
          <a:p>
            <a:pPr>
              <a:buNone/>
            </a:pPr>
            <a:r>
              <a:rPr lang="en-US" sz="2400" dirty="0" smtClean="0">
                <a:solidFill>
                  <a:schemeClr val="tx1">
                    <a:lumMod val="95000"/>
                    <a:lumOff val="5000"/>
                  </a:schemeClr>
                </a:solidFill>
                <a:latin typeface="Arial" pitchFamily="34" charset="0"/>
                <a:cs typeface="Arial" pitchFamily="34" charset="0"/>
                <a:hlinkClick r:id="rId2" tooltip="European United Left–Nordic Green Left"/>
              </a:rPr>
              <a:t>EUL</a:t>
            </a:r>
            <a:r>
              <a:rPr lang="en-US" sz="2400" dirty="0" smtClean="0">
                <a:solidFill>
                  <a:schemeClr val="tx1">
                    <a:lumMod val="95000"/>
                    <a:lumOff val="5000"/>
                  </a:schemeClr>
                </a:solidFill>
                <a:latin typeface="Arial" pitchFamily="34" charset="0"/>
                <a:cs typeface="Arial" pitchFamily="34" charset="0"/>
              </a:rPr>
              <a:t> 		39 		5.3 		19.2 </a:t>
            </a:r>
          </a:p>
          <a:p>
            <a:pPr>
              <a:buNone/>
            </a:pPr>
            <a:r>
              <a:rPr lang="en-US" sz="2400" dirty="0" smtClean="0">
                <a:solidFill>
                  <a:schemeClr val="tx1">
                    <a:lumMod val="95000"/>
                    <a:lumOff val="5000"/>
                  </a:schemeClr>
                </a:solidFill>
                <a:latin typeface="Arial" pitchFamily="34" charset="0"/>
                <a:cs typeface="Arial" pitchFamily="34" charset="0"/>
                <a:hlinkClick r:id="rId3" tooltip="Party of European Socialists"/>
              </a:rPr>
              <a:t>PES</a:t>
            </a:r>
            <a:r>
              <a:rPr lang="en-US" sz="2400" dirty="0" smtClean="0">
                <a:solidFill>
                  <a:schemeClr val="tx1">
                    <a:lumMod val="95000"/>
                    <a:lumOff val="5000"/>
                  </a:schemeClr>
                </a:solidFill>
                <a:latin typeface="Arial" pitchFamily="34" charset="0"/>
                <a:cs typeface="Arial" pitchFamily="34" charset="0"/>
              </a:rPr>
              <a:t> 		200 		27.3 		98.4 </a:t>
            </a:r>
          </a:p>
          <a:p>
            <a:pPr>
              <a:buNone/>
            </a:pPr>
            <a:r>
              <a:rPr lang="en-US" sz="2400" dirty="0" smtClean="0">
                <a:solidFill>
                  <a:schemeClr val="tx1">
                    <a:lumMod val="95000"/>
                    <a:lumOff val="5000"/>
                  </a:schemeClr>
                </a:solidFill>
                <a:latin typeface="Arial" pitchFamily="34" charset="0"/>
                <a:cs typeface="Arial" pitchFamily="34" charset="0"/>
                <a:hlinkClick r:id="rId4" tooltip="European Free Alliance"/>
              </a:rPr>
              <a:t>EFA</a:t>
            </a:r>
            <a:r>
              <a:rPr lang="en-US" sz="2400" dirty="0" smtClean="0">
                <a:solidFill>
                  <a:schemeClr val="tx1">
                    <a:lumMod val="95000"/>
                    <a:lumOff val="5000"/>
                  </a:schemeClr>
                </a:solidFill>
                <a:latin typeface="Arial" pitchFamily="34" charset="0"/>
                <a:cs typeface="Arial" pitchFamily="34" charset="0"/>
              </a:rPr>
              <a:t> 		42 		5.7 		20.7 </a:t>
            </a:r>
          </a:p>
          <a:p>
            <a:pPr>
              <a:buNone/>
            </a:pPr>
            <a:r>
              <a:rPr lang="en-US" sz="2400" dirty="0" smtClean="0">
                <a:solidFill>
                  <a:schemeClr val="tx1">
                    <a:lumMod val="95000"/>
                    <a:lumOff val="5000"/>
                  </a:schemeClr>
                </a:solidFill>
                <a:latin typeface="Arial" pitchFamily="34" charset="0"/>
                <a:cs typeface="Arial" pitchFamily="34" charset="0"/>
                <a:hlinkClick r:id="rId5" tooltip="Europe of Democracies and Diversities"/>
              </a:rPr>
              <a:t>EDD</a:t>
            </a:r>
            <a:r>
              <a:rPr lang="en-US" sz="2400" dirty="0" smtClean="0">
                <a:solidFill>
                  <a:schemeClr val="tx1">
                    <a:lumMod val="95000"/>
                    <a:lumOff val="5000"/>
                  </a:schemeClr>
                </a:solidFill>
                <a:latin typeface="Arial" pitchFamily="34" charset="0"/>
                <a:cs typeface="Arial" pitchFamily="34" charset="0"/>
              </a:rPr>
              <a:t> 		15 		2.0 		7.4 </a:t>
            </a:r>
          </a:p>
          <a:p>
            <a:pPr>
              <a:buNone/>
            </a:pPr>
            <a:r>
              <a:rPr lang="en-US" sz="2400" dirty="0" smtClean="0">
                <a:solidFill>
                  <a:schemeClr val="tx1">
                    <a:lumMod val="95000"/>
                    <a:lumOff val="5000"/>
                  </a:schemeClr>
                </a:solidFill>
                <a:latin typeface="Arial" pitchFamily="34" charset="0"/>
                <a:cs typeface="Arial" pitchFamily="34" charset="0"/>
                <a:hlinkClick r:id="rId6" tooltip="European Liberal Democrat and Reform Party"/>
              </a:rPr>
              <a:t>ELDR</a:t>
            </a:r>
            <a:r>
              <a:rPr lang="en-US" sz="2400" dirty="0" smtClean="0">
                <a:solidFill>
                  <a:schemeClr val="tx1">
                    <a:lumMod val="95000"/>
                    <a:lumOff val="5000"/>
                  </a:schemeClr>
                </a:solidFill>
                <a:latin typeface="Arial" pitchFamily="34" charset="0"/>
                <a:cs typeface="Arial" pitchFamily="34" charset="0"/>
              </a:rPr>
              <a:t> 		67 		9.2 		33.0 </a:t>
            </a:r>
          </a:p>
          <a:p>
            <a:pPr>
              <a:buNone/>
            </a:pPr>
            <a:r>
              <a:rPr lang="en-US" sz="2400" dirty="0" smtClean="0">
                <a:solidFill>
                  <a:schemeClr val="tx1">
                    <a:lumMod val="95000"/>
                    <a:lumOff val="5000"/>
                  </a:schemeClr>
                </a:solidFill>
                <a:latin typeface="Arial" pitchFamily="34" charset="0"/>
                <a:cs typeface="Arial" pitchFamily="34" charset="0"/>
                <a:hlinkClick r:id="rId7" tooltip="European People's Party"/>
              </a:rPr>
              <a:t>EPP</a:t>
            </a:r>
            <a:r>
              <a:rPr lang="en-US" sz="2400" dirty="0" smtClean="0">
                <a:solidFill>
                  <a:schemeClr val="tx1">
                    <a:lumMod val="95000"/>
                    <a:lumOff val="5000"/>
                  </a:schemeClr>
                </a:solidFill>
                <a:latin typeface="Arial" pitchFamily="34" charset="0"/>
                <a:cs typeface="Arial" pitchFamily="34" charset="0"/>
              </a:rPr>
              <a:t> 		276 		37.7 		135.7 </a:t>
            </a:r>
          </a:p>
          <a:p>
            <a:pPr>
              <a:buNone/>
            </a:pPr>
            <a:r>
              <a:rPr lang="en-US" sz="2400" dirty="0" smtClean="0">
                <a:solidFill>
                  <a:schemeClr val="tx1">
                    <a:lumMod val="95000"/>
                    <a:lumOff val="5000"/>
                  </a:schemeClr>
                </a:solidFill>
                <a:latin typeface="Arial" pitchFamily="34" charset="0"/>
                <a:cs typeface="Arial" pitchFamily="34" charset="0"/>
                <a:hlinkClick r:id="rId8" tooltip="Union for Europe of the Nations"/>
              </a:rPr>
              <a:t>UEN</a:t>
            </a:r>
            <a:r>
              <a:rPr lang="en-US" sz="2400" dirty="0" smtClean="0">
                <a:solidFill>
                  <a:schemeClr val="tx1">
                    <a:lumMod val="95000"/>
                    <a:lumOff val="5000"/>
                  </a:schemeClr>
                </a:solidFill>
                <a:latin typeface="Arial" pitchFamily="34" charset="0"/>
                <a:cs typeface="Arial" pitchFamily="34" charset="0"/>
              </a:rPr>
              <a:t> </a:t>
            </a:r>
            <a:r>
              <a:rPr lang="en-US" sz="2400" dirty="0" smtClean="0">
                <a:latin typeface="Arial" pitchFamily="34" charset="0"/>
                <a:cs typeface="Arial" pitchFamily="34" charset="0"/>
              </a:rPr>
              <a:t>		27 		3.7 		13.3 </a:t>
            </a:r>
          </a:p>
          <a:p>
            <a:pPr>
              <a:buNone/>
            </a:pPr>
            <a:r>
              <a:rPr lang="en-US" sz="2400" dirty="0" smtClean="0">
                <a:latin typeface="Arial" pitchFamily="34" charset="0"/>
                <a:cs typeface="Arial" pitchFamily="34" charset="0"/>
              </a:rPr>
              <a:t>Other 		66 		9.0 		32.5 </a:t>
            </a:r>
          </a:p>
          <a:p>
            <a:pPr>
              <a:buNone/>
            </a:pPr>
            <a:r>
              <a:rPr lang="en-US" sz="2400" dirty="0" smtClean="0">
                <a:latin typeface="Arial" pitchFamily="34" charset="0"/>
                <a:cs typeface="Arial" pitchFamily="34" charset="0"/>
              </a:rPr>
              <a:t>Total 		732 		99.9* 		360.2*</a:t>
            </a:r>
            <a:endParaRPr lang="en-US" sz="2400" dirty="0">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Pie chart EP election 2004.svg"/>
          <p:cNvPicPr>
            <a:picLocks noChangeAspect="1" noChangeArrowheads="1"/>
          </p:cNvPicPr>
          <p:nvPr/>
        </p:nvPicPr>
        <p:blipFill>
          <a:blip r:embed="rId2"/>
          <a:srcRect/>
          <a:stretch>
            <a:fillRect/>
          </a:stretch>
        </p:blipFill>
        <p:spPr bwMode="auto">
          <a:xfrm>
            <a:off x="1066800" y="533400"/>
            <a:ext cx="7086600" cy="5467351"/>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82000" cy="4525963"/>
          </a:xfrm>
        </p:spPr>
        <p:txBody>
          <a:bodyPr/>
          <a:lstStyle/>
          <a:p>
            <a:pPr indent="0">
              <a:buNone/>
            </a:pPr>
            <a:r>
              <a:rPr lang="en-US" sz="2800" b="1" dirty="0" smtClean="0">
                <a:latin typeface="Arial" pitchFamily="34" charset="0"/>
                <a:cs typeface="Arial" pitchFamily="34" charset="0"/>
              </a:rPr>
              <a:t>ADVANTAGES</a:t>
            </a:r>
            <a:endParaRPr lang="en-US" sz="2800" dirty="0" smtClean="0">
              <a:latin typeface="Arial" pitchFamily="34" charset="0"/>
              <a:cs typeface="Arial" pitchFamily="34" charset="0"/>
            </a:endParaRPr>
          </a:p>
          <a:p>
            <a:pPr indent="0">
              <a:buNone/>
            </a:pPr>
            <a:r>
              <a:rPr lang="en-US" sz="2800" dirty="0" smtClean="0">
                <a:latin typeface="Arial" pitchFamily="34" charset="0"/>
                <a:cs typeface="Arial" pitchFamily="34" charset="0"/>
              </a:rPr>
              <a:t>• It is useful when projections </a:t>
            </a:r>
            <a:r>
              <a:rPr lang="ar-JO" sz="2800" dirty="0" smtClean="0"/>
              <a:t>التقديرات</a:t>
            </a:r>
            <a:r>
              <a:rPr lang="en-US" sz="2800" dirty="0" smtClean="0">
                <a:latin typeface="Arial" pitchFamily="34" charset="0"/>
                <a:cs typeface="Arial" pitchFamily="34" charset="0"/>
              </a:rPr>
              <a:t> are more</a:t>
            </a:r>
          </a:p>
          <a:p>
            <a:pPr indent="0">
              <a:buNone/>
            </a:pPr>
            <a:r>
              <a:rPr lang="en-US" sz="2800" dirty="0" smtClean="0">
                <a:latin typeface="Arial" pitchFamily="34" charset="0"/>
                <a:cs typeface="Arial" pitchFamily="34" charset="0"/>
              </a:rPr>
              <a:t>  important than the numerical values. </a:t>
            </a:r>
          </a:p>
          <a:p>
            <a:pPr indent="0">
              <a:buNone/>
            </a:pPr>
            <a:r>
              <a:rPr lang="en-US" sz="2800" dirty="0" smtClean="0">
                <a:latin typeface="Arial" pitchFamily="34" charset="0"/>
                <a:cs typeface="Arial" pitchFamily="34" charset="0"/>
              </a:rPr>
              <a:t>• It provides a strong visual impact.</a:t>
            </a:r>
          </a:p>
          <a:p>
            <a:pPr indent="0">
              <a:buNone/>
            </a:pPr>
            <a:endParaRPr lang="en-US" sz="2800" dirty="0" smtClean="0">
              <a:latin typeface="Arial" pitchFamily="34" charset="0"/>
              <a:cs typeface="Arial" pitchFamily="34" charset="0"/>
            </a:endParaRPr>
          </a:p>
          <a:p>
            <a:pPr indent="0">
              <a:buNone/>
            </a:pPr>
            <a:r>
              <a:rPr lang="en-US" sz="2800" b="1" dirty="0" smtClean="0">
                <a:latin typeface="Arial" pitchFamily="34" charset="0"/>
                <a:cs typeface="Arial" pitchFamily="34" charset="0"/>
              </a:rPr>
              <a:t>DISADVANTAGE</a:t>
            </a:r>
            <a:endParaRPr lang="en-US" sz="2800" dirty="0" smtClean="0">
              <a:latin typeface="Arial" pitchFamily="34" charset="0"/>
              <a:cs typeface="Arial" pitchFamily="34" charset="0"/>
            </a:endParaRPr>
          </a:p>
          <a:p>
            <a:pPr indent="0">
              <a:buNone/>
            </a:pPr>
            <a:r>
              <a:rPr lang="en-US" sz="2800" dirty="0" smtClean="0">
                <a:latin typeface="Arial" pitchFamily="34" charset="0"/>
                <a:cs typeface="Arial" pitchFamily="34" charset="0"/>
              </a:rPr>
              <a:t>• It can not be drawn quickly as bar chart</a:t>
            </a:r>
            <a:r>
              <a:rPr lang="en-US" dirty="0" smtClean="0"/>
              <a:t>.</a:t>
            </a:r>
          </a:p>
          <a:p>
            <a:pPr indent="0">
              <a:buNone/>
            </a:pP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dirty="0" smtClean="0">
                <a:latin typeface="Arial" pitchFamily="34" charset="0"/>
                <a:cs typeface="Arial" pitchFamily="34" charset="0"/>
              </a:rPr>
              <a:t>COMPARATIVE PIE CHART</a:t>
            </a:r>
            <a:endParaRPr lang="en-US" dirty="0">
              <a:latin typeface="Arial" pitchFamily="34" charset="0"/>
              <a:cs typeface="Arial" pitchFamily="34" charset="0"/>
            </a:endParaRPr>
          </a:p>
        </p:txBody>
      </p:sp>
      <p:sp>
        <p:nvSpPr>
          <p:cNvPr id="3" name="Content Placeholder 2"/>
          <p:cNvSpPr>
            <a:spLocks noGrp="1"/>
          </p:cNvSpPr>
          <p:nvPr>
            <p:ph idx="1"/>
          </p:nvPr>
        </p:nvSpPr>
        <p:spPr>
          <a:xfrm>
            <a:off x="381000" y="1219200"/>
            <a:ext cx="8382000" cy="4525963"/>
          </a:xfrm>
        </p:spPr>
        <p:txBody>
          <a:bodyPr>
            <a:noAutofit/>
          </a:bodyPr>
          <a:lstStyle/>
          <a:p>
            <a:pPr indent="0">
              <a:spcBef>
                <a:spcPts val="1200"/>
              </a:spcBef>
              <a:buNone/>
            </a:pPr>
            <a:r>
              <a:rPr lang="en-US" sz="2400" dirty="0" smtClean="0">
                <a:latin typeface="Arial" pitchFamily="34" charset="0"/>
                <a:cs typeface="Arial" pitchFamily="34" charset="0"/>
              </a:rPr>
              <a:t>The set of data can be compared by using two different pie charts. The area of the circles is proportional to the total quantities they represent.</a:t>
            </a:r>
          </a:p>
          <a:p>
            <a:pPr indent="0">
              <a:spcBef>
                <a:spcPts val="1200"/>
              </a:spcBef>
              <a:buNone/>
            </a:pPr>
            <a:r>
              <a:rPr lang="en-US" sz="2400" u="sng" dirty="0" smtClean="0">
                <a:latin typeface="Arial" pitchFamily="34" charset="0"/>
                <a:cs typeface="Arial" pitchFamily="34" charset="0"/>
              </a:rPr>
              <a:t>The comparative pie charts are very difficult to read and compare if the ratio of the pie chart is not given.</a:t>
            </a:r>
            <a:endParaRPr lang="en-US" sz="800" u="sng" dirty="0" smtClean="0">
              <a:latin typeface="Arial" pitchFamily="34" charset="0"/>
              <a:cs typeface="Arial" pitchFamily="34" charset="0"/>
            </a:endParaRPr>
          </a:p>
          <a:p>
            <a:pPr indent="0">
              <a:spcBef>
                <a:spcPts val="1200"/>
              </a:spcBef>
              <a:buNone/>
            </a:pPr>
            <a:r>
              <a:rPr lang="en-US" sz="2400" dirty="0" smtClean="0">
                <a:latin typeface="Arial" pitchFamily="34" charset="0"/>
                <a:cs typeface="Arial" pitchFamily="34" charset="0"/>
              </a:rPr>
              <a:t>The r1 and r2 be, the radius of the circles which represent the total TI and T2 respectively. Then</a:t>
            </a:r>
          </a:p>
          <a:p>
            <a:pPr indent="0">
              <a:spcBef>
                <a:spcPts val="1200"/>
              </a:spcBef>
              <a:buNone/>
            </a:pPr>
            <a:r>
              <a:rPr lang="en-US" sz="2400" dirty="0" smtClean="0">
                <a:latin typeface="Arial" pitchFamily="34" charset="0"/>
                <a:cs typeface="Arial" pitchFamily="34" charset="0"/>
              </a:rPr>
              <a:t>T1/ T2 = (r1/ r2)2</a:t>
            </a:r>
          </a:p>
          <a:p>
            <a:pPr indent="0">
              <a:spcBef>
                <a:spcPts val="1200"/>
              </a:spcBef>
              <a:buNone/>
            </a:pPr>
            <a:r>
              <a:rPr lang="en-US" sz="2400" dirty="0" smtClean="0">
                <a:latin typeface="Arial" pitchFamily="34" charset="0"/>
                <a:cs typeface="Arial" pitchFamily="34" charset="0"/>
              </a:rPr>
              <a:t>This formula is applied when two pie chart similar to each other are given then we will apply formula given </a:t>
            </a:r>
            <a:r>
              <a:rPr lang="en-US" sz="2400" b="1" i="1" dirty="0" smtClean="0">
                <a:latin typeface="Arial" pitchFamily="34" charset="0"/>
                <a:cs typeface="Arial" pitchFamily="34" charset="0"/>
              </a:rPr>
              <a:t>T1/T2=(r1/r2)2</a:t>
            </a:r>
            <a:r>
              <a:rPr lang="en-US" sz="2400" dirty="0" smtClean="0">
                <a:latin typeface="Arial" pitchFamily="34" charset="0"/>
                <a:cs typeface="Arial" pitchFamily="34" charset="0"/>
              </a:rPr>
              <a:t>. Information is always given in the question or labeled on the pie chart.</a:t>
            </a:r>
          </a:p>
          <a:p>
            <a:pPr>
              <a:buNone/>
            </a:pPr>
            <a:endParaRPr lang="en-US"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http://upload.wikimedia.org/wikibooks/en/thumb/6/62/CompPieGraph.png/350px-CompPieGraph.png"/>
          <p:cNvPicPr>
            <a:picLocks noChangeAspect="1" noChangeArrowheads="1"/>
          </p:cNvPicPr>
          <p:nvPr/>
        </p:nvPicPr>
        <p:blipFill>
          <a:blip r:embed="rId2"/>
          <a:srcRect/>
          <a:stretch>
            <a:fillRect/>
          </a:stretch>
        </p:blipFill>
        <p:spPr bwMode="auto">
          <a:xfrm>
            <a:off x="838200" y="762000"/>
            <a:ext cx="7544661" cy="566928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229600" cy="4525963"/>
          </a:xfrm>
        </p:spPr>
        <p:txBody>
          <a:bodyPr/>
          <a:lstStyle/>
          <a:p>
            <a:pPr>
              <a:buNone/>
            </a:pPr>
            <a:r>
              <a:rPr lang="en-US" b="1" dirty="0" smtClean="0">
                <a:latin typeface="Arial" pitchFamily="34" charset="0"/>
                <a:cs typeface="Arial" pitchFamily="34" charset="0"/>
              </a:rPr>
              <a:t>Frequency Histogram</a:t>
            </a:r>
          </a:p>
          <a:p>
            <a:pPr indent="0">
              <a:buNone/>
            </a:pPr>
            <a:endParaRPr lang="en-US" sz="800" dirty="0" smtClean="0">
              <a:latin typeface="Arial" pitchFamily="34" charset="0"/>
              <a:cs typeface="Arial" pitchFamily="34" charset="0"/>
            </a:endParaRPr>
          </a:p>
          <a:p>
            <a:pPr indent="0">
              <a:buNone/>
            </a:pPr>
            <a:r>
              <a:rPr lang="en-US" sz="2400" dirty="0" smtClean="0">
                <a:latin typeface="Arial" pitchFamily="34" charset="0"/>
                <a:cs typeface="Arial" pitchFamily="34" charset="0"/>
              </a:rPr>
              <a:t>A Frequency Histogram is a special histogram that uses vertical columns to show frequencies (how many times each score occurs): </a:t>
            </a:r>
          </a:p>
          <a:p>
            <a:endParaRPr lang="en-US" dirty="0"/>
          </a:p>
        </p:txBody>
      </p:sp>
      <p:pic>
        <p:nvPicPr>
          <p:cNvPr id="15362" name="Picture 2" descr="Frequency Histogram"/>
          <p:cNvPicPr>
            <a:picLocks noChangeAspect="1" noChangeArrowheads="1"/>
          </p:cNvPicPr>
          <p:nvPr/>
        </p:nvPicPr>
        <p:blipFill>
          <a:blip r:embed="rId2"/>
          <a:srcRect/>
          <a:stretch>
            <a:fillRect/>
          </a:stretch>
        </p:blipFill>
        <p:spPr bwMode="auto">
          <a:xfrm>
            <a:off x="4495800" y="2286000"/>
            <a:ext cx="3017520" cy="402336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229600" cy="1143000"/>
          </a:xfrm>
        </p:spPr>
        <p:txBody>
          <a:bodyPr>
            <a:normAutofit fontScale="90000"/>
          </a:bodyPr>
          <a:lstStyle/>
          <a:p>
            <a:r>
              <a:rPr lang="en-US" b="1" dirty="0" smtClean="0">
                <a:latin typeface="Arial" pitchFamily="34" charset="0"/>
                <a:cs typeface="Arial" pitchFamily="34" charset="0"/>
              </a:rPr>
              <a:t>Broken Line Graph</a:t>
            </a:r>
            <a:br>
              <a:rPr lang="en-US" b="1" dirty="0" smtClean="0">
                <a:latin typeface="Arial" pitchFamily="34" charset="0"/>
                <a:cs typeface="Arial" pitchFamily="34" charset="0"/>
              </a:rPr>
            </a:br>
            <a:endParaRPr lang="en-US" dirty="0">
              <a:latin typeface="Arial" pitchFamily="34" charset="0"/>
              <a:cs typeface="Arial" pitchFamily="34" charset="0"/>
            </a:endParaRPr>
          </a:p>
        </p:txBody>
      </p:sp>
      <p:sp>
        <p:nvSpPr>
          <p:cNvPr id="3" name="Content Placeholder 2"/>
          <p:cNvSpPr>
            <a:spLocks noGrp="1"/>
          </p:cNvSpPr>
          <p:nvPr>
            <p:ph idx="1"/>
          </p:nvPr>
        </p:nvSpPr>
        <p:spPr>
          <a:xfrm>
            <a:off x="457200" y="1524000"/>
            <a:ext cx="8229600" cy="4525963"/>
          </a:xfrm>
        </p:spPr>
        <p:txBody>
          <a:bodyPr>
            <a:normAutofit/>
          </a:bodyPr>
          <a:lstStyle/>
          <a:p>
            <a:pPr indent="0" algn="just">
              <a:buNone/>
            </a:pPr>
            <a:r>
              <a:rPr lang="en-US" sz="2400" dirty="0" smtClean="0">
                <a:latin typeface="Arial" pitchFamily="34" charset="0"/>
                <a:cs typeface="Arial" pitchFamily="34" charset="0"/>
              </a:rPr>
              <a:t>A broken line graph is a graph that represents information through points or dots, which are then joined together by lines. </a:t>
            </a:r>
            <a:r>
              <a:rPr lang="en-US" sz="2400" u="sng" dirty="0" smtClean="0">
                <a:latin typeface="Arial" pitchFamily="34" charset="0"/>
                <a:cs typeface="Arial" pitchFamily="34" charset="0"/>
              </a:rPr>
              <a:t>They are the most common graphs</a:t>
            </a:r>
            <a:r>
              <a:rPr lang="en-US" sz="2400" dirty="0" smtClean="0">
                <a:latin typeface="Arial" pitchFamily="34" charset="0"/>
                <a:cs typeface="Arial" pitchFamily="34" charset="0"/>
              </a:rPr>
              <a:t>, and are used to represent information that </a:t>
            </a:r>
            <a:r>
              <a:rPr lang="en-US" sz="2400" u="sng" dirty="0" smtClean="0">
                <a:latin typeface="Arial" pitchFamily="34" charset="0"/>
                <a:cs typeface="Arial" pitchFamily="34" charset="0"/>
              </a:rPr>
              <a:t>changes over a period of time</a:t>
            </a:r>
            <a:r>
              <a:rPr lang="en-US" sz="2400" dirty="0" smtClean="0">
                <a:latin typeface="Arial" pitchFamily="34" charset="0"/>
                <a:cs typeface="Arial" pitchFamily="34" charset="0"/>
              </a:rPr>
              <a:t>, i.e. the sale of products over a period of a number of years, or months, or days, etc. types of broken line graphs include the double broken line graph, and triple broken line graph. </a:t>
            </a:r>
            <a:endParaRPr lang="en-US" sz="2400" dirty="0">
              <a:latin typeface="Arial" pitchFamily="34" charset="0"/>
              <a:cs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emperature readings"/>
          <p:cNvPicPr>
            <a:picLocks noChangeAspect="1" noChangeArrowheads="1"/>
          </p:cNvPicPr>
          <p:nvPr/>
        </p:nvPicPr>
        <p:blipFill>
          <a:blip r:embed="rId2"/>
          <a:srcRect/>
          <a:stretch>
            <a:fillRect/>
          </a:stretch>
        </p:blipFill>
        <p:spPr bwMode="auto">
          <a:xfrm>
            <a:off x="838200" y="3124200"/>
            <a:ext cx="7286912" cy="3474720"/>
          </a:xfrm>
          <a:prstGeom prst="rect">
            <a:avLst/>
          </a:prstGeom>
          <a:noFill/>
        </p:spPr>
      </p:pic>
      <p:sp>
        <p:nvSpPr>
          <p:cNvPr id="5" name="Rectangle 4"/>
          <p:cNvSpPr/>
          <p:nvPr/>
        </p:nvSpPr>
        <p:spPr>
          <a:xfrm>
            <a:off x="609600" y="304800"/>
            <a:ext cx="8077200" cy="2862322"/>
          </a:xfrm>
          <a:prstGeom prst="rect">
            <a:avLst/>
          </a:prstGeom>
        </p:spPr>
        <p:txBody>
          <a:bodyPr wrap="square">
            <a:spAutoFit/>
          </a:bodyPr>
          <a:lstStyle/>
          <a:p>
            <a:r>
              <a:rPr lang="en-US" sz="3600" b="1" dirty="0" smtClean="0">
                <a:latin typeface="Arial" pitchFamily="34" charset="0"/>
                <a:cs typeface="Arial" pitchFamily="34" charset="0"/>
              </a:rPr>
              <a:t>Line graph:</a:t>
            </a:r>
            <a:r>
              <a:rPr lang="en-US" sz="3600" dirty="0" smtClean="0">
                <a:latin typeface="Arial" pitchFamily="34" charset="0"/>
                <a:cs typeface="Arial" pitchFamily="34" charset="0"/>
              </a:rPr>
              <a:t> </a:t>
            </a:r>
            <a:r>
              <a:rPr lang="en-US" sz="2400" dirty="0" smtClean="0">
                <a:latin typeface="Arial" pitchFamily="34" charset="0"/>
                <a:cs typeface="Arial" pitchFamily="34" charset="0"/>
              </a:rPr>
              <a:t>A line graph is typically used to represent serial data (</a:t>
            </a:r>
            <a:r>
              <a:rPr lang="en-US" sz="2400" u="sng" dirty="0" smtClean="0">
                <a:latin typeface="Arial" pitchFamily="34" charset="0"/>
                <a:cs typeface="Arial" pitchFamily="34" charset="0"/>
              </a:rPr>
              <a:t>data that can be collected without gaps such as change in temperature over a time period</a:t>
            </a:r>
            <a:r>
              <a:rPr lang="en-US" sz="2400" dirty="0" smtClean="0">
                <a:latin typeface="Arial" pitchFamily="34" charset="0"/>
                <a:cs typeface="Arial" pitchFamily="34" charset="0"/>
              </a:rPr>
              <a:t>). Typically, observations are made over </a:t>
            </a:r>
            <a:r>
              <a:rPr lang="en-US" sz="2400" u="sng" dirty="0" smtClean="0">
                <a:latin typeface="Arial" pitchFamily="34" charset="0"/>
                <a:cs typeface="Arial" pitchFamily="34" charset="0"/>
              </a:rPr>
              <a:t>regular intervals</a:t>
            </a:r>
            <a:r>
              <a:rPr lang="en-US" sz="2400" dirty="0" smtClean="0">
                <a:latin typeface="Arial" pitchFamily="34" charset="0"/>
                <a:cs typeface="Arial" pitchFamily="34" charset="0"/>
              </a:rPr>
              <a:t>. Then, these discrete points are plotted and adjacent points are connected with line segments to indicate the serial nature of the data and allow for interpolation </a:t>
            </a:r>
            <a:r>
              <a:rPr lang="ar-JO" sz="2400" dirty="0" smtClean="0"/>
              <a:t>الزيادة</a:t>
            </a:r>
            <a:r>
              <a:rPr lang="en-US" sz="2400" dirty="0" smtClean="0">
                <a:latin typeface="Arial" pitchFamily="34" charset="0"/>
                <a:cs typeface="Arial" pitchFamily="34" charset="0"/>
              </a:rPr>
              <a:t>.</a:t>
            </a:r>
            <a:endParaRPr lang="en-US" sz="2400" dirty="0">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srcRect/>
          <a:stretch>
            <a:fillRect/>
          </a:stretch>
        </p:blipFill>
        <p:spPr bwMode="auto">
          <a:xfrm>
            <a:off x="121920" y="0"/>
            <a:ext cx="9022080" cy="6766560"/>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609600" y="228600"/>
            <a:ext cx="4237057" cy="92333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latin typeface="Arial" charset="0"/>
                <a:cs typeface="Arial" charset="0"/>
              </a:rPr>
              <a:t>Double line graph:</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  </a:t>
            </a:r>
            <a:endParaRPr kumimoji="0" lang="en-US" sz="29300" b="0" i="0" u="none" strike="noStrike" cap="none" normalizeH="0" baseline="0" dirty="0" smtClean="0">
              <a:ln>
                <a:noFill/>
              </a:ln>
              <a:solidFill>
                <a:schemeClr val="tx1"/>
              </a:solidFill>
              <a:effectLst/>
              <a:latin typeface="Arial" charset="0"/>
              <a:cs typeface="Arial" charset="0"/>
            </a:endParaRPr>
          </a:p>
        </p:txBody>
      </p:sp>
      <p:pic>
        <p:nvPicPr>
          <p:cNvPr id="49154" name="Picture 2" descr="Temperatures: Montpelier, VT, 2004"/>
          <p:cNvPicPr>
            <a:picLocks noChangeAspect="1" noChangeArrowheads="1"/>
          </p:cNvPicPr>
          <p:nvPr/>
        </p:nvPicPr>
        <p:blipFill>
          <a:blip r:embed="rId2"/>
          <a:srcRect/>
          <a:stretch>
            <a:fillRect/>
          </a:stretch>
        </p:blipFill>
        <p:spPr bwMode="auto">
          <a:xfrm>
            <a:off x="533400" y="838200"/>
            <a:ext cx="8006331" cy="585216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143000"/>
          </a:xfrm>
        </p:spPr>
        <p:txBody>
          <a:bodyPr>
            <a:normAutofit fontScale="90000"/>
          </a:bodyPr>
          <a:lstStyle/>
          <a:p>
            <a:r>
              <a:rPr lang="en-US" sz="4000" b="1" dirty="0" smtClean="0">
                <a:latin typeface="Arial" pitchFamily="34" charset="0"/>
                <a:cs typeface="Arial" pitchFamily="34" charset="0"/>
              </a:rPr>
              <a:t>How to Make a Broken-Line Graph in MS Excel</a:t>
            </a:r>
            <a:r>
              <a:rPr lang="en-US" dirty="0" smtClean="0"/>
              <a:t/>
            </a:r>
            <a:br>
              <a:rPr lang="en-US" dirty="0" smtClean="0"/>
            </a:br>
            <a:endParaRPr lang="en-US" dirty="0"/>
          </a:p>
        </p:txBody>
      </p:sp>
      <p:sp>
        <p:nvSpPr>
          <p:cNvPr id="3" name="Content Placeholder 2"/>
          <p:cNvSpPr>
            <a:spLocks noGrp="1"/>
          </p:cNvSpPr>
          <p:nvPr>
            <p:ph idx="1"/>
          </p:nvPr>
        </p:nvSpPr>
        <p:spPr>
          <a:xfrm>
            <a:off x="228600" y="1524000"/>
            <a:ext cx="8686800" cy="4754563"/>
          </a:xfrm>
        </p:spPr>
        <p:txBody>
          <a:bodyPr>
            <a:noAutofit/>
          </a:bodyPr>
          <a:lstStyle/>
          <a:p>
            <a:pPr indent="0">
              <a:buNone/>
            </a:pPr>
            <a:r>
              <a:rPr lang="en-US" sz="2000" dirty="0" smtClean="0">
                <a:latin typeface="Arial" pitchFamily="34" charset="0"/>
                <a:cs typeface="Arial" pitchFamily="34" charset="0"/>
              </a:rPr>
              <a:t>When we collect </a:t>
            </a:r>
            <a:r>
              <a:rPr lang="en-US" sz="2000" u="sng" dirty="0" smtClean="0">
                <a:latin typeface="Arial" pitchFamily="34" charset="0"/>
                <a:cs typeface="Arial" pitchFamily="34" charset="0"/>
              </a:rPr>
              <a:t>experimental</a:t>
            </a:r>
            <a:r>
              <a:rPr lang="en-US" sz="2000" dirty="0" smtClean="0">
                <a:latin typeface="Arial" pitchFamily="34" charset="0"/>
                <a:cs typeface="Arial" pitchFamily="34" charset="0"/>
              </a:rPr>
              <a:t> data, we are not using the most accurate of equipment. For this reason, we construct scatter-plots and draw lines of best fit when we are graphing data.  </a:t>
            </a:r>
          </a:p>
          <a:p>
            <a:pPr indent="0">
              <a:buNone/>
            </a:pPr>
            <a:r>
              <a:rPr lang="en-US" sz="2000" dirty="0" smtClean="0">
                <a:latin typeface="Arial" pitchFamily="34" charset="0"/>
                <a:cs typeface="Arial" pitchFamily="34" charset="0"/>
              </a:rPr>
              <a:t> </a:t>
            </a:r>
          </a:p>
          <a:p>
            <a:pPr indent="0">
              <a:buNone/>
            </a:pPr>
            <a:r>
              <a:rPr lang="en-US" sz="2000" dirty="0" smtClean="0">
                <a:latin typeface="Arial" pitchFamily="34" charset="0"/>
                <a:cs typeface="Arial" pitchFamily="34" charset="0"/>
              </a:rPr>
              <a:t>When graphing counted data, or when we are graphing data which has been provided with the assurance that it is </a:t>
            </a:r>
            <a:r>
              <a:rPr lang="en-US" sz="2000" b="1" i="1" dirty="0" smtClean="0">
                <a:latin typeface="Arial" pitchFamily="34" charset="0"/>
                <a:cs typeface="Arial" pitchFamily="34" charset="0"/>
              </a:rPr>
              <a:t>very</a:t>
            </a:r>
            <a:r>
              <a:rPr lang="en-US" sz="2000" dirty="0" smtClean="0">
                <a:latin typeface="Arial" pitchFamily="34" charset="0"/>
                <a:cs typeface="Arial" pitchFamily="34" charset="0"/>
              </a:rPr>
              <a:t> accurate, we will “connect the dots” and make a broken-line graph instead.</a:t>
            </a:r>
          </a:p>
          <a:p>
            <a:pPr indent="0">
              <a:buNone/>
            </a:pPr>
            <a:r>
              <a:rPr lang="en-US" sz="2000" dirty="0" smtClean="0">
                <a:latin typeface="Arial" pitchFamily="34" charset="0"/>
                <a:cs typeface="Arial" pitchFamily="34" charset="0"/>
              </a:rPr>
              <a:t> </a:t>
            </a:r>
          </a:p>
          <a:p>
            <a:pPr indent="0">
              <a:spcBef>
                <a:spcPts val="0"/>
              </a:spcBef>
            </a:pPr>
            <a:r>
              <a:rPr lang="en-US" sz="2000" dirty="0" smtClean="0">
                <a:latin typeface="Arial" pitchFamily="34" charset="0"/>
                <a:cs typeface="Arial" pitchFamily="34" charset="0"/>
              </a:rPr>
              <a:t> Enter the data in Excel.  </a:t>
            </a:r>
            <a:r>
              <a:rPr lang="en-US" sz="2000" u="sng" dirty="0" smtClean="0">
                <a:latin typeface="Arial" pitchFamily="34" charset="0"/>
                <a:cs typeface="Arial" pitchFamily="34" charset="0"/>
              </a:rPr>
              <a:t>Make sure the independent variable is in the</a:t>
            </a:r>
          </a:p>
          <a:p>
            <a:pPr indent="0">
              <a:spcBef>
                <a:spcPts val="0"/>
              </a:spcBef>
              <a:buNone/>
            </a:pPr>
            <a:r>
              <a:rPr lang="en-US" sz="2000" dirty="0" smtClean="0">
                <a:latin typeface="Arial" pitchFamily="34" charset="0"/>
                <a:cs typeface="Arial" pitchFamily="34" charset="0"/>
              </a:rPr>
              <a:t>  </a:t>
            </a:r>
            <a:r>
              <a:rPr lang="en-US" sz="2000" u="sng" dirty="0" smtClean="0">
                <a:latin typeface="Arial" pitchFamily="34" charset="0"/>
                <a:cs typeface="Arial" pitchFamily="34" charset="0"/>
              </a:rPr>
              <a:t>first column</a:t>
            </a:r>
          </a:p>
          <a:p>
            <a:pPr indent="0">
              <a:spcBef>
                <a:spcPts val="0"/>
              </a:spcBef>
            </a:pPr>
            <a:r>
              <a:rPr lang="en-US" sz="2000" dirty="0" smtClean="0">
                <a:latin typeface="Arial" pitchFamily="34" charset="0"/>
                <a:cs typeface="Arial" pitchFamily="34" charset="0"/>
              </a:rPr>
              <a:t> Drag a box with the mouse to highlight the data, and then click the</a:t>
            </a:r>
          </a:p>
          <a:p>
            <a:pPr indent="0">
              <a:spcBef>
                <a:spcPts val="0"/>
              </a:spcBef>
              <a:buNone/>
            </a:pPr>
            <a:r>
              <a:rPr lang="en-US" sz="2000" dirty="0" smtClean="0">
                <a:latin typeface="Arial" pitchFamily="34" charset="0"/>
                <a:cs typeface="Arial" pitchFamily="34" charset="0"/>
              </a:rPr>
              <a:t>  chart icon on the toolbar.</a:t>
            </a:r>
          </a:p>
          <a:p>
            <a:pPr indent="0">
              <a:spcBef>
                <a:spcPts val="0"/>
              </a:spcBef>
            </a:pPr>
            <a:r>
              <a:rPr lang="en-US" sz="2000" dirty="0" smtClean="0">
                <a:latin typeface="Arial" pitchFamily="34" charset="0"/>
                <a:cs typeface="Arial" pitchFamily="34" charset="0"/>
              </a:rPr>
              <a:t> Select XY (Scatter), and click on the bottom right chart-type, to show </a:t>
            </a:r>
          </a:p>
          <a:p>
            <a:pPr indent="0">
              <a:spcBef>
                <a:spcPts val="0"/>
              </a:spcBef>
              <a:buNone/>
            </a:pPr>
            <a:r>
              <a:rPr lang="en-US" sz="2000" dirty="0" smtClean="0">
                <a:latin typeface="Arial" pitchFamily="34" charset="0"/>
                <a:cs typeface="Arial" pitchFamily="34" charset="0"/>
              </a:rPr>
              <a:t>  the data points connected by straight lines.</a:t>
            </a:r>
          </a:p>
          <a:p>
            <a:pPr>
              <a:buNone/>
            </a:pPr>
            <a:r>
              <a:rPr lang="en-US" sz="2000" dirty="0" smtClean="0"/>
              <a:t> </a:t>
            </a:r>
          </a:p>
          <a:p>
            <a:endParaRPr lang="en-US" sz="2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stao.ca/VLresources/sci-tie-data/lessons/1000_1099/1037c_files/image003.gif"/>
          <p:cNvPicPr>
            <a:picLocks noChangeAspect="1" noChangeArrowheads="1"/>
          </p:cNvPicPr>
          <p:nvPr/>
        </p:nvPicPr>
        <p:blipFill>
          <a:blip r:embed="rId2"/>
          <a:srcRect/>
          <a:stretch>
            <a:fillRect/>
          </a:stretch>
        </p:blipFill>
        <p:spPr bwMode="auto">
          <a:xfrm>
            <a:off x="533400" y="457200"/>
            <a:ext cx="5486399" cy="5486400"/>
          </a:xfrm>
          <a:prstGeom prst="rect">
            <a:avLst/>
          </a:prstGeom>
          <a:noFill/>
        </p:spPr>
      </p:pic>
      <p:pic>
        <p:nvPicPr>
          <p:cNvPr id="56324" name="Picture 4" descr="Line Callout 3 (No Border): “Connect the Dots” style graph, which shows the dots."/>
          <p:cNvPicPr>
            <a:picLocks noChangeAspect="1" noChangeArrowheads="1"/>
          </p:cNvPicPr>
          <p:nvPr/>
        </p:nvPicPr>
        <p:blipFill>
          <a:blip r:embed="rId3"/>
          <a:srcRect/>
          <a:stretch>
            <a:fillRect/>
          </a:stretch>
        </p:blipFill>
        <p:spPr bwMode="auto">
          <a:xfrm>
            <a:off x="3429000" y="2362200"/>
            <a:ext cx="5374139" cy="146304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457200"/>
            <a:ext cx="8458200" cy="830997"/>
          </a:xfrm>
          <a:prstGeom prst="rect">
            <a:avLst/>
          </a:prstGeom>
        </p:spPr>
        <p:txBody>
          <a:bodyPr wrap="square">
            <a:spAutoFit/>
          </a:bodyPr>
          <a:lstStyle/>
          <a:p>
            <a:r>
              <a:rPr lang="en-US" sz="2400" dirty="0" smtClean="0">
                <a:latin typeface="Arial" pitchFamily="34" charset="0"/>
                <a:cs typeface="Arial" pitchFamily="34" charset="0"/>
              </a:rPr>
              <a:t>Click “Next” to bring up the Chart Options window of the Chart Wizard.  Enter the title and appropriate axis-labels.</a:t>
            </a:r>
            <a:endParaRPr lang="en-US" sz="2400" dirty="0">
              <a:latin typeface="Arial" pitchFamily="34" charset="0"/>
              <a:cs typeface="Arial" pitchFamily="34" charset="0"/>
            </a:endParaRPr>
          </a:p>
        </p:txBody>
      </p:sp>
      <p:pic>
        <p:nvPicPr>
          <p:cNvPr id="54274" name="Picture 2" descr="http://stao.ca/VLresources/sci-tie-data/lessons/1000_1099/1037c_files/image007.jpg"/>
          <p:cNvPicPr>
            <a:picLocks noChangeAspect="1" noChangeArrowheads="1"/>
          </p:cNvPicPr>
          <p:nvPr/>
        </p:nvPicPr>
        <p:blipFill>
          <a:blip r:embed="rId2"/>
          <a:srcRect/>
          <a:stretch>
            <a:fillRect/>
          </a:stretch>
        </p:blipFill>
        <p:spPr bwMode="auto">
          <a:xfrm>
            <a:off x="762000" y="1447800"/>
            <a:ext cx="7597176" cy="512064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066800"/>
            <a:ext cx="8305800" cy="7171194"/>
          </a:xfrm>
          <a:prstGeom prst="rect">
            <a:avLst/>
          </a:prstGeom>
        </p:spPr>
        <p:txBody>
          <a:bodyPr wrap="square">
            <a:spAutoFit/>
          </a:bodyPr>
          <a:lstStyle/>
          <a:p>
            <a:r>
              <a:rPr lang="en-US" sz="2400" dirty="0" smtClean="0">
                <a:latin typeface="Arial" pitchFamily="34" charset="0"/>
                <a:cs typeface="Arial" pitchFamily="34" charset="0"/>
              </a:rPr>
              <a:t>Another form of graph, the </a:t>
            </a:r>
            <a:r>
              <a:rPr lang="en-US" sz="3600" b="1" dirty="0" smtClean="0">
                <a:latin typeface="Arial" pitchFamily="34" charset="0"/>
                <a:cs typeface="Arial" pitchFamily="34" charset="0"/>
              </a:rPr>
              <a:t>line plot</a:t>
            </a:r>
            <a:r>
              <a:rPr lang="en-US" sz="2400" b="1" dirty="0" smtClean="0">
                <a:latin typeface="Arial" pitchFamily="34" charset="0"/>
                <a:cs typeface="Arial" pitchFamily="34" charset="0"/>
              </a:rPr>
              <a:t>,</a:t>
            </a:r>
            <a:r>
              <a:rPr lang="en-US" sz="2400" dirty="0" smtClean="0">
                <a:latin typeface="Arial" pitchFamily="34" charset="0"/>
                <a:cs typeface="Arial" pitchFamily="34" charset="0"/>
              </a:rPr>
              <a:t> makes it easy to see the mean, median, mode, and range of a set of data. The line plot uses a number line and Xs to represent each number. This line plot shows these scores from the game: 18, 14, 22, 33, 7, 7, 30, 34, 30, 10, 15. </a:t>
            </a:r>
          </a:p>
          <a:p>
            <a:endParaRPr lang="en-US" sz="1600" dirty="0" smtClean="0">
              <a:latin typeface="Arial" pitchFamily="34" charset="0"/>
              <a:cs typeface="Arial" pitchFamily="34" charset="0"/>
            </a:endParaRPr>
          </a:p>
          <a:p>
            <a:pPr>
              <a:buFont typeface="Arial" pitchFamily="34" charset="0"/>
              <a:buChar char="•"/>
            </a:pPr>
            <a:r>
              <a:rPr lang="en-US" sz="2400" dirty="0" smtClean="0">
                <a:latin typeface="Arial" pitchFamily="34" charset="0"/>
                <a:cs typeface="Arial" pitchFamily="34" charset="0"/>
              </a:rPr>
              <a:t> The data has </a:t>
            </a:r>
            <a:r>
              <a:rPr lang="en-US" sz="2400" u="sng" dirty="0" smtClean="0">
                <a:latin typeface="Arial" pitchFamily="34" charset="0"/>
                <a:cs typeface="Arial" pitchFamily="34" charset="0"/>
              </a:rPr>
              <a:t>two modes 7 and 30</a:t>
            </a:r>
            <a:r>
              <a:rPr lang="en-US" sz="2400" dirty="0" smtClean="0">
                <a:latin typeface="Arial" pitchFamily="34" charset="0"/>
                <a:cs typeface="Arial" pitchFamily="34" charset="0"/>
              </a:rPr>
              <a:t>. The line plot lets you see these easily, because the numbers are represented by Xs. </a:t>
            </a:r>
          </a:p>
          <a:p>
            <a:pPr>
              <a:buFont typeface="Arial" pitchFamily="34" charset="0"/>
              <a:buChar char="•"/>
            </a:pPr>
            <a:r>
              <a:rPr lang="en-US" sz="2400" dirty="0" smtClean="0">
                <a:latin typeface="Arial" pitchFamily="34" charset="0"/>
                <a:cs typeface="Arial" pitchFamily="34" charset="0"/>
              </a:rPr>
              <a:t> The range is 34 − 7 or 27. </a:t>
            </a:r>
          </a:p>
          <a:p>
            <a:pPr>
              <a:buFont typeface="Arial" pitchFamily="34" charset="0"/>
              <a:buChar char="•"/>
            </a:pPr>
            <a:r>
              <a:rPr lang="en-US" sz="2400" dirty="0" smtClean="0">
                <a:latin typeface="Arial" pitchFamily="34" charset="0"/>
                <a:cs typeface="Arial" pitchFamily="34" charset="0"/>
              </a:rPr>
              <a:t> The median, the middle value is the sixth X, or 18. </a:t>
            </a:r>
          </a:p>
          <a:p>
            <a:pPr>
              <a:buFont typeface="Arial" pitchFamily="34" charset="0"/>
              <a:buChar char="•"/>
            </a:pPr>
            <a:r>
              <a:rPr lang="en-US" sz="2400" dirty="0" smtClean="0">
                <a:latin typeface="Arial" pitchFamily="34" charset="0"/>
                <a:cs typeface="Arial" pitchFamily="34" charset="0"/>
              </a:rPr>
              <a:t> To find the mean, add the scores and divide by the number of scores (220 ÷ 11 = 20).</a:t>
            </a:r>
          </a:p>
          <a:p>
            <a:endParaRPr lang="en-US" sz="2400" dirty="0" smtClean="0">
              <a:latin typeface="Arial" pitchFamily="34" charset="0"/>
              <a:cs typeface="Arial" pitchFamily="34" charset="0"/>
            </a:endParaRPr>
          </a:p>
          <a:p>
            <a:endParaRPr lang="en-US" sz="2400" dirty="0" smtClean="0">
              <a:latin typeface="Arial" pitchFamily="34" charset="0"/>
              <a:cs typeface="Arial" pitchFamily="34" charset="0"/>
            </a:endParaRPr>
          </a:p>
          <a:p>
            <a:endParaRPr lang="en-US" sz="2400" dirty="0" smtClean="0">
              <a:latin typeface="Arial" pitchFamily="34" charset="0"/>
              <a:cs typeface="Arial" pitchFamily="34" charset="0"/>
            </a:endParaRPr>
          </a:p>
          <a:p>
            <a:endParaRPr lang="en-US" sz="2400" dirty="0" smtClean="0">
              <a:latin typeface="Arial" pitchFamily="34" charset="0"/>
              <a:cs typeface="Arial" pitchFamily="34" charset="0"/>
            </a:endParaRPr>
          </a:p>
          <a:p>
            <a:endParaRPr lang="en-US" sz="2400" dirty="0" smtClean="0">
              <a:latin typeface="Arial" pitchFamily="34" charset="0"/>
              <a:cs typeface="Arial" pitchFamily="34" charset="0"/>
            </a:endParaRPr>
          </a:p>
          <a:p>
            <a:endParaRPr lang="en-US" sz="2400" dirty="0">
              <a:latin typeface="Arial" pitchFamily="34" charset="0"/>
              <a:cs typeface="Arial" pitchFamily="34" charset="0"/>
            </a:endParaRPr>
          </a:p>
        </p:txBody>
      </p:sp>
      <p:sp>
        <p:nvSpPr>
          <p:cNvPr id="3" name="Rectangle 2"/>
          <p:cNvSpPr/>
          <p:nvPr/>
        </p:nvSpPr>
        <p:spPr>
          <a:xfrm>
            <a:off x="457200" y="304800"/>
            <a:ext cx="5105400" cy="769441"/>
          </a:xfrm>
          <a:prstGeom prst="rect">
            <a:avLst/>
          </a:prstGeom>
        </p:spPr>
        <p:txBody>
          <a:bodyPr wrap="square">
            <a:spAutoFit/>
          </a:bodyPr>
          <a:lstStyle/>
          <a:p>
            <a:r>
              <a:rPr lang="en-US" sz="4400" b="1" dirty="0" smtClean="0">
                <a:latin typeface="Arial" pitchFamily="34" charset="0"/>
                <a:cs typeface="Arial" pitchFamily="34" charset="0"/>
              </a:rPr>
              <a:t>line plot</a:t>
            </a:r>
            <a:endParaRPr lang="en-US" sz="4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number line"/>
          <p:cNvPicPr>
            <a:picLocks noChangeAspect="1" noChangeArrowheads="1"/>
          </p:cNvPicPr>
          <p:nvPr/>
        </p:nvPicPr>
        <p:blipFill>
          <a:blip r:embed="rId2"/>
          <a:srcRect/>
          <a:stretch>
            <a:fillRect/>
          </a:stretch>
        </p:blipFill>
        <p:spPr bwMode="auto">
          <a:xfrm>
            <a:off x="228600" y="1143000"/>
            <a:ext cx="8616353" cy="5486400"/>
          </a:xfrm>
          <a:prstGeom prst="rect">
            <a:avLst/>
          </a:prstGeom>
          <a:noFill/>
        </p:spPr>
      </p:pic>
      <p:sp>
        <p:nvSpPr>
          <p:cNvPr id="5" name="Rectangle 4"/>
          <p:cNvSpPr/>
          <p:nvPr/>
        </p:nvSpPr>
        <p:spPr>
          <a:xfrm>
            <a:off x="1828800" y="228600"/>
            <a:ext cx="5856435" cy="830997"/>
          </a:xfrm>
          <a:prstGeom prst="rect">
            <a:avLst/>
          </a:prstGeom>
        </p:spPr>
        <p:txBody>
          <a:bodyPr wrap="square">
            <a:spAutoFit/>
          </a:bodyPr>
          <a:lstStyle/>
          <a:p>
            <a:r>
              <a:rPr lang="en-US" sz="2400" dirty="0" smtClean="0">
                <a:latin typeface="Arial" pitchFamily="34" charset="0"/>
                <a:cs typeface="Arial" pitchFamily="34" charset="0"/>
              </a:rPr>
              <a:t>18, 14, 22, 33, 7, 7, 30, 34, 30, 10, 15.</a:t>
            </a:r>
          </a:p>
          <a:p>
            <a:r>
              <a:rPr lang="en-US" sz="2400" dirty="0" smtClean="0">
                <a:latin typeface="Arial" pitchFamily="34" charset="0"/>
                <a:cs typeface="Arial" pitchFamily="34" charset="0"/>
              </a:rPr>
              <a:t>7, 7, 10, 14, 15, 18, 22, 30, 30, 33, 34</a:t>
            </a:r>
            <a:endParaRPr lang="en-US" sz="2400" dirty="0"/>
          </a:p>
        </p:txBody>
      </p:sp>
      <p:pic>
        <p:nvPicPr>
          <p:cNvPr id="4" name="Picture 2" descr="Frequency Histogram"/>
          <p:cNvPicPr>
            <a:picLocks noChangeAspect="1" noChangeArrowheads="1"/>
          </p:cNvPicPr>
          <p:nvPr/>
        </p:nvPicPr>
        <p:blipFill>
          <a:blip r:embed="rId3"/>
          <a:srcRect/>
          <a:stretch>
            <a:fillRect/>
          </a:stretch>
        </p:blipFill>
        <p:spPr bwMode="auto">
          <a:xfrm>
            <a:off x="8915400" y="381000"/>
            <a:ext cx="3017520" cy="4023360"/>
          </a:xfrm>
          <a:prstGeom prst="rect">
            <a:avLst/>
          </a:prstGeom>
          <a:noFill/>
        </p:spPr>
      </p:pic>
      <p:sp>
        <p:nvSpPr>
          <p:cNvPr id="6" name="TextBox 5"/>
          <p:cNvSpPr txBox="1"/>
          <p:nvPr/>
        </p:nvSpPr>
        <p:spPr>
          <a:xfrm>
            <a:off x="3810000" y="1066800"/>
            <a:ext cx="3733800" cy="461665"/>
          </a:xfrm>
          <a:prstGeom prst="rect">
            <a:avLst/>
          </a:prstGeom>
          <a:solidFill>
            <a:schemeClr val="bg1"/>
          </a:solidFill>
        </p:spPr>
        <p:txBody>
          <a:bodyPr wrap="square" rtlCol="0">
            <a:spAutoFit/>
          </a:bodyPr>
          <a:lstStyle/>
          <a:p>
            <a:r>
              <a:rPr lang="en-US" sz="2400" b="1" dirty="0" smtClean="0">
                <a:latin typeface="Arial" pitchFamily="34" charset="0"/>
                <a:cs typeface="Arial" pitchFamily="34" charset="0"/>
              </a:rPr>
              <a:t>scores from the game</a:t>
            </a:r>
            <a:endParaRPr lang="en-US" sz="2400" b="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364163"/>
          </a:xfrm>
        </p:spPr>
        <p:txBody>
          <a:bodyPr>
            <a:noAutofit/>
          </a:bodyPr>
          <a:lstStyle/>
          <a:p>
            <a:pPr indent="0" algn="just">
              <a:spcBef>
                <a:spcPts val="600"/>
              </a:spcBef>
              <a:spcAft>
                <a:spcPts val="600"/>
              </a:spcAft>
              <a:buNone/>
            </a:pPr>
            <a:r>
              <a:rPr lang="en-US" sz="2400" dirty="0" smtClean="0">
                <a:latin typeface="Arial" pitchFamily="34" charset="0"/>
                <a:cs typeface="Arial" pitchFamily="34" charset="0"/>
              </a:rPr>
              <a:t>With so many types of graphs available, students must learn how to choose appropriate types. </a:t>
            </a:r>
          </a:p>
          <a:p>
            <a:pPr indent="0" algn="just">
              <a:spcBef>
                <a:spcPts val="600"/>
              </a:spcBef>
              <a:spcAft>
                <a:spcPts val="600"/>
              </a:spcAft>
              <a:buFont typeface="Wingdings" pitchFamily="2" charset="2"/>
              <a:buChar char="Ø"/>
            </a:pPr>
            <a:r>
              <a:rPr lang="en-US" sz="2400" b="1" dirty="0" smtClean="0">
                <a:latin typeface="Arial" pitchFamily="34" charset="0"/>
                <a:cs typeface="Arial" pitchFamily="34" charset="0"/>
              </a:rPr>
              <a:t> Bar graphs</a:t>
            </a:r>
            <a:r>
              <a:rPr lang="en-US" sz="2400" dirty="0" smtClean="0">
                <a:latin typeface="Arial" pitchFamily="34" charset="0"/>
                <a:cs typeface="Arial" pitchFamily="34" charset="0"/>
              </a:rPr>
              <a:t> are often a good choice to show</a:t>
            </a:r>
          </a:p>
          <a:p>
            <a:pPr indent="0" algn="just">
              <a:spcBef>
                <a:spcPts val="600"/>
              </a:spcBef>
              <a:spcAft>
                <a:spcPts val="600"/>
              </a:spcAft>
              <a:buNone/>
            </a:pPr>
            <a:r>
              <a:rPr lang="en-US" sz="2400" dirty="0" smtClean="0">
                <a:latin typeface="Arial" pitchFamily="34" charset="0"/>
                <a:cs typeface="Arial" pitchFamily="34" charset="0"/>
              </a:rPr>
              <a:t>    </a:t>
            </a:r>
            <a:r>
              <a:rPr lang="en-US" sz="2400" b="1" dirty="0" smtClean="0">
                <a:latin typeface="Arial" pitchFamily="34" charset="0"/>
                <a:cs typeface="Arial" pitchFamily="34" charset="0"/>
              </a:rPr>
              <a:t>comparisons</a:t>
            </a:r>
            <a:r>
              <a:rPr lang="en-US" sz="2400" dirty="0" smtClean="0">
                <a:latin typeface="Arial" pitchFamily="34" charset="0"/>
                <a:cs typeface="Arial" pitchFamily="34" charset="0"/>
              </a:rPr>
              <a:t> among data. </a:t>
            </a:r>
          </a:p>
          <a:p>
            <a:pPr indent="0" algn="just">
              <a:spcBef>
                <a:spcPts val="600"/>
              </a:spcBef>
              <a:spcAft>
                <a:spcPts val="600"/>
              </a:spcAft>
              <a:buFont typeface="Wingdings" pitchFamily="2" charset="2"/>
              <a:buChar char="Ø"/>
            </a:pPr>
            <a:r>
              <a:rPr lang="en-US" sz="2400" b="1" dirty="0" smtClean="0">
                <a:latin typeface="Arial" pitchFamily="34" charset="0"/>
                <a:cs typeface="Arial" pitchFamily="34" charset="0"/>
              </a:rPr>
              <a:t> Histograms</a:t>
            </a:r>
            <a:r>
              <a:rPr lang="en-US" sz="2400" dirty="0" smtClean="0">
                <a:latin typeface="Arial" pitchFamily="34" charset="0"/>
                <a:cs typeface="Arial" pitchFamily="34" charset="0"/>
              </a:rPr>
              <a:t> show data that is organized in </a:t>
            </a:r>
            <a:r>
              <a:rPr lang="en-US" sz="2400" b="1" dirty="0" smtClean="0">
                <a:latin typeface="Arial" pitchFamily="34" charset="0"/>
                <a:cs typeface="Arial" pitchFamily="34" charset="0"/>
              </a:rPr>
              <a:t>equal</a:t>
            </a:r>
          </a:p>
          <a:p>
            <a:pPr indent="0" algn="just">
              <a:spcBef>
                <a:spcPts val="600"/>
              </a:spcBef>
              <a:spcAft>
                <a:spcPts val="600"/>
              </a:spcAft>
              <a:buNone/>
            </a:pPr>
            <a:r>
              <a:rPr lang="en-US" sz="2400" b="1" dirty="0" smtClean="0">
                <a:latin typeface="Arial" pitchFamily="34" charset="0"/>
                <a:cs typeface="Arial" pitchFamily="34" charset="0"/>
              </a:rPr>
              <a:t>    intervals.</a:t>
            </a:r>
            <a:r>
              <a:rPr lang="en-US" sz="2400" dirty="0" smtClean="0">
                <a:latin typeface="Arial" pitchFamily="34" charset="0"/>
                <a:cs typeface="Arial" pitchFamily="34" charset="0"/>
              </a:rPr>
              <a:t> </a:t>
            </a:r>
          </a:p>
          <a:p>
            <a:pPr indent="0" algn="just">
              <a:spcBef>
                <a:spcPts val="600"/>
              </a:spcBef>
              <a:spcAft>
                <a:spcPts val="600"/>
              </a:spcAft>
              <a:buFont typeface="Wingdings" pitchFamily="2" charset="2"/>
              <a:buChar char="Ø"/>
            </a:pPr>
            <a:r>
              <a:rPr lang="en-US" sz="2400" b="1" dirty="0" smtClean="0">
                <a:latin typeface="Arial" pitchFamily="34" charset="0"/>
                <a:cs typeface="Arial" pitchFamily="34" charset="0"/>
              </a:rPr>
              <a:t> Line graphs</a:t>
            </a:r>
            <a:r>
              <a:rPr lang="en-US" sz="2400" dirty="0" smtClean="0">
                <a:latin typeface="Arial" pitchFamily="34" charset="0"/>
                <a:cs typeface="Arial" pitchFamily="34" charset="0"/>
              </a:rPr>
              <a:t> and </a:t>
            </a:r>
            <a:r>
              <a:rPr lang="en-US" sz="2400" b="1" dirty="0" smtClean="0">
                <a:latin typeface="Arial" pitchFamily="34" charset="0"/>
                <a:cs typeface="Arial" pitchFamily="34" charset="0"/>
              </a:rPr>
              <a:t>double line graphs</a:t>
            </a:r>
            <a:r>
              <a:rPr lang="en-US" sz="2400" dirty="0" smtClean="0">
                <a:latin typeface="Arial" pitchFamily="34" charset="0"/>
                <a:cs typeface="Arial" pitchFamily="34" charset="0"/>
              </a:rPr>
              <a:t> are well suited</a:t>
            </a:r>
          </a:p>
          <a:p>
            <a:pPr indent="0" algn="just">
              <a:spcBef>
                <a:spcPts val="600"/>
              </a:spcBef>
              <a:spcAft>
                <a:spcPts val="600"/>
              </a:spcAft>
              <a:buNone/>
            </a:pPr>
            <a:r>
              <a:rPr lang="en-US" sz="2400" dirty="0" smtClean="0">
                <a:latin typeface="Arial" pitchFamily="34" charset="0"/>
                <a:cs typeface="Arial" pitchFamily="34" charset="0"/>
              </a:rPr>
              <a:t>    to showing </a:t>
            </a:r>
            <a:r>
              <a:rPr lang="en-US" sz="2400" b="1" dirty="0" smtClean="0">
                <a:latin typeface="Arial" pitchFamily="34" charset="0"/>
                <a:cs typeface="Arial" pitchFamily="34" charset="0"/>
              </a:rPr>
              <a:t>change over time.</a:t>
            </a:r>
            <a:r>
              <a:rPr lang="en-US" sz="2400" dirty="0" smtClean="0">
                <a:latin typeface="Arial" pitchFamily="34" charset="0"/>
                <a:cs typeface="Arial" pitchFamily="34" charset="0"/>
              </a:rPr>
              <a:t> </a:t>
            </a:r>
          </a:p>
          <a:p>
            <a:pPr indent="0" algn="just">
              <a:spcBef>
                <a:spcPts val="600"/>
              </a:spcBef>
              <a:spcAft>
                <a:spcPts val="600"/>
              </a:spcAft>
              <a:buFont typeface="Wingdings" pitchFamily="2" charset="2"/>
              <a:buChar char="Ø"/>
            </a:pPr>
            <a:r>
              <a:rPr lang="en-US" sz="2400" b="1" dirty="0" smtClean="0">
                <a:latin typeface="Arial" pitchFamily="34" charset="0"/>
                <a:cs typeface="Arial" pitchFamily="34" charset="0"/>
              </a:rPr>
              <a:t> Circle graphs</a:t>
            </a:r>
            <a:r>
              <a:rPr lang="en-US" sz="2400" dirty="0" smtClean="0">
                <a:latin typeface="Arial" pitchFamily="34" charset="0"/>
                <a:cs typeface="Arial" pitchFamily="34" charset="0"/>
              </a:rPr>
              <a:t> are well suited for showing </a:t>
            </a:r>
            <a:r>
              <a:rPr lang="en-US" sz="2400" b="1" dirty="0" smtClean="0">
                <a:latin typeface="Arial" pitchFamily="34" charset="0"/>
                <a:cs typeface="Arial" pitchFamily="34" charset="0"/>
              </a:rPr>
              <a:t>parts of a</a:t>
            </a:r>
          </a:p>
          <a:p>
            <a:pPr indent="0" algn="just">
              <a:spcBef>
                <a:spcPts val="600"/>
              </a:spcBef>
              <a:spcAft>
                <a:spcPts val="600"/>
              </a:spcAft>
              <a:buNone/>
            </a:pPr>
            <a:r>
              <a:rPr lang="en-US" sz="2400" b="1" dirty="0" smtClean="0">
                <a:latin typeface="Arial" pitchFamily="34" charset="0"/>
                <a:cs typeface="Arial" pitchFamily="34" charset="0"/>
              </a:rPr>
              <a:t>    whole.</a:t>
            </a:r>
            <a:endParaRPr lang="en-US" sz="2400" dirty="0">
              <a:latin typeface="Arial" pitchFamily="34" charset="0"/>
              <a:cs typeface="Arial"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p:cNvPicPr>
            <a:picLocks noChangeAspect="1" noChangeArrowheads="1"/>
          </p:cNvPicPr>
          <p:nvPr/>
        </p:nvPicPr>
        <p:blipFill>
          <a:blip r:embed="rId2"/>
          <a:srcRect/>
          <a:stretch>
            <a:fillRect/>
          </a:stretch>
        </p:blipFill>
        <p:spPr bwMode="auto">
          <a:xfrm>
            <a:off x="121920" y="91440"/>
            <a:ext cx="9022080" cy="6766560"/>
          </a:xfrm>
          <a:prstGeom prst="rect">
            <a:avLst/>
          </a:prstGeom>
          <a:noFill/>
          <a:ln w="9525">
            <a:noFill/>
            <a:miter lim="800000"/>
            <a:headEnd/>
            <a:tailEnd/>
          </a:ln>
          <a:effectLst/>
        </p:spPr>
      </p:pic>
      <p:sp>
        <p:nvSpPr>
          <p:cNvPr id="5" name="Rectangle 4"/>
          <p:cNvSpPr/>
          <p:nvPr/>
        </p:nvSpPr>
        <p:spPr>
          <a:xfrm>
            <a:off x="4343400" y="3733800"/>
            <a:ext cx="466794" cy="400110"/>
          </a:xfrm>
          <a:prstGeom prst="rect">
            <a:avLst/>
          </a:prstGeom>
        </p:spPr>
        <p:txBody>
          <a:bodyPr wrap="none">
            <a:spAutoFit/>
          </a:bodyPr>
          <a:lstStyle/>
          <a:p>
            <a:r>
              <a:rPr lang="ar-JO" sz="2000" b="1" dirty="0" smtClean="0"/>
              <a:t>حادّ</a:t>
            </a:r>
            <a:endParaRPr lang="en-US" sz="2000" b="1" dirty="0"/>
          </a:p>
        </p:txBody>
      </p:sp>
      <p:sp>
        <p:nvSpPr>
          <p:cNvPr id="7" name="Rectangle 6"/>
          <p:cNvSpPr/>
          <p:nvPr/>
        </p:nvSpPr>
        <p:spPr>
          <a:xfrm>
            <a:off x="762000" y="4876800"/>
            <a:ext cx="4572000" cy="1107996"/>
          </a:xfrm>
          <a:prstGeom prst="rect">
            <a:avLst/>
          </a:prstGeom>
        </p:spPr>
        <p:txBody>
          <a:bodyPr>
            <a:spAutoFit/>
          </a:bodyPr>
          <a:lstStyle/>
          <a:p>
            <a:r>
              <a:rPr lang="en-US" sz="2400" b="1" dirty="0" smtClean="0"/>
              <a:t>Exaggerate: </a:t>
            </a:r>
            <a:r>
              <a:rPr lang="ar-JO" sz="2400" b="1" dirty="0" smtClean="0"/>
              <a:t>مبالغ</a:t>
            </a:r>
            <a:endParaRPr lang="en-US" sz="2400" b="1" dirty="0" smtClean="0"/>
          </a:p>
          <a:p>
            <a:r>
              <a:rPr lang="en-US" sz="2400" b="1" dirty="0" smtClean="0"/>
              <a:t>Perspective: </a:t>
            </a:r>
            <a:r>
              <a:rPr lang="ar-JO" sz="2400" b="1" dirty="0" smtClean="0"/>
              <a:t>المنظور</a:t>
            </a:r>
            <a:r>
              <a:rPr lang="ar-JO" dirty="0" smtClean="0"/>
              <a:t/>
            </a:r>
            <a:br>
              <a:rPr lang="ar-JO" dirty="0" smtClean="0"/>
            </a:br>
            <a:endParaRPr lang="en-US" dirty="0"/>
          </a:p>
        </p:txBody>
      </p:sp>
      <p:pic>
        <p:nvPicPr>
          <p:cNvPr id="1026" name="Picture 2"/>
          <p:cNvPicPr>
            <a:picLocks noChangeAspect="1" noChangeArrowheads="1"/>
          </p:cNvPicPr>
          <p:nvPr/>
        </p:nvPicPr>
        <p:blipFill>
          <a:blip r:embed="rId3"/>
          <a:srcRect/>
          <a:stretch>
            <a:fillRect/>
          </a:stretch>
        </p:blipFill>
        <p:spPr bwMode="auto">
          <a:xfrm>
            <a:off x="5029200" y="3886200"/>
            <a:ext cx="3901440" cy="29260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nvGraphicFramePr>
        <p:xfrm>
          <a:off x="0" y="381000"/>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p:nvPr/>
        </p:nvGraphicFramePr>
        <p:xfrm>
          <a:off x="304800" y="3352800"/>
          <a:ext cx="4572000" cy="2895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nvGraphicFramePr>
        <p:xfrm>
          <a:off x="4343400" y="457200"/>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p:nvPr/>
        </p:nvGraphicFramePr>
        <p:xfrm>
          <a:off x="4572000" y="3505200"/>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5562600" y="1143000"/>
            <a:ext cx="2879789" cy="4389120"/>
          </a:xfrm>
          <a:prstGeom prst="rect">
            <a:avLst/>
          </a:prstGeom>
          <a:noFill/>
          <a:ln w="9525">
            <a:noFill/>
            <a:miter lim="800000"/>
            <a:headEnd/>
            <a:tailEnd/>
          </a:ln>
          <a:effectLst/>
        </p:spPr>
      </p:pic>
      <p:graphicFrame>
        <p:nvGraphicFramePr>
          <p:cNvPr id="5" name="Chart 4"/>
          <p:cNvGraphicFramePr/>
          <p:nvPr/>
        </p:nvGraphicFramePr>
        <p:xfrm>
          <a:off x="457200" y="45720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nvGraphicFramePr>
        <p:xfrm>
          <a:off x="457200" y="3276600"/>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srcRect/>
          <a:stretch>
            <a:fillRect/>
          </a:stretch>
        </p:blipFill>
        <p:spPr bwMode="auto">
          <a:xfrm>
            <a:off x="121920" y="91440"/>
            <a:ext cx="8717280" cy="6766560"/>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p:cNvPicPr>
            <a:picLocks noChangeAspect="1" noChangeArrowheads="1"/>
          </p:cNvPicPr>
          <p:nvPr/>
        </p:nvPicPr>
        <p:blipFill>
          <a:blip r:embed="rId2"/>
          <a:srcRect/>
          <a:stretch>
            <a:fillRect/>
          </a:stretch>
        </p:blipFill>
        <p:spPr bwMode="auto">
          <a:xfrm>
            <a:off x="0" y="91440"/>
            <a:ext cx="9022080" cy="67665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srcRect/>
          <a:stretch>
            <a:fillRect/>
          </a:stretch>
        </p:blipFill>
        <p:spPr bwMode="auto">
          <a:xfrm>
            <a:off x="121920" y="91440"/>
            <a:ext cx="9022080" cy="6766560"/>
          </a:xfrm>
          <a:prstGeom prst="rect">
            <a:avLst/>
          </a:prstGeom>
          <a:noFill/>
          <a:ln w="9525">
            <a:noFill/>
            <a:miter lim="800000"/>
            <a:headEnd/>
            <a:tailEnd/>
          </a:ln>
          <a:effectLst/>
        </p:spPr>
      </p:pic>
      <p:cxnSp>
        <p:nvCxnSpPr>
          <p:cNvPr id="3" name="Straight Arrow Connector 2"/>
          <p:cNvCxnSpPr/>
          <p:nvPr/>
        </p:nvCxnSpPr>
        <p:spPr>
          <a:xfrm>
            <a:off x="304800" y="4648200"/>
            <a:ext cx="5334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srcRect/>
          <a:stretch>
            <a:fillRect/>
          </a:stretch>
        </p:blipFill>
        <p:spPr bwMode="auto">
          <a:xfrm>
            <a:off x="121920" y="0"/>
            <a:ext cx="9022080" cy="6766560"/>
          </a:xfrm>
          <a:prstGeom prst="rect">
            <a:avLst/>
          </a:prstGeom>
          <a:noFill/>
          <a:ln w="9525">
            <a:noFill/>
            <a:miter lim="800000"/>
            <a:headEnd/>
            <a:tailEnd/>
          </a:ln>
          <a:effectLst/>
        </p:spPr>
      </p:pic>
      <p:cxnSp>
        <p:nvCxnSpPr>
          <p:cNvPr id="4" name="Straight Arrow Connector 3"/>
          <p:cNvCxnSpPr/>
          <p:nvPr/>
        </p:nvCxnSpPr>
        <p:spPr>
          <a:xfrm>
            <a:off x="381000" y="3429000"/>
            <a:ext cx="5334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srcRect/>
          <a:stretch>
            <a:fillRect/>
          </a:stretch>
        </p:blipFill>
        <p:spPr bwMode="auto">
          <a:xfrm>
            <a:off x="121920" y="91440"/>
            <a:ext cx="9022080" cy="67665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srcRect/>
          <a:stretch>
            <a:fillRect/>
          </a:stretch>
        </p:blipFill>
        <p:spPr bwMode="auto">
          <a:xfrm>
            <a:off x="0" y="91440"/>
            <a:ext cx="9022080" cy="67665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srcRect/>
          <a:stretch>
            <a:fillRect/>
          </a:stretch>
        </p:blipFill>
        <p:spPr bwMode="auto">
          <a:xfrm>
            <a:off x="0" y="91440"/>
            <a:ext cx="9022080" cy="6766560"/>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indent="0" algn="ctr">
              <a:spcBef>
                <a:spcPts val="0"/>
              </a:spcBef>
              <a:buNone/>
            </a:pPr>
            <a:r>
              <a:rPr lang="en-US" sz="2400" b="1" dirty="0" smtClean="0">
                <a:latin typeface="Arial" pitchFamily="34" charset="0"/>
                <a:cs typeface="Arial" pitchFamily="34" charset="0"/>
              </a:rPr>
              <a:t>Grouped Frequency Distribution of a Test Scores </a:t>
            </a:r>
          </a:p>
          <a:p>
            <a:pPr indent="0">
              <a:spcBef>
                <a:spcPts val="0"/>
              </a:spcBef>
              <a:buNone/>
            </a:pPr>
            <a:endParaRPr lang="en-US" sz="1200" b="1" dirty="0" smtClean="0"/>
          </a:p>
          <a:p>
            <a:pPr indent="0">
              <a:spcBef>
                <a:spcPts val="0"/>
              </a:spcBef>
              <a:buNone/>
            </a:pPr>
            <a:r>
              <a:rPr lang="en-US" sz="2000" b="1" dirty="0" smtClean="0">
                <a:latin typeface="Arial" pitchFamily="34" charset="0"/>
                <a:cs typeface="Arial" pitchFamily="34" charset="0"/>
              </a:rPr>
              <a:t>  Classes	    Class Frequency</a:t>
            </a:r>
          </a:p>
          <a:p>
            <a:pPr indent="0">
              <a:spcBef>
                <a:spcPts val="0"/>
              </a:spcBef>
              <a:buNone/>
            </a:pPr>
            <a:r>
              <a:rPr lang="en-US" sz="2000" dirty="0" smtClean="0">
                <a:latin typeface="Arial" pitchFamily="34" charset="0"/>
                <a:cs typeface="Arial" pitchFamily="34" charset="0"/>
              </a:rPr>
              <a:t>  39.5-49.5 		  3 </a:t>
            </a:r>
          </a:p>
          <a:p>
            <a:pPr indent="0">
              <a:spcBef>
                <a:spcPts val="0"/>
              </a:spcBef>
              <a:buNone/>
            </a:pPr>
            <a:r>
              <a:rPr lang="en-US" sz="2000" dirty="0" smtClean="0">
                <a:latin typeface="Arial" pitchFamily="34" charset="0"/>
                <a:cs typeface="Arial" pitchFamily="34" charset="0"/>
              </a:rPr>
              <a:t>  49.5-59.5 		 10 </a:t>
            </a:r>
          </a:p>
          <a:p>
            <a:pPr indent="0">
              <a:spcBef>
                <a:spcPts val="0"/>
              </a:spcBef>
              <a:buNone/>
            </a:pPr>
            <a:r>
              <a:rPr lang="en-US" sz="2000" dirty="0" smtClean="0">
                <a:latin typeface="Arial" pitchFamily="34" charset="0"/>
                <a:cs typeface="Arial" pitchFamily="34" charset="0"/>
              </a:rPr>
              <a:t>  59.5-69.5 		 53 </a:t>
            </a:r>
          </a:p>
          <a:p>
            <a:pPr indent="0">
              <a:spcBef>
                <a:spcPts val="0"/>
              </a:spcBef>
              <a:buNone/>
            </a:pPr>
            <a:r>
              <a:rPr lang="en-US" sz="2000" dirty="0" smtClean="0">
                <a:latin typeface="Arial" pitchFamily="34" charset="0"/>
                <a:cs typeface="Arial" pitchFamily="34" charset="0"/>
              </a:rPr>
              <a:t>  69.5-79.5 		107 </a:t>
            </a:r>
          </a:p>
          <a:p>
            <a:pPr indent="0">
              <a:spcBef>
                <a:spcPts val="0"/>
              </a:spcBef>
              <a:buNone/>
            </a:pPr>
            <a:r>
              <a:rPr lang="en-US" sz="2000" dirty="0" smtClean="0">
                <a:latin typeface="Arial" pitchFamily="34" charset="0"/>
                <a:cs typeface="Arial" pitchFamily="34" charset="0"/>
              </a:rPr>
              <a:t>  79.5-89.5 		147 </a:t>
            </a:r>
          </a:p>
          <a:p>
            <a:pPr indent="0">
              <a:spcBef>
                <a:spcPts val="0"/>
              </a:spcBef>
              <a:buNone/>
            </a:pPr>
            <a:r>
              <a:rPr lang="en-US" sz="2000" dirty="0" smtClean="0">
                <a:latin typeface="Arial" pitchFamily="34" charset="0"/>
                <a:cs typeface="Arial" pitchFamily="34" charset="0"/>
              </a:rPr>
              <a:t>  89.5-99.5 		130 </a:t>
            </a:r>
          </a:p>
          <a:p>
            <a:pPr indent="0">
              <a:spcBef>
                <a:spcPts val="0"/>
              </a:spcBef>
              <a:buNone/>
            </a:pPr>
            <a:r>
              <a:rPr lang="en-US" sz="2000" dirty="0" smtClean="0">
                <a:latin typeface="Arial" pitchFamily="34" charset="0"/>
                <a:cs typeface="Arial" pitchFamily="34" charset="0"/>
              </a:rPr>
              <a:t>  99.5-109.5 		 78 </a:t>
            </a:r>
          </a:p>
          <a:p>
            <a:pPr indent="0">
              <a:spcBef>
                <a:spcPts val="0"/>
              </a:spcBef>
              <a:buNone/>
            </a:pPr>
            <a:r>
              <a:rPr lang="en-US" sz="2000" dirty="0" smtClean="0">
                <a:latin typeface="Arial" pitchFamily="34" charset="0"/>
                <a:cs typeface="Arial" pitchFamily="34" charset="0"/>
              </a:rPr>
              <a:t>109.5-119.5 		 59 </a:t>
            </a:r>
          </a:p>
          <a:p>
            <a:pPr indent="0">
              <a:spcBef>
                <a:spcPts val="0"/>
              </a:spcBef>
              <a:buNone/>
            </a:pPr>
            <a:r>
              <a:rPr lang="en-US" sz="2000" dirty="0" smtClean="0">
                <a:latin typeface="Arial" pitchFamily="34" charset="0"/>
                <a:cs typeface="Arial" pitchFamily="34" charset="0"/>
              </a:rPr>
              <a:t>119.5-129.5 		 36 </a:t>
            </a:r>
          </a:p>
          <a:p>
            <a:pPr indent="0">
              <a:spcBef>
                <a:spcPts val="0"/>
              </a:spcBef>
              <a:buNone/>
            </a:pPr>
            <a:r>
              <a:rPr lang="en-US" sz="2000" dirty="0" smtClean="0">
                <a:latin typeface="Arial" pitchFamily="34" charset="0"/>
                <a:cs typeface="Arial" pitchFamily="34" charset="0"/>
              </a:rPr>
              <a:t>129.5-139.5 		 11 </a:t>
            </a:r>
          </a:p>
          <a:p>
            <a:pPr indent="0">
              <a:spcBef>
                <a:spcPts val="0"/>
              </a:spcBef>
              <a:buNone/>
            </a:pPr>
            <a:r>
              <a:rPr lang="en-US" sz="2000" dirty="0" smtClean="0">
                <a:latin typeface="Arial" pitchFamily="34" charset="0"/>
                <a:cs typeface="Arial" pitchFamily="34" charset="0"/>
              </a:rPr>
              <a:t>139.5-149.5 		  6	 </a:t>
            </a:r>
          </a:p>
          <a:p>
            <a:pPr indent="0">
              <a:spcBef>
                <a:spcPts val="0"/>
              </a:spcBef>
              <a:buNone/>
            </a:pPr>
            <a:r>
              <a:rPr lang="en-US" sz="2000" dirty="0" smtClean="0">
                <a:latin typeface="Arial" pitchFamily="34" charset="0"/>
                <a:cs typeface="Arial" pitchFamily="34" charset="0"/>
              </a:rPr>
              <a:t>149.5-159.5 		  1 </a:t>
            </a:r>
          </a:p>
          <a:p>
            <a:pPr indent="0">
              <a:spcBef>
                <a:spcPts val="0"/>
              </a:spcBef>
              <a:buNone/>
            </a:pPr>
            <a:r>
              <a:rPr lang="en-US" sz="2000" dirty="0" smtClean="0">
                <a:latin typeface="Arial" pitchFamily="34" charset="0"/>
                <a:cs typeface="Arial" pitchFamily="34" charset="0"/>
              </a:rPr>
              <a:t>159.5-169.5 		  1 </a:t>
            </a:r>
          </a:p>
          <a:p>
            <a:pPr>
              <a:buNone/>
            </a:pPr>
            <a:endParaRPr lang="en-US" dirty="0" smtClean="0"/>
          </a:p>
          <a:p>
            <a:endParaRPr lang="en-US" dirty="0"/>
          </a:p>
        </p:txBody>
      </p:sp>
      <p:sp>
        <p:nvSpPr>
          <p:cNvPr id="4" name="Content Placeholder 2"/>
          <p:cNvSpPr txBox="1">
            <a:spLocks/>
          </p:cNvSpPr>
          <p:nvPr/>
        </p:nvSpPr>
        <p:spPr>
          <a:xfrm>
            <a:off x="5257800" y="1219200"/>
            <a:ext cx="3352800" cy="4525963"/>
          </a:xfrm>
          <a:prstGeom prst="rect">
            <a:avLst/>
          </a:prstGeom>
        </p:spPr>
        <p:txBody>
          <a:bodyPr vert="horz" lIns="91440" tIns="45720" rIns="91440" bIns="45720" rtlCol="0">
            <a:normAutofit/>
          </a:bodyPr>
          <a:lstStyle/>
          <a:p>
            <a:pPr marL="34290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The first step is to create a </a:t>
            </a: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hlinkClick r:id="rId2" action="ppaction://hlinkfile" tooltip="Definition in a new window."/>
              </a:rPr>
              <a:t>frequency table</a:t>
            </a: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Unfortunately, a simple frequency table would be too big, containing over 100 rows. To simplify the table, we group scores together as shown</a:t>
            </a:r>
            <a:endParaRPr kumimoji="0" lang="en-US" sz="2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5" name="TextBox 4"/>
          <p:cNvSpPr txBox="1"/>
          <p:nvPr/>
        </p:nvSpPr>
        <p:spPr>
          <a:xfrm>
            <a:off x="304800" y="5486400"/>
            <a:ext cx="1600200" cy="381000"/>
          </a:xfrm>
          <a:prstGeom prst="rect">
            <a:avLst/>
          </a:prstGeom>
          <a:noFill/>
        </p:spPr>
        <p:txBody>
          <a:bodyPr wrap="square" rtlCol="0">
            <a:spAutoFit/>
          </a:bodyPr>
          <a:lstStyle/>
          <a:p>
            <a:r>
              <a:rPr lang="en-US" b="1" dirty="0" smtClean="0">
                <a:latin typeface="Arial" pitchFamily="34" charset="0"/>
                <a:cs typeface="Arial" pitchFamily="34" charset="0"/>
              </a:rPr>
              <a:t>Lower Limit</a:t>
            </a:r>
            <a:endParaRPr lang="en-US" b="1" dirty="0">
              <a:latin typeface="Arial" pitchFamily="34" charset="0"/>
              <a:cs typeface="Arial" pitchFamily="34" charset="0"/>
            </a:endParaRPr>
          </a:p>
        </p:txBody>
      </p:sp>
      <p:sp>
        <p:nvSpPr>
          <p:cNvPr id="6" name="TextBox 5"/>
          <p:cNvSpPr txBox="1"/>
          <p:nvPr/>
        </p:nvSpPr>
        <p:spPr>
          <a:xfrm>
            <a:off x="1981200" y="5486400"/>
            <a:ext cx="1600200" cy="381000"/>
          </a:xfrm>
          <a:prstGeom prst="rect">
            <a:avLst/>
          </a:prstGeom>
          <a:noFill/>
        </p:spPr>
        <p:txBody>
          <a:bodyPr wrap="square" rtlCol="0">
            <a:spAutoFit/>
          </a:bodyPr>
          <a:lstStyle/>
          <a:p>
            <a:r>
              <a:rPr lang="en-US" b="1" dirty="0" smtClean="0">
                <a:latin typeface="Arial" pitchFamily="34" charset="0"/>
                <a:cs typeface="Arial" pitchFamily="34" charset="0"/>
              </a:rPr>
              <a:t>Upper Limit</a:t>
            </a:r>
            <a:endParaRPr lang="en-US" b="1" dirty="0">
              <a:latin typeface="Arial" pitchFamily="34" charset="0"/>
              <a:cs typeface="Arial" pitchFamily="34" charset="0"/>
            </a:endParaRPr>
          </a:p>
        </p:txBody>
      </p:sp>
      <p:cxnSp>
        <p:nvCxnSpPr>
          <p:cNvPr id="8" name="Straight Arrow Connector 7"/>
          <p:cNvCxnSpPr/>
          <p:nvPr/>
        </p:nvCxnSpPr>
        <p:spPr>
          <a:xfrm rot="10800000">
            <a:off x="2057400" y="5257800"/>
            <a:ext cx="533400" cy="304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762000" y="5257800"/>
            <a:ext cx="381000" cy="304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525963"/>
          </a:xfrm>
        </p:spPr>
        <p:txBody>
          <a:bodyPr>
            <a:normAutofit/>
          </a:bodyPr>
          <a:lstStyle/>
          <a:p>
            <a:pPr indent="0" algn="just">
              <a:spcBef>
                <a:spcPts val="1200"/>
              </a:spcBef>
              <a:buNone/>
            </a:pPr>
            <a:r>
              <a:rPr lang="en-US" sz="2400" dirty="0" smtClean="0">
                <a:latin typeface="Arial" pitchFamily="34" charset="0"/>
                <a:cs typeface="Arial" pitchFamily="34" charset="0"/>
              </a:rPr>
              <a:t>To create this table, the range of scores was broken into intervals, called </a:t>
            </a:r>
            <a:r>
              <a:rPr lang="en-US" sz="2400" dirty="0" smtClean="0">
                <a:latin typeface="Arial" pitchFamily="34" charset="0"/>
                <a:cs typeface="Arial" pitchFamily="34" charset="0"/>
                <a:hlinkClick r:id="rId2" action="ppaction://hlinkfile" tooltip="Definition in a new window."/>
              </a:rPr>
              <a:t>class intervals</a:t>
            </a:r>
            <a:r>
              <a:rPr lang="en-US" sz="2400" dirty="0" smtClean="0">
                <a:latin typeface="Arial" pitchFamily="34" charset="0"/>
                <a:cs typeface="Arial" pitchFamily="34" charset="0"/>
              </a:rPr>
              <a:t>. The first interval is from 39.5 to 49.5, the second from 49.5 to 59.5, etc. Next, the number of scores falling into each interval was counted to obtain the </a:t>
            </a:r>
            <a:r>
              <a:rPr lang="en-US" sz="2400" dirty="0" smtClean="0">
                <a:latin typeface="Arial" pitchFamily="34" charset="0"/>
                <a:cs typeface="Arial" pitchFamily="34" charset="0"/>
                <a:hlinkClick r:id="rId3" action="ppaction://hlinkfile" tooltip="Definition in a new window."/>
              </a:rPr>
              <a:t>class frequencies</a:t>
            </a:r>
            <a:r>
              <a:rPr lang="en-US" sz="2400" dirty="0" smtClean="0">
                <a:latin typeface="Arial" pitchFamily="34" charset="0"/>
                <a:cs typeface="Arial" pitchFamily="34" charset="0"/>
              </a:rPr>
              <a:t>. There are 3 scores in the first interval, 10 in the second, etc. </a:t>
            </a:r>
          </a:p>
          <a:p>
            <a:pPr indent="0" algn="just">
              <a:spcBef>
                <a:spcPts val="1200"/>
              </a:spcBef>
              <a:buNone/>
            </a:pPr>
            <a:endParaRPr lang="en-US" sz="800" dirty="0" smtClean="0">
              <a:latin typeface="Arial" pitchFamily="34" charset="0"/>
              <a:cs typeface="Arial" pitchFamily="34" charset="0"/>
            </a:endParaRPr>
          </a:p>
          <a:p>
            <a:pPr indent="0" algn="just">
              <a:spcBef>
                <a:spcPts val="1200"/>
              </a:spcBef>
              <a:buNone/>
            </a:pPr>
            <a:r>
              <a:rPr lang="en-US" sz="2400" dirty="0" smtClean="0">
                <a:latin typeface="Arial" pitchFamily="34" charset="0"/>
                <a:cs typeface="Arial" pitchFamily="34" charset="0"/>
              </a:rPr>
              <a:t>In a histogram, the class frequencies are represented by bars. The height of each bar corresponds to its class frequency. A histogram of these data is shown in next Figure.</a:t>
            </a:r>
            <a:endParaRPr lang="en-US" sz="2400" dirty="0">
              <a:latin typeface="Arial" pitchFamily="34" charset="0"/>
              <a:cs typeface="Arial"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http://onlinestatbook.com/2/graphing_distributions/histogram_files/image001.jpg"/>
          <p:cNvPicPr>
            <a:picLocks noChangeAspect="1" noChangeArrowheads="1"/>
          </p:cNvPicPr>
          <p:nvPr/>
        </p:nvPicPr>
        <p:blipFill>
          <a:blip r:embed="rId2"/>
          <a:srcRect/>
          <a:stretch>
            <a:fillRect/>
          </a:stretch>
        </p:blipFill>
        <p:spPr bwMode="auto">
          <a:xfrm>
            <a:off x="381000" y="914400"/>
            <a:ext cx="8341892" cy="4754880"/>
          </a:xfrm>
          <a:prstGeom prst="rect">
            <a:avLst/>
          </a:prstGeom>
          <a:noFill/>
        </p:spPr>
      </p:pic>
      <p:pic>
        <p:nvPicPr>
          <p:cNvPr id="1026" name="Picture 2"/>
          <p:cNvPicPr>
            <a:picLocks noChangeAspect="1" noChangeArrowheads="1"/>
          </p:cNvPicPr>
          <p:nvPr/>
        </p:nvPicPr>
        <p:blipFill>
          <a:blip r:embed="rId3"/>
          <a:srcRect/>
          <a:stretch>
            <a:fillRect/>
          </a:stretch>
        </p:blipFill>
        <p:spPr bwMode="auto">
          <a:xfrm>
            <a:off x="6248400" y="381000"/>
            <a:ext cx="2657475" cy="2819400"/>
          </a:xfrm>
          <a:prstGeom prst="rect">
            <a:avLst/>
          </a:prstGeom>
          <a:noFill/>
          <a:ln w="9525">
            <a:noFill/>
            <a:miter lim="800000"/>
            <a:headEnd/>
            <a:tailEnd/>
          </a:ln>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srcRect/>
          <a:stretch>
            <a:fillRect/>
          </a:stretch>
        </p:blipFill>
        <p:spPr bwMode="auto">
          <a:xfrm>
            <a:off x="121920" y="0"/>
            <a:ext cx="9022080" cy="676656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srcRect/>
          <a:stretch>
            <a:fillRect/>
          </a:stretch>
        </p:blipFill>
        <p:spPr bwMode="auto">
          <a:xfrm>
            <a:off x="533400" y="685800"/>
            <a:ext cx="7373185" cy="5303520"/>
          </a:xfrm>
          <a:prstGeom prst="rect">
            <a:avLst/>
          </a:prstGeom>
          <a:noFill/>
          <a:ln w="9525">
            <a:noFill/>
            <a:miter lim="800000"/>
            <a:headEnd/>
            <a:tailEnd/>
          </a:ln>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srcRect/>
          <a:stretch>
            <a:fillRect/>
          </a:stretch>
        </p:blipFill>
        <p:spPr bwMode="auto">
          <a:xfrm>
            <a:off x="121920" y="381000"/>
            <a:ext cx="9022080" cy="6477000"/>
          </a:xfrm>
          <a:prstGeom prst="rect">
            <a:avLst/>
          </a:prstGeom>
          <a:noFill/>
          <a:ln w="9525">
            <a:noFill/>
            <a:miter lim="800000"/>
            <a:headEnd/>
            <a:tailEnd/>
          </a:ln>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b="1" dirty="0" smtClean="0">
                <a:latin typeface="Arial" pitchFamily="34" charset="0"/>
                <a:cs typeface="Arial" pitchFamily="34" charset="0"/>
              </a:rPr>
              <a:t>Frequency Polygon</a:t>
            </a:r>
            <a:r>
              <a:rPr lang="en-US" b="1" dirty="0" smtClean="0"/>
              <a:t/>
            </a:r>
            <a:br>
              <a:rPr lang="en-US" b="1" dirty="0" smtClean="0"/>
            </a:br>
            <a:endParaRPr lang="en-US" dirty="0"/>
          </a:p>
        </p:txBody>
      </p:sp>
      <p:sp>
        <p:nvSpPr>
          <p:cNvPr id="3" name="Content Placeholder 2"/>
          <p:cNvSpPr>
            <a:spLocks noGrp="1"/>
          </p:cNvSpPr>
          <p:nvPr>
            <p:ph idx="1"/>
          </p:nvPr>
        </p:nvSpPr>
        <p:spPr>
          <a:xfrm>
            <a:off x="0" y="838200"/>
            <a:ext cx="4343400" cy="2209799"/>
          </a:xfrm>
        </p:spPr>
        <p:txBody>
          <a:bodyPr>
            <a:normAutofit/>
          </a:bodyPr>
          <a:lstStyle/>
          <a:p>
            <a:pPr indent="0">
              <a:buNone/>
            </a:pPr>
            <a:r>
              <a:rPr lang="en-US" sz="2800" dirty="0" smtClean="0">
                <a:latin typeface="Arial" pitchFamily="34" charset="0"/>
                <a:cs typeface="Arial" pitchFamily="34" charset="0"/>
              </a:rPr>
              <a:t>A graph made by joining the middle-top points of the columns of a frequency histogram</a:t>
            </a:r>
            <a:endParaRPr lang="en-US" sz="2800" dirty="0">
              <a:latin typeface="Arial" pitchFamily="34" charset="0"/>
              <a:cs typeface="Arial" pitchFamily="34" charset="0"/>
            </a:endParaRPr>
          </a:p>
        </p:txBody>
      </p:sp>
      <p:pic>
        <p:nvPicPr>
          <p:cNvPr id="74754" name="Picture 2" descr="Frequency Polygon"/>
          <p:cNvPicPr>
            <a:picLocks noChangeAspect="1" noChangeArrowheads="1"/>
          </p:cNvPicPr>
          <p:nvPr/>
        </p:nvPicPr>
        <p:blipFill>
          <a:blip r:embed="rId2"/>
          <a:srcRect/>
          <a:stretch>
            <a:fillRect/>
          </a:stretch>
        </p:blipFill>
        <p:spPr bwMode="auto">
          <a:xfrm>
            <a:off x="4648200" y="1143000"/>
            <a:ext cx="4178391" cy="5486400"/>
          </a:xfrm>
          <a:prstGeom prst="rect">
            <a:avLst/>
          </a:prstGeom>
          <a:noFill/>
        </p:spPr>
      </p:pic>
      <p:pic>
        <p:nvPicPr>
          <p:cNvPr id="5" name="Picture 2" descr="Histogram"/>
          <p:cNvPicPr>
            <a:picLocks noChangeAspect="1" noChangeArrowheads="1"/>
          </p:cNvPicPr>
          <p:nvPr/>
        </p:nvPicPr>
        <p:blipFill>
          <a:blip r:embed="rId3"/>
          <a:srcRect/>
          <a:stretch>
            <a:fillRect/>
          </a:stretch>
        </p:blipFill>
        <p:spPr bwMode="auto">
          <a:xfrm>
            <a:off x="228600" y="2667000"/>
            <a:ext cx="4162425" cy="3810000"/>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srcRect/>
          <a:stretch>
            <a:fillRect/>
          </a:stretch>
        </p:blipFill>
        <p:spPr bwMode="auto">
          <a:xfrm>
            <a:off x="1104900" y="828675"/>
            <a:ext cx="6934200" cy="5200650"/>
          </a:xfrm>
          <a:prstGeom prst="rect">
            <a:avLst/>
          </a:prstGeom>
          <a:noFill/>
          <a:ln w="9525">
            <a:noFill/>
            <a:miter lim="800000"/>
            <a:headEnd/>
            <a:tailEnd/>
          </a:ln>
          <a:effectLst/>
        </p:spPr>
      </p:pic>
      <p:pic>
        <p:nvPicPr>
          <p:cNvPr id="36867" name="Picture 3"/>
          <p:cNvPicPr>
            <a:picLocks noChangeAspect="1" noChangeArrowheads="1"/>
          </p:cNvPicPr>
          <p:nvPr/>
        </p:nvPicPr>
        <p:blipFill>
          <a:blip r:embed="rId3"/>
          <a:srcRect/>
          <a:stretch>
            <a:fillRect/>
          </a:stretch>
        </p:blipFill>
        <p:spPr bwMode="auto">
          <a:xfrm>
            <a:off x="121920" y="91440"/>
            <a:ext cx="9022080" cy="6766560"/>
          </a:xfrm>
          <a:prstGeom prst="rect">
            <a:avLst/>
          </a:prstGeom>
          <a:noFill/>
          <a:ln w="9525">
            <a:noFill/>
            <a:miter lim="800000"/>
            <a:headEnd/>
            <a:tailEnd/>
          </a:ln>
          <a:effectLst/>
        </p:spPr>
      </p:pic>
      <p:sp>
        <p:nvSpPr>
          <p:cNvPr id="6" name="Rectangle 5"/>
          <p:cNvSpPr/>
          <p:nvPr/>
        </p:nvSpPr>
        <p:spPr>
          <a:xfrm>
            <a:off x="7848600" y="990600"/>
            <a:ext cx="829073" cy="461665"/>
          </a:xfrm>
          <a:prstGeom prst="rect">
            <a:avLst/>
          </a:prstGeom>
        </p:spPr>
        <p:txBody>
          <a:bodyPr wrap="none">
            <a:spAutoFit/>
          </a:bodyPr>
          <a:lstStyle/>
          <a:p>
            <a:r>
              <a:rPr lang="ar-JO" sz="2400" b="1" dirty="0" smtClean="0"/>
              <a:t>التفرّق</a:t>
            </a:r>
            <a:endParaRPr lang="en-US" sz="2400" b="1"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srcRect/>
          <a:stretch>
            <a:fillRect/>
          </a:stretch>
        </p:blipFill>
        <p:spPr bwMode="auto">
          <a:xfrm>
            <a:off x="0" y="91440"/>
            <a:ext cx="9022080" cy="6766560"/>
          </a:xfrm>
          <a:prstGeom prst="rect">
            <a:avLst/>
          </a:prstGeom>
          <a:noFill/>
          <a:ln w="9525">
            <a:noFill/>
            <a:miter lim="800000"/>
            <a:headEnd/>
            <a:tailEnd/>
          </a:ln>
          <a:effec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srcRect/>
          <a:stretch>
            <a:fillRect/>
          </a:stretch>
        </p:blipFill>
        <p:spPr bwMode="auto">
          <a:xfrm>
            <a:off x="121920" y="381000"/>
            <a:ext cx="8717280" cy="6477000"/>
          </a:xfrm>
          <a:prstGeom prst="rect">
            <a:avLst/>
          </a:prstGeom>
          <a:noFill/>
          <a:ln w="9525">
            <a:noFill/>
            <a:miter lim="800000"/>
            <a:headEnd/>
            <a:tailEnd/>
          </a:ln>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srcRect/>
          <a:stretch>
            <a:fillRect/>
          </a:stretch>
        </p:blipFill>
        <p:spPr bwMode="auto">
          <a:xfrm>
            <a:off x="121920" y="91440"/>
            <a:ext cx="9022080" cy="6766560"/>
          </a:xfrm>
          <a:prstGeom prst="rect">
            <a:avLst/>
          </a:prstGeom>
          <a:noFill/>
          <a:ln w="9525">
            <a:noFill/>
            <a:miter lim="800000"/>
            <a:headEnd/>
            <a:tailEnd/>
          </a:ln>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srcRect/>
          <a:stretch>
            <a:fillRect/>
          </a:stretch>
        </p:blipFill>
        <p:spPr bwMode="auto">
          <a:xfrm>
            <a:off x="0" y="91440"/>
            <a:ext cx="9022080" cy="6766560"/>
          </a:xfrm>
          <a:prstGeom prst="rect">
            <a:avLst/>
          </a:prstGeom>
          <a:noFill/>
          <a:ln w="9525">
            <a:noFill/>
            <a:miter lim="800000"/>
            <a:headEnd/>
            <a:tailEnd/>
          </a:ln>
          <a:effectLst/>
        </p:spPr>
      </p:pic>
      <p:cxnSp>
        <p:nvCxnSpPr>
          <p:cNvPr id="4" name="Straight Connector 3"/>
          <p:cNvCxnSpPr/>
          <p:nvPr/>
        </p:nvCxnSpPr>
        <p:spPr>
          <a:xfrm>
            <a:off x="838200" y="3733800"/>
            <a:ext cx="7772400" cy="1588"/>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638800" y="3276600"/>
            <a:ext cx="2286000" cy="1588"/>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srcRect/>
          <a:stretch>
            <a:fillRect/>
          </a:stretch>
        </p:blipFill>
        <p:spPr bwMode="auto">
          <a:xfrm>
            <a:off x="0" y="0"/>
            <a:ext cx="9022080" cy="6766560"/>
          </a:xfrm>
          <a:prstGeom prst="rect">
            <a:avLst/>
          </a:prstGeom>
          <a:noFill/>
          <a:ln w="9525">
            <a:noFill/>
            <a:miter lim="800000"/>
            <a:headEnd/>
            <a:tailEnd/>
          </a:ln>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p:cNvPicPr>
            <a:picLocks noChangeAspect="1" noChangeArrowheads="1"/>
          </p:cNvPicPr>
          <p:nvPr/>
        </p:nvPicPr>
        <p:blipFill>
          <a:blip r:embed="rId2"/>
          <a:srcRect/>
          <a:stretch>
            <a:fillRect/>
          </a:stretch>
        </p:blipFill>
        <p:spPr bwMode="auto">
          <a:xfrm>
            <a:off x="121920" y="0"/>
            <a:ext cx="9022080" cy="676656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Histogram of arrivals per minute.svg"/>
          <p:cNvPicPr>
            <a:picLocks noChangeAspect="1" noChangeArrowheads="1"/>
          </p:cNvPicPr>
          <p:nvPr/>
        </p:nvPicPr>
        <p:blipFill>
          <a:blip r:embed="rId2"/>
          <a:srcRect/>
          <a:stretch>
            <a:fillRect/>
          </a:stretch>
        </p:blipFill>
        <p:spPr bwMode="auto">
          <a:xfrm>
            <a:off x="609600" y="0"/>
            <a:ext cx="7773813" cy="6583680"/>
          </a:xfrm>
          <a:prstGeom prst="rect">
            <a:avLst/>
          </a:prstGeom>
          <a:noFill/>
        </p:spPr>
      </p:pic>
      <p:sp>
        <p:nvSpPr>
          <p:cNvPr id="5" name="Rectangle 4"/>
          <p:cNvSpPr/>
          <p:nvPr/>
        </p:nvSpPr>
        <p:spPr>
          <a:xfrm>
            <a:off x="4876800" y="1066800"/>
            <a:ext cx="3962400" cy="2677656"/>
          </a:xfrm>
          <a:prstGeom prst="rect">
            <a:avLst/>
          </a:prstGeom>
        </p:spPr>
        <p:txBody>
          <a:bodyPr wrap="square">
            <a:spAutoFit/>
          </a:bodyPr>
          <a:lstStyle/>
          <a:p>
            <a:pPr algn="just"/>
            <a:r>
              <a:rPr lang="en-US" sz="2400" dirty="0" smtClean="0">
                <a:latin typeface="Arial" pitchFamily="34" charset="0"/>
                <a:cs typeface="Arial" pitchFamily="34" charset="0"/>
              </a:rPr>
              <a:t>A histogram is a graphical representation of the distribution of data. </a:t>
            </a:r>
            <a:r>
              <a:rPr lang="en-US" sz="2400" u="sng" dirty="0" smtClean="0">
                <a:latin typeface="Arial" pitchFamily="34" charset="0"/>
                <a:cs typeface="Arial" pitchFamily="34" charset="0"/>
              </a:rPr>
              <a:t>It is an estimate of the probability distribution of a continuous variable</a:t>
            </a:r>
            <a:r>
              <a:rPr lang="en-US" sz="2400" dirty="0" smtClean="0">
                <a:latin typeface="Arial" pitchFamily="34" charset="0"/>
                <a:cs typeface="Arial" pitchFamily="34" charset="0"/>
              </a:rPr>
              <a:t> and was first introduced by Karl Pearson.</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File:Black cherry tree histogram.svg"/>
          <p:cNvPicPr>
            <a:picLocks noChangeAspect="1" noChangeArrowheads="1"/>
          </p:cNvPicPr>
          <p:nvPr/>
        </p:nvPicPr>
        <p:blipFill>
          <a:blip r:embed="rId2"/>
          <a:srcRect/>
          <a:stretch>
            <a:fillRect/>
          </a:stretch>
        </p:blipFill>
        <p:spPr bwMode="auto">
          <a:xfrm>
            <a:off x="1524000" y="609600"/>
            <a:ext cx="5486399" cy="54864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mathsisfun.com/data/images/bar-chart-vs-histogram.gif"/>
          <p:cNvPicPr>
            <a:picLocks noChangeAspect="1" noChangeArrowheads="1"/>
          </p:cNvPicPr>
          <p:nvPr/>
        </p:nvPicPr>
        <p:blipFill>
          <a:blip r:embed="rId2"/>
          <a:srcRect/>
          <a:stretch>
            <a:fillRect/>
          </a:stretch>
        </p:blipFill>
        <p:spPr bwMode="auto">
          <a:xfrm>
            <a:off x="3581400" y="1981200"/>
            <a:ext cx="5192552" cy="2560320"/>
          </a:xfrm>
          <a:prstGeom prst="rect">
            <a:avLst/>
          </a:prstGeom>
          <a:noFill/>
        </p:spPr>
      </p:pic>
      <p:graphicFrame>
        <p:nvGraphicFramePr>
          <p:cNvPr id="5" name="Table 4"/>
          <p:cNvGraphicFramePr>
            <a:graphicFrameLocks noGrp="1"/>
          </p:cNvGraphicFramePr>
          <p:nvPr/>
        </p:nvGraphicFramePr>
        <p:xfrm>
          <a:off x="1066800" y="4953000"/>
          <a:ext cx="7315200" cy="822960"/>
        </p:xfrm>
        <a:graphic>
          <a:graphicData uri="http://schemas.openxmlformats.org/drawingml/2006/table">
            <a:tbl>
              <a:tblPr/>
              <a:tblGrid>
                <a:gridCol w="7315200"/>
              </a:tblGrid>
              <a:tr h="0">
                <a:tc>
                  <a:txBody>
                    <a:bodyPr/>
                    <a:lstStyle/>
                    <a:p>
                      <a:r>
                        <a:rPr lang="en-US" sz="2400" dirty="0">
                          <a:latin typeface="Arial" pitchFamily="34" charset="0"/>
                          <a:cs typeface="Arial" pitchFamily="34" charset="0"/>
                        </a:rPr>
                        <a:t>But if your data is in </a:t>
                      </a:r>
                      <a:r>
                        <a:rPr lang="en-US" sz="2400" b="1" dirty="0">
                          <a:latin typeface="Arial" pitchFamily="34" charset="0"/>
                          <a:cs typeface="Arial" pitchFamily="34" charset="0"/>
                        </a:rPr>
                        <a:t>categories</a:t>
                      </a:r>
                      <a:r>
                        <a:rPr lang="en-US" sz="2400" dirty="0">
                          <a:latin typeface="Arial" pitchFamily="34" charset="0"/>
                          <a:cs typeface="Arial" pitchFamily="34" charset="0"/>
                        </a:rPr>
                        <a:t> (such as Country or Favorite Movie), then you should use a </a:t>
                      </a:r>
                      <a:r>
                        <a:rPr lang="en-US" sz="2400" dirty="0">
                          <a:latin typeface="Arial" pitchFamily="34" charset="0"/>
                          <a:cs typeface="Arial" pitchFamily="34" charset="0"/>
                          <a:hlinkClick r:id="rId3"/>
                        </a:rPr>
                        <a:t>Bar Chart</a:t>
                      </a:r>
                      <a:r>
                        <a:rPr lang="en-US" sz="2400" dirty="0">
                          <a:latin typeface="Arial" pitchFamily="34" charset="0"/>
                          <a:cs typeface="Arial" pitchFamily="34" charset="0"/>
                        </a:rPr>
                        <a:t>.</a:t>
                      </a:r>
                    </a:p>
                  </a:txBody>
                  <a:tcPr anchor="ctr">
                    <a:lnL>
                      <a:noFill/>
                    </a:lnL>
                    <a:lnR>
                      <a:noFill/>
                    </a:lnR>
                    <a:lnT>
                      <a:noFill/>
                    </a:lnT>
                    <a:lnB>
                      <a:noFill/>
                    </a:lnB>
                  </a:tcPr>
                </a:tc>
              </a:tr>
            </a:tbl>
          </a:graphicData>
        </a:graphic>
      </p:graphicFrame>
      <p:sp>
        <p:nvSpPr>
          <p:cNvPr id="16387" name="Rectangle 3"/>
          <p:cNvSpPr>
            <a:spLocks noChangeArrowheads="1"/>
          </p:cNvSpPr>
          <p:nvPr/>
        </p:nvSpPr>
        <p:spPr bwMode="auto">
          <a:xfrm>
            <a:off x="762000" y="762000"/>
            <a:ext cx="7924800"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Histograms are a great way to show results of </a:t>
            </a:r>
            <a:r>
              <a:rPr kumimoji="0" lang="en-US" sz="2400" b="0" i="0" u="sng" strike="noStrike" cap="none" normalizeH="0" baseline="0" dirty="0" smtClean="0">
                <a:ln>
                  <a:noFill/>
                </a:ln>
                <a:solidFill>
                  <a:schemeClr val="tx1"/>
                </a:solidFill>
                <a:effectLst/>
                <a:latin typeface="Arial" charset="0"/>
                <a:cs typeface="Arial" charset="0"/>
                <a:hlinkClick r:id="rId4"/>
              </a:rPr>
              <a:t>continuous data</a:t>
            </a:r>
            <a:r>
              <a:rPr kumimoji="0" lang="en-US" sz="2400" b="0" i="0" u="none" strike="noStrike" cap="none" normalizeH="0" baseline="0" dirty="0" smtClean="0">
                <a:ln>
                  <a:noFill/>
                </a:ln>
                <a:solidFill>
                  <a:schemeClr val="tx1"/>
                </a:solidFill>
                <a:effectLst/>
                <a:latin typeface="Arial" charset="0"/>
                <a:cs typeface="Arial" charset="0"/>
              </a:rPr>
              <a:t>, such as: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Arial" charset="0"/>
                <a:cs typeface="Arial" charset="0"/>
              </a:rPr>
              <a:t>weight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Arial" charset="0"/>
                <a:cs typeface="Arial" charset="0"/>
              </a:rPr>
              <a:t>height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Arial" charset="0"/>
                <a:cs typeface="Arial" charset="0"/>
              </a:rPr>
              <a:t>how much time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Arial" charset="0"/>
                <a:cs typeface="Arial" charset="0"/>
              </a:rPr>
              <a:t>etc.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1286</TotalTime>
  <Words>1453</Words>
  <Application>Microsoft Office PowerPoint</Application>
  <PresentationFormat>On-screen Show (4:3)</PresentationFormat>
  <Paragraphs>147</Paragraphs>
  <Slides>58</Slides>
  <Notes>1</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Description </vt:lpstr>
      <vt:lpstr>SIMPLE BARCHART</vt:lpstr>
      <vt:lpstr>PowerPoint Presentation</vt:lpstr>
      <vt:lpstr>MULTIPLE BAR CHARTS </vt:lpstr>
      <vt:lpstr>PowerPoint Presentation</vt:lpstr>
      <vt:lpstr>PowerPoint Presentation</vt:lpstr>
      <vt:lpstr>PowerPoint Presentation</vt:lpstr>
      <vt:lpstr>COMPONENT/COMPOUND BAR CHART </vt:lpstr>
      <vt:lpstr>2. Subdivided Bar Chart</vt:lpstr>
      <vt:lpstr>1. Sectional percentage bar chart</vt:lpstr>
      <vt:lpstr>PowerPoint Presentation</vt:lpstr>
      <vt:lpstr>PIE CHART</vt:lpstr>
      <vt:lpstr>PowerPoint Presentation</vt:lpstr>
      <vt:lpstr>PowerPoint Presentation</vt:lpstr>
      <vt:lpstr>PowerPoint Presentation</vt:lpstr>
      <vt:lpstr>COMPARATIVE PIE CHART</vt:lpstr>
      <vt:lpstr>PowerPoint Presentation</vt:lpstr>
      <vt:lpstr>PowerPoint Presentation</vt:lpstr>
      <vt:lpstr>Broken Line Graph </vt:lpstr>
      <vt:lpstr>PowerPoint Presentation</vt:lpstr>
      <vt:lpstr>PowerPoint Presentation</vt:lpstr>
      <vt:lpstr>How to Make a Broken-Line Graph in MS Excel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Frequency Polygon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TOSHIBA</dc:creator>
  <cp:lastModifiedBy>user</cp:lastModifiedBy>
  <cp:revision>159</cp:revision>
  <dcterms:created xsi:type="dcterms:W3CDTF">2014-02-28T10:09:08Z</dcterms:created>
  <dcterms:modified xsi:type="dcterms:W3CDTF">2019-04-03T09:26:28Z</dcterms:modified>
</cp:coreProperties>
</file>