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10688638" cy="7562850"/>
  <p:notesSz cx="6888163" cy="10018713"/>
  <p:embeddedFontLst>
    <p:embeddedFont>
      <p:font typeface="Cairo" charset="-78"/>
      <p:regular r:id="rId8"/>
      <p:bold r:id="rId9"/>
    </p:embeddedFont>
    <p:embeddedFont>
      <p:font typeface="Calibri" pitchFamily="34" charset="0"/>
      <p:regular r:id="rId10"/>
      <p:bold r:id="rId11"/>
      <p:italic r:id="rId12"/>
      <p:boldItalic r:id="rId1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1314" y="-84"/>
      </p:cViewPr>
      <p:guideLst>
        <p:guide orient="horz" pos="2382"/>
        <p:guide pos="336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font" Target="fonts/font6.fntdata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font" Target="fonts/font5.fntdata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788988" y="750888"/>
            <a:ext cx="5310187" cy="37576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8817" y="4758889"/>
            <a:ext cx="5510530" cy="45084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591" tIns="96591" rIns="96591" bIns="96591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61999836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8817" y="4758889"/>
            <a:ext cx="5510530" cy="4508421"/>
          </a:xfrm>
          <a:prstGeom prst="rect">
            <a:avLst/>
          </a:prstGeom>
        </p:spPr>
        <p:txBody>
          <a:bodyPr spcFirstLastPara="1" wrap="square" lIns="96591" tIns="96591" rIns="96591" bIns="96591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788988" y="750888"/>
            <a:ext cx="5310187" cy="37576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:notes"/>
          <p:cNvSpPr txBox="1">
            <a:spLocks noGrp="1"/>
          </p:cNvSpPr>
          <p:nvPr>
            <p:ph type="body" idx="1"/>
          </p:nvPr>
        </p:nvSpPr>
        <p:spPr>
          <a:xfrm>
            <a:off x="688817" y="4758889"/>
            <a:ext cx="5510530" cy="4508421"/>
          </a:xfrm>
          <a:prstGeom prst="rect">
            <a:avLst/>
          </a:prstGeom>
        </p:spPr>
        <p:txBody>
          <a:bodyPr spcFirstLastPara="1" wrap="square" lIns="96591" tIns="96591" rIns="96591" bIns="96591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  <p:sp>
        <p:nvSpPr>
          <p:cNvPr id="88" name="Google Shape;8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788988" y="750888"/>
            <a:ext cx="5310187" cy="37576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:notes"/>
          <p:cNvSpPr txBox="1">
            <a:spLocks noGrp="1"/>
          </p:cNvSpPr>
          <p:nvPr>
            <p:ph type="body" idx="1"/>
          </p:nvPr>
        </p:nvSpPr>
        <p:spPr>
          <a:xfrm>
            <a:off x="688817" y="4758889"/>
            <a:ext cx="5510530" cy="4508421"/>
          </a:xfrm>
          <a:prstGeom prst="rect">
            <a:avLst/>
          </a:prstGeom>
        </p:spPr>
        <p:txBody>
          <a:bodyPr spcFirstLastPara="1" wrap="square" lIns="96591" tIns="96591" rIns="96591" bIns="96591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  <p:sp>
        <p:nvSpPr>
          <p:cNvPr id="88" name="Google Shape;8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788988" y="750888"/>
            <a:ext cx="5310187" cy="37576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:notes"/>
          <p:cNvSpPr txBox="1">
            <a:spLocks noGrp="1"/>
          </p:cNvSpPr>
          <p:nvPr>
            <p:ph type="body" idx="1"/>
          </p:nvPr>
        </p:nvSpPr>
        <p:spPr>
          <a:xfrm>
            <a:off x="688817" y="4758889"/>
            <a:ext cx="5510530" cy="4508421"/>
          </a:xfrm>
          <a:prstGeom prst="rect">
            <a:avLst/>
          </a:prstGeom>
        </p:spPr>
        <p:txBody>
          <a:bodyPr spcFirstLastPara="1" wrap="square" lIns="96591" tIns="96591" rIns="96591" bIns="96591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  <p:sp>
        <p:nvSpPr>
          <p:cNvPr id="88" name="Google Shape;8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788988" y="750888"/>
            <a:ext cx="5310187" cy="37576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:notes"/>
          <p:cNvSpPr txBox="1">
            <a:spLocks noGrp="1"/>
          </p:cNvSpPr>
          <p:nvPr>
            <p:ph type="body" idx="1"/>
          </p:nvPr>
        </p:nvSpPr>
        <p:spPr>
          <a:xfrm>
            <a:off x="688817" y="4758889"/>
            <a:ext cx="5510530" cy="4508421"/>
          </a:xfrm>
          <a:prstGeom prst="rect">
            <a:avLst/>
          </a:prstGeom>
        </p:spPr>
        <p:txBody>
          <a:bodyPr spcFirstLastPara="1" wrap="square" lIns="96591" tIns="96591" rIns="96591" bIns="96591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  <p:sp>
        <p:nvSpPr>
          <p:cNvPr id="88" name="Google Shape;8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788988" y="750888"/>
            <a:ext cx="5310187" cy="37576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1336080" y="1237717"/>
            <a:ext cx="8016479" cy="26329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>
          <a:xfrm>
            <a:off x="1336080" y="3972247"/>
            <a:ext cx="8016479" cy="18259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dt" idx="10"/>
          </p:nvPr>
        </p:nvSpPr>
        <p:spPr>
          <a:xfrm>
            <a:off x="734844" y="7009642"/>
            <a:ext cx="2404944" cy="4026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ftr" idx="11"/>
          </p:nvPr>
        </p:nvSpPr>
        <p:spPr>
          <a:xfrm>
            <a:off x="3540612" y="7009642"/>
            <a:ext cx="3607415" cy="4026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ldNum" idx="12"/>
          </p:nvPr>
        </p:nvSpPr>
        <p:spPr>
          <a:xfrm>
            <a:off x="7548850" y="7009642"/>
            <a:ext cx="2404944" cy="4026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>
            <a:spLocks noGrp="1"/>
          </p:cNvSpPr>
          <p:nvPr>
            <p:ph type="title"/>
          </p:nvPr>
        </p:nvSpPr>
        <p:spPr>
          <a:xfrm rot="5400000">
            <a:off x="5596842" y="2454866"/>
            <a:ext cx="6409166" cy="2304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body" idx="1"/>
          </p:nvPr>
        </p:nvSpPr>
        <p:spPr>
          <a:xfrm rot="5400000">
            <a:off x="920563" y="216932"/>
            <a:ext cx="6409166" cy="67806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dt" idx="10"/>
          </p:nvPr>
        </p:nvSpPr>
        <p:spPr>
          <a:xfrm>
            <a:off x="734844" y="7009642"/>
            <a:ext cx="2404944" cy="4026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ftr" idx="11"/>
          </p:nvPr>
        </p:nvSpPr>
        <p:spPr>
          <a:xfrm>
            <a:off x="3540612" y="7009642"/>
            <a:ext cx="3607415" cy="4026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2"/>
          <p:cNvSpPr txBox="1">
            <a:spLocks noGrp="1"/>
          </p:cNvSpPr>
          <p:nvPr>
            <p:ph type="sldNum" idx="12"/>
          </p:nvPr>
        </p:nvSpPr>
        <p:spPr>
          <a:xfrm>
            <a:off x="7548850" y="7009642"/>
            <a:ext cx="2404944" cy="4026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>
            <a:spLocks noGrp="1"/>
          </p:cNvSpPr>
          <p:nvPr>
            <p:ph type="title"/>
          </p:nvPr>
        </p:nvSpPr>
        <p:spPr>
          <a:xfrm>
            <a:off x="734844" y="402652"/>
            <a:ext cx="9218950" cy="1461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body" idx="1"/>
          </p:nvPr>
        </p:nvSpPr>
        <p:spPr>
          <a:xfrm>
            <a:off x="734844" y="2013259"/>
            <a:ext cx="9218950" cy="4798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dt" idx="10"/>
          </p:nvPr>
        </p:nvSpPr>
        <p:spPr>
          <a:xfrm>
            <a:off x="734844" y="7009642"/>
            <a:ext cx="2404944" cy="4026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3"/>
          <p:cNvSpPr txBox="1">
            <a:spLocks noGrp="1"/>
          </p:cNvSpPr>
          <p:nvPr>
            <p:ph type="ftr" idx="11"/>
          </p:nvPr>
        </p:nvSpPr>
        <p:spPr>
          <a:xfrm>
            <a:off x="3540612" y="7009642"/>
            <a:ext cx="3607415" cy="4026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sldNum" idx="12"/>
          </p:nvPr>
        </p:nvSpPr>
        <p:spPr>
          <a:xfrm>
            <a:off x="7548850" y="7009642"/>
            <a:ext cx="2404944" cy="4026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>
            <a:spLocks noGrp="1"/>
          </p:cNvSpPr>
          <p:nvPr>
            <p:ph type="title"/>
          </p:nvPr>
        </p:nvSpPr>
        <p:spPr>
          <a:xfrm>
            <a:off x="729277" y="1885462"/>
            <a:ext cx="9218950" cy="31459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body" idx="1"/>
          </p:nvPr>
        </p:nvSpPr>
        <p:spPr>
          <a:xfrm>
            <a:off x="729277" y="5061158"/>
            <a:ext cx="9218950" cy="16543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dt" idx="10"/>
          </p:nvPr>
        </p:nvSpPr>
        <p:spPr>
          <a:xfrm>
            <a:off x="734844" y="7009642"/>
            <a:ext cx="2404944" cy="4026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ftr" idx="11"/>
          </p:nvPr>
        </p:nvSpPr>
        <p:spPr>
          <a:xfrm>
            <a:off x="3540612" y="7009642"/>
            <a:ext cx="3607415" cy="4026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sldNum" idx="12"/>
          </p:nvPr>
        </p:nvSpPr>
        <p:spPr>
          <a:xfrm>
            <a:off x="7548850" y="7009642"/>
            <a:ext cx="2404944" cy="4026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>
            <a:spLocks noGrp="1"/>
          </p:cNvSpPr>
          <p:nvPr>
            <p:ph type="title"/>
          </p:nvPr>
        </p:nvSpPr>
        <p:spPr>
          <a:xfrm>
            <a:off x="734844" y="402652"/>
            <a:ext cx="9218950" cy="1461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body" idx="1"/>
          </p:nvPr>
        </p:nvSpPr>
        <p:spPr>
          <a:xfrm>
            <a:off x="734844" y="2013259"/>
            <a:ext cx="4542671" cy="4798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body" idx="2"/>
          </p:nvPr>
        </p:nvSpPr>
        <p:spPr>
          <a:xfrm>
            <a:off x="5411123" y="2013259"/>
            <a:ext cx="4542671" cy="4798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dt" idx="10"/>
          </p:nvPr>
        </p:nvSpPr>
        <p:spPr>
          <a:xfrm>
            <a:off x="734844" y="7009642"/>
            <a:ext cx="2404944" cy="4026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ftr" idx="11"/>
          </p:nvPr>
        </p:nvSpPr>
        <p:spPr>
          <a:xfrm>
            <a:off x="3540612" y="7009642"/>
            <a:ext cx="3607415" cy="4026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sldNum" idx="12"/>
          </p:nvPr>
        </p:nvSpPr>
        <p:spPr>
          <a:xfrm>
            <a:off x="7548850" y="7009642"/>
            <a:ext cx="2404944" cy="4026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>
            <a:spLocks noGrp="1"/>
          </p:cNvSpPr>
          <p:nvPr>
            <p:ph type="title"/>
          </p:nvPr>
        </p:nvSpPr>
        <p:spPr>
          <a:xfrm>
            <a:off x="736236" y="402652"/>
            <a:ext cx="9218950" cy="1461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body" idx="1"/>
          </p:nvPr>
        </p:nvSpPr>
        <p:spPr>
          <a:xfrm>
            <a:off x="736237" y="1853949"/>
            <a:ext cx="4521794" cy="9085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body" idx="2"/>
          </p:nvPr>
        </p:nvSpPr>
        <p:spPr>
          <a:xfrm>
            <a:off x="736237" y="2762541"/>
            <a:ext cx="4521794" cy="40632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6"/>
          <p:cNvSpPr txBox="1">
            <a:spLocks noGrp="1"/>
          </p:cNvSpPr>
          <p:nvPr>
            <p:ph type="body" idx="3"/>
          </p:nvPr>
        </p:nvSpPr>
        <p:spPr>
          <a:xfrm>
            <a:off x="5411123" y="1853949"/>
            <a:ext cx="4544063" cy="9085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body" idx="4"/>
          </p:nvPr>
        </p:nvSpPr>
        <p:spPr>
          <a:xfrm>
            <a:off x="5411123" y="2762541"/>
            <a:ext cx="4544063" cy="40632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dt" idx="10"/>
          </p:nvPr>
        </p:nvSpPr>
        <p:spPr>
          <a:xfrm>
            <a:off x="734844" y="7009642"/>
            <a:ext cx="2404944" cy="4026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ftr" idx="11"/>
          </p:nvPr>
        </p:nvSpPr>
        <p:spPr>
          <a:xfrm>
            <a:off x="3540612" y="7009642"/>
            <a:ext cx="3607415" cy="4026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sldNum" idx="12"/>
          </p:nvPr>
        </p:nvSpPr>
        <p:spPr>
          <a:xfrm>
            <a:off x="7548850" y="7009642"/>
            <a:ext cx="2404944" cy="4026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>
            <a:spLocks noGrp="1"/>
          </p:cNvSpPr>
          <p:nvPr>
            <p:ph type="dt" idx="10"/>
          </p:nvPr>
        </p:nvSpPr>
        <p:spPr>
          <a:xfrm>
            <a:off x="734844" y="7009642"/>
            <a:ext cx="2404944" cy="4026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ftr" idx="11"/>
          </p:nvPr>
        </p:nvSpPr>
        <p:spPr>
          <a:xfrm>
            <a:off x="3540612" y="7009642"/>
            <a:ext cx="3607415" cy="4026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sldNum" idx="12"/>
          </p:nvPr>
        </p:nvSpPr>
        <p:spPr>
          <a:xfrm>
            <a:off x="7548850" y="7009642"/>
            <a:ext cx="2404944" cy="4026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>
            <a:spLocks noGrp="1"/>
          </p:cNvSpPr>
          <p:nvPr>
            <p:ph type="title"/>
          </p:nvPr>
        </p:nvSpPr>
        <p:spPr>
          <a:xfrm>
            <a:off x="736236" y="504190"/>
            <a:ext cx="3447364" cy="1764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9"/>
          <p:cNvSpPr txBox="1">
            <a:spLocks noGrp="1"/>
          </p:cNvSpPr>
          <p:nvPr>
            <p:ph type="body" idx="1"/>
          </p:nvPr>
        </p:nvSpPr>
        <p:spPr>
          <a:xfrm>
            <a:off x="4544063" y="1088911"/>
            <a:ext cx="5411123" cy="5374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body" idx="2"/>
          </p:nvPr>
        </p:nvSpPr>
        <p:spPr>
          <a:xfrm>
            <a:off x="736236" y="2268855"/>
            <a:ext cx="3447364" cy="42033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dt" idx="10"/>
          </p:nvPr>
        </p:nvSpPr>
        <p:spPr>
          <a:xfrm>
            <a:off x="734844" y="7009642"/>
            <a:ext cx="2404944" cy="4026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ftr" idx="11"/>
          </p:nvPr>
        </p:nvSpPr>
        <p:spPr>
          <a:xfrm>
            <a:off x="3540612" y="7009642"/>
            <a:ext cx="3607415" cy="4026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sldNum" idx="12"/>
          </p:nvPr>
        </p:nvSpPr>
        <p:spPr>
          <a:xfrm>
            <a:off x="7548850" y="7009642"/>
            <a:ext cx="2404944" cy="4026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>
            <a:spLocks noGrp="1"/>
          </p:cNvSpPr>
          <p:nvPr>
            <p:ph type="title"/>
          </p:nvPr>
        </p:nvSpPr>
        <p:spPr>
          <a:xfrm>
            <a:off x="736236" y="504190"/>
            <a:ext cx="3447364" cy="1764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0"/>
          <p:cNvSpPr>
            <a:spLocks noGrp="1"/>
          </p:cNvSpPr>
          <p:nvPr>
            <p:ph type="pic" idx="2"/>
          </p:nvPr>
        </p:nvSpPr>
        <p:spPr>
          <a:xfrm>
            <a:off x="4544063" y="1088911"/>
            <a:ext cx="5411123" cy="5374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body" idx="1"/>
          </p:nvPr>
        </p:nvSpPr>
        <p:spPr>
          <a:xfrm>
            <a:off x="736236" y="2268855"/>
            <a:ext cx="3447364" cy="42033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dt" idx="10"/>
          </p:nvPr>
        </p:nvSpPr>
        <p:spPr>
          <a:xfrm>
            <a:off x="734844" y="7009642"/>
            <a:ext cx="2404944" cy="4026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ftr" idx="11"/>
          </p:nvPr>
        </p:nvSpPr>
        <p:spPr>
          <a:xfrm>
            <a:off x="3540612" y="7009642"/>
            <a:ext cx="3607415" cy="4026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0"/>
          <p:cNvSpPr txBox="1">
            <a:spLocks noGrp="1"/>
          </p:cNvSpPr>
          <p:nvPr>
            <p:ph type="sldNum" idx="12"/>
          </p:nvPr>
        </p:nvSpPr>
        <p:spPr>
          <a:xfrm>
            <a:off x="7548850" y="7009642"/>
            <a:ext cx="2404944" cy="4026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>
            <a:spLocks noGrp="1"/>
          </p:cNvSpPr>
          <p:nvPr>
            <p:ph type="title"/>
          </p:nvPr>
        </p:nvSpPr>
        <p:spPr>
          <a:xfrm>
            <a:off x="734844" y="402652"/>
            <a:ext cx="9218950" cy="1461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body" idx="1"/>
          </p:nvPr>
        </p:nvSpPr>
        <p:spPr>
          <a:xfrm rot="5400000">
            <a:off x="2945040" y="-196937"/>
            <a:ext cx="4798559" cy="921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dt" idx="10"/>
          </p:nvPr>
        </p:nvSpPr>
        <p:spPr>
          <a:xfrm>
            <a:off x="734844" y="7009642"/>
            <a:ext cx="2404944" cy="4026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1"/>
          <p:cNvSpPr txBox="1">
            <a:spLocks noGrp="1"/>
          </p:cNvSpPr>
          <p:nvPr>
            <p:ph type="ftr" idx="11"/>
          </p:nvPr>
        </p:nvSpPr>
        <p:spPr>
          <a:xfrm>
            <a:off x="3540612" y="7009642"/>
            <a:ext cx="3607415" cy="4026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1"/>
          <p:cNvSpPr txBox="1">
            <a:spLocks noGrp="1"/>
          </p:cNvSpPr>
          <p:nvPr>
            <p:ph type="sldNum" idx="12"/>
          </p:nvPr>
        </p:nvSpPr>
        <p:spPr>
          <a:xfrm>
            <a:off x="7548850" y="7009642"/>
            <a:ext cx="2404944" cy="4026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34844" y="402652"/>
            <a:ext cx="9218950" cy="1461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34844" y="2013259"/>
            <a:ext cx="9218950" cy="4798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dt" idx="10"/>
          </p:nvPr>
        </p:nvSpPr>
        <p:spPr>
          <a:xfrm>
            <a:off x="734844" y="7009642"/>
            <a:ext cx="2404944" cy="4026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ftr" idx="11"/>
          </p:nvPr>
        </p:nvSpPr>
        <p:spPr>
          <a:xfrm>
            <a:off x="3540612" y="7009642"/>
            <a:ext cx="3607415" cy="4026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7548850" y="7009642"/>
            <a:ext cx="2404944" cy="4026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3"/>
          <p:cNvSpPr txBox="1"/>
          <p:nvPr/>
        </p:nvSpPr>
        <p:spPr>
          <a:xfrm>
            <a:off x="2677319" y="3130680"/>
            <a:ext cx="5410200" cy="7162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r" rtl="1"/>
            <a:r>
              <a:rPr lang="ar-IQ" sz="4400" kern="1200" dirty="0">
                <a:solidFill>
                  <a:prstClr val="black"/>
                </a:solidFill>
                <a:latin typeface="Calibri"/>
                <a:ea typeface="+mj-ea"/>
                <a:cs typeface="Times New Roman"/>
              </a:rPr>
              <a:t>الارشاد والتوجيـه النفسي </a:t>
            </a:r>
            <a:endParaRPr sz="3000" b="1" dirty="0">
              <a:solidFill>
                <a:schemeClr val="accent1"/>
              </a:solidFill>
              <a:latin typeface="Cairo"/>
              <a:ea typeface="Cairo"/>
              <a:cs typeface="Cairo"/>
              <a:sym typeface="Cairo"/>
            </a:endParaRPr>
          </a:p>
        </p:txBody>
      </p:sp>
      <p:sp>
        <p:nvSpPr>
          <p:cNvPr id="85" name="Google Shape;85;p13"/>
          <p:cNvSpPr txBox="1"/>
          <p:nvPr/>
        </p:nvSpPr>
        <p:spPr>
          <a:xfrm>
            <a:off x="5801519" y="5824442"/>
            <a:ext cx="3996930" cy="6464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ar-IQ" sz="3200" dirty="0"/>
              <a:t>إعداد الدكتورة سميرة البدري </a:t>
            </a:r>
            <a:endParaRPr lang="en-US" sz="3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19919" y="581025"/>
            <a:ext cx="9448800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IQ" sz="4800" b="1" dirty="0"/>
              <a:t>. تعريف التوجيه وخصائصة ، تعريف الارشاد وخصائصه</a:t>
            </a:r>
            <a:br>
              <a:rPr lang="ar-IQ" sz="4800" b="1" dirty="0"/>
            </a:br>
            <a:r>
              <a:rPr lang="ar-IQ" sz="4800" b="1" dirty="0"/>
              <a:t> </a:t>
            </a:r>
            <a:br>
              <a:rPr lang="ar-IQ" sz="4800" b="1" dirty="0"/>
            </a:br>
            <a:r>
              <a:rPr lang="ar-IQ" sz="4800" b="1" dirty="0"/>
              <a:t> . العراقة بين التويجـه والارشاد النفسي .</a:t>
            </a:r>
            <a:br>
              <a:rPr lang="ar-IQ" sz="4800" b="1" dirty="0"/>
            </a:br>
            <a:r>
              <a:rPr lang="en-US" sz="4800" b="1" dirty="0"/>
              <a:t/>
            </a:r>
            <a:br>
              <a:rPr lang="en-US" sz="4800" b="1" dirty="0"/>
            </a:br>
            <a:r>
              <a:rPr lang="ar-IQ" sz="4800" b="1" dirty="0"/>
              <a:t>. الحاجـة إلى التوجيـه والارشاد </a:t>
            </a:r>
            <a:r>
              <a:rPr lang="ar-IQ" sz="4000" b="1" dirty="0"/>
              <a:t>.</a:t>
            </a:r>
            <a:r>
              <a:rPr lang="en-US" sz="4000" b="1" dirty="0"/>
              <a:t/>
            </a:r>
            <a:br>
              <a:rPr lang="en-US" sz="4000" b="1" dirty="0"/>
            </a:br>
            <a:r>
              <a:rPr lang="ar-IQ" sz="4000" dirty="0"/>
              <a:t> 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19919" y="581025"/>
            <a:ext cx="94488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IQ" sz="4800" b="1" dirty="0" smtClean="0"/>
              <a:t> </a:t>
            </a:r>
            <a:r>
              <a:rPr lang="ar-IQ" sz="4000" dirty="0"/>
              <a:t> 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Rectangle 2"/>
          <p:cNvSpPr/>
          <p:nvPr/>
        </p:nvSpPr>
        <p:spPr>
          <a:xfrm>
            <a:off x="467519" y="1038226"/>
            <a:ext cx="8991600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IQ" sz="6000" b="1" i="0" u="sng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Times New Roman"/>
              </a:rPr>
              <a:t>اسس التوجيـه والارشاد .</a:t>
            </a:r>
            <a:r>
              <a:rPr kumimoji="0" lang="en-US" sz="6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/>
            </a:r>
            <a:br>
              <a:rPr kumimoji="0" lang="en-US" sz="6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</a:br>
            <a:r>
              <a:rPr kumimoji="0" lang="ar-IQ" sz="6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Times New Roman"/>
              </a:rPr>
              <a:t>. الاسس الدينيـة  </a:t>
            </a:r>
            <a:br>
              <a:rPr kumimoji="0" lang="ar-IQ" sz="6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Times New Roman"/>
              </a:rPr>
            </a:b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/>
            </a:r>
            <a:b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</a:br>
            <a:r>
              <a:rPr kumimoji="0" lang="ar-IQ" sz="6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Times New Roman"/>
              </a:rPr>
              <a:t>. الاسس النفسيـة </a:t>
            </a:r>
            <a:br>
              <a:rPr kumimoji="0" lang="ar-IQ" sz="6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Times New Roman"/>
              </a:rPr>
            </a:br>
            <a:r>
              <a: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/>
            </a:r>
            <a:br>
              <a: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</a:br>
            <a:r>
              <a:rPr kumimoji="0" lang="ar-IQ" sz="6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Times New Roman"/>
              </a:rPr>
              <a:t>.</a:t>
            </a:r>
            <a:r>
              <a:rPr kumimoji="0" lang="en-US" sz="6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 </a:t>
            </a:r>
            <a:r>
              <a:rPr kumimoji="0" lang="ar-IQ" sz="6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Times New Roman"/>
              </a:rPr>
              <a:t>الاسس الإجتماعيـة  </a:t>
            </a:r>
            <a:r>
              <a:rPr kumimoji="0" lang="en-US" sz="6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/>
            </a:r>
            <a:br>
              <a:rPr kumimoji="0" lang="en-US" sz="6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</a:br>
            <a:endParaRPr kumimoji="0" lang="en-US" sz="2800" b="1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5568159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19919" y="603337"/>
            <a:ext cx="94488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IQ" sz="4800" b="1" dirty="0" smtClean="0"/>
              <a:t> </a:t>
            </a:r>
            <a:r>
              <a:rPr lang="ar-IQ" sz="4000" dirty="0"/>
              <a:t> 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4" name="Rectangle 3"/>
          <p:cNvSpPr/>
          <p:nvPr/>
        </p:nvSpPr>
        <p:spPr>
          <a:xfrm>
            <a:off x="238919" y="352425"/>
            <a:ext cx="9829800" cy="5109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IQ" sz="4400" b="1" i="0" u="sng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Times New Roman"/>
              </a:rPr>
              <a:t>أهداف التوجيـه والارشاد :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/>
            </a:r>
            <a:b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</a:br>
            <a:endParaRPr kumimoji="0" lang="ar-IQ" sz="44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IQ" sz="4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Times New Roman"/>
              </a:rPr>
              <a:t>تحقيق الصحـة النفسـية .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/>
            </a:r>
            <a:b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</a:br>
            <a:endParaRPr kumimoji="0" lang="ar-IQ" sz="44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IQ" sz="4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Times New Roman"/>
              </a:rPr>
              <a:t>تحقيق التوافق .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/>
            </a:r>
            <a:b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</a:br>
            <a:endParaRPr kumimoji="0" lang="ar-IQ" sz="44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IQ" sz="4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Times New Roman"/>
              </a:rPr>
              <a:t>تحسين العجلـة التقليديـة </a:t>
            </a:r>
            <a:r>
              <a:rPr kumimoji="0" lang="ar-IQ" sz="4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Times New Roman"/>
              </a:rPr>
              <a:t>.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</a:b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391905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19919" y="581025"/>
            <a:ext cx="94488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IQ" sz="4800" b="1" dirty="0" smtClean="0"/>
              <a:t> </a:t>
            </a:r>
            <a:r>
              <a:rPr lang="ar-IQ" sz="4000" dirty="0"/>
              <a:t> 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Rectangle 2"/>
          <p:cNvSpPr/>
          <p:nvPr/>
        </p:nvSpPr>
        <p:spPr>
          <a:xfrm>
            <a:off x="315120" y="1038225"/>
            <a:ext cx="99060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IQ" sz="4000" b="1" dirty="0">
                <a:ea typeface="Calibri"/>
              </a:rPr>
              <a:t>. مناهج الارشاد والتوجيـه </a:t>
            </a:r>
            <a:r>
              <a:rPr lang="ar-IQ" sz="4000" b="1" dirty="0" smtClean="0">
                <a:ea typeface="Calibri"/>
              </a:rPr>
              <a:t>.</a:t>
            </a:r>
          </a:p>
          <a:p>
            <a:pPr algn="r"/>
            <a:endParaRPr lang="ar-IQ" sz="4000" b="1" dirty="0" smtClean="0">
              <a:ea typeface="Calibri"/>
            </a:endParaRPr>
          </a:p>
          <a:p>
            <a:pPr algn="r"/>
            <a:r>
              <a:rPr lang="ar-IQ" sz="4000" b="1" dirty="0" smtClean="0">
                <a:ea typeface="Calibri"/>
              </a:rPr>
              <a:t>. </a:t>
            </a:r>
            <a:r>
              <a:rPr lang="ar-IQ" sz="4000" b="1" dirty="0">
                <a:ea typeface="Calibri"/>
              </a:rPr>
              <a:t>المنهج النمائي .</a:t>
            </a:r>
            <a:r>
              <a:rPr lang="en-US" sz="4000" b="1" dirty="0">
                <a:ea typeface="Calibri"/>
              </a:rPr>
              <a:t/>
            </a:r>
            <a:br>
              <a:rPr lang="en-US" sz="4000" b="1" dirty="0">
                <a:ea typeface="Calibri"/>
              </a:rPr>
            </a:br>
            <a:endParaRPr lang="ar-IQ" sz="4000" b="1" dirty="0" smtClean="0">
              <a:ea typeface="Calibri"/>
            </a:endParaRPr>
          </a:p>
          <a:p>
            <a:pPr algn="r"/>
            <a:r>
              <a:rPr lang="ar-IQ" sz="4000" b="1" dirty="0" smtClean="0">
                <a:ea typeface="Calibri"/>
              </a:rPr>
              <a:t>. </a:t>
            </a:r>
            <a:r>
              <a:rPr lang="ar-IQ" sz="4000" b="1" dirty="0">
                <a:ea typeface="Calibri"/>
              </a:rPr>
              <a:t>المنهج الوقائي .</a:t>
            </a:r>
            <a:r>
              <a:rPr lang="en-US" sz="4000" b="1" dirty="0">
                <a:ea typeface="Calibri"/>
              </a:rPr>
              <a:t/>
            </a:r>
            <a:br>
              <a:rPr lang="en-US" sz="4000" b="1" dirty="0">
                <a:ea typeface="Calibri"/>
              </a:rPr>
            </a:br>
            <a:endParaRPr lang="ar-IQ" sz="4000" b="1" dirty="0" smtClean="0">
              <a:ea typeface="Calibri"/>
            </a:endParaRPr>
          </a:p>
          <a:p>
            <a:pPr algn="r"/>
            <a:r>
              <a:rPr lang="ar-IQ" sz="4000" b="1" dirty="0" smtClean="0">
                <a:ea typeface="Calibri"/>
              </a:rPr>
              <a:t>. </a:t>
            </a:r>
            <a:r>
              <a:rPr lang="ar-IQ" sz="4000" b="1" dirty="0">
                <a:ea typeface="Calibri"/>
              </a:rPr>
              <a:t>المنهج العلاجي .</a:t>
            </a:r>
            <a:r>
              <a:rPr lang="en-US" sz="4000" b="1" dirty="0">
                <a:ea typeface="Calibri"/>
              </a:rPr>
              <a:t/>
            </a:r>
            <a:br>
              <a:rPr lang="en-US" sz="4000" b="1" dirty="0">
                <a:ea typeface="Calibri"/>
              </a:rPr>
            </a:b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40334911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35</Words>
  <Application>Microsoft Office PowerPoint</Application>
  <PresentationFormat>Custom</PresentationFormat>
  <Paragraphs>16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Cairo</vt:lpstr>
      <vt:lpstr>Calibri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safaa</dc:creator>
  <cp:lastModifiedBy>safa</cp:lastModifiedBy>
  <cp:revision>9</cp:revision>
  <cp:lastPrinted>2019-03-28T06:26:12Z</cp:lastPrinted>
  <dcterms:modified xsi:type="dcterms:W3CDTF">2019-06-26T10:04:05Z</dcterms:modified>
</cp:coreProperties>
</file>