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0" r:id="rId8"/>
    <p:sldId id="261" r:id="rId9"/>
    <p:sldId id="272" r:id="rId10"/>
    <p:sldId id="273" r:id="rId11"/>
    <p:sldId id="281" r:id="rId12"/>
    <p:sldId id="262" r:id="rId13"/>
    <p:sldId id="266" r:id="rId14"/>
    <p:sldId id="274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3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03F8-AC8C-4BF8-8452-A3A60F2FE96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EF7F-AA16-4D23-BFB0-3C5E21AD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315" y="1584142"/>
            <a:ext cx="9144000" cy="1633170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معامل التأثير للمجلات المفهرسة ضمن المستوعبات العالمية المعتمدة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4506" y="3509962"/>
            <a:ext cx="3093493" cy="1747837"/>
          </a:xfrm>
          <a:noFill/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IQ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إعداد </a:t>
            </a:r>
            <a:endParaRPr lang="ar-IQ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rtl="1"/>
            <a:r>
              <a:rPr lang="ar-IQ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قسم الشؤون العلمية </a:t>
            </a:r>
          </a:p>
          <a:p>
            <a:pPr rtl="1"/>
            <a:r>
              <a:rPr lang="ar-IQ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رئاسة </a:t>
            </a:r>
            <a:r>
              <a:rPr lang="ar-IQ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جامعــة </a:t>
            </a:r>
            <a:r>
              <a:rPr lang="ar-IQ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بغداد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7" y="3509962"/>
            <a:ext cx="7719593" cy="268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7" y="5279107"/>
            <a:ext cx="2871195" cy="91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33" y="0"/>
            <a:ext cx="47625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تفاصيل المجلة ومدى حصولها على </a:t>
            </a:r>
            <a:r>
              <a:rPr lang="en-US" b="1" dirty="0">
                <a:solidFill>
                  <a:srgbClr val="FF0000"/>
                </a:solidFill>
              </a:rPr>
              <a:t>Impact Factor</a:t>
            </a:r>
            <a:r>
              <a:rPr lang="ar-IQ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748"/>
            <a:ext cx="10515600" cy="405109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ight Arrow 4"/>
          <p:cNvSpPr/>
          <p:nvPr/>
        </p:nvSpPr>
        <p:spPr>
          <a:xfrm>
            <a:off x="1676400" y="4267200"/>
            <a:ext cx="655320" cy="5029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92680" y="4648200"/>
            <a:ext cx="3169920" cy="6553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1325563"/>
          </a:xfrm>
        </p:spPr>
        <p:txBody>
          <a:bodyPr/>
          <a:lstStyle/>
          <a:p>
            <a:pPr algn="ctr" rtl="1"/>
            <a:r>
              <a:rPr lang="ar-IQ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تقرير الاقتباس السنوي </a:t>
            </a:r>
            <a:r>
              <a:rPr lang="en-US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JCR</a:t>
            </a:r>
            <a:r>
              <a:rPr lang="ar-IQ" b="1" dirty="0" smtClean="0"/>
              <a:t> 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" y="1569492"/>
            <a:ext cx="10062932" cy="473577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>
          <a:xfrm>
            <a:off x="1554480" y="2484120"/>
            <a:ext cx="1203960" cy="193547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ادخال اسم المجلة ضمن مربع </a:t>
            </a:r>
            <a:r>
              <a:rPr lang="ar-IQ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البحث </a:t>
            </a:r>
            <a:r>
              <a:rPr lang="ar-IQ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الخاص ببرنامج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41320" y="2209800"/>
            <a:ext cx="1920240" cy="4876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77382" y="2636519"/>
            <a:ext cx="1721182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IQ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مجلة مدرجة ضمنه حسب سنة النشر فأنها حاصلة على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9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مستوعب</a:t>
            </a:r>
            <a:r>
              <a:rPr lang="ar-IQ" b="1" dirty="0" smtClean="0"/>
              <a:t> </a:t>
            </a:r>
            <a:r>
              <a:rPr lang="en-US" b="1" dirty="0" smtClean="0">
                <a:solidFill>
                  <a:srgbClr val="FF8200"/>
                </a:solidFill>
              </a:rPr>
              <a:t>Scopus</a:t>
            </a:r>
            <a:endParaRPr lang="en-US" b="1" dirty="0">
              <a:solidFill>
                <a:srgbClr val="FF82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46" y="2770496"/>
            <a:ext cx="7219107" cy="19243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83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الواجهة الرئيسية للمستوعب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2" y="1825625"/>
            <a:ext cx="10058256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18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طريقة البحث عن مجلة ضمن المستوعب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903"/>
            <a:ext cx="10515600" cy="403478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6731876" y="1983903"/>
            <a:ext cx="614855" cy="49128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1697" y="3452648"/>
            <a:ext cx="7204841" cy="174997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655378" y="4619292"/>
            <a:ext cx="583324" cy="37837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الدخول على المجلة ضمن المستوعب لمعرفة تفاصيلها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7542"/>
            <a:ext cx="10515600" cy="406750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3573194" y="5162843"/>
            <a:ext cx="2321169" cy="7315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IQ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تفاصيل المجلة ومدى حصولها على </a:t>
            </a:r>
            <a:r>
              <a:rPr lang="en-US" sz="4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Citescore</a:t>
            </a:r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عدمه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603"/>
            <a:ext cx="10515600" cy="420938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8665698" y="3474720"/>
            <a:ext cx="2461847" cy="87219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573876" y="3752169"/>
            <a:ext cx="1037230" cy="4982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الية احتساب </a:t>
            </a:r>
            <a:r>
              <a:rPr lang="en-US" b="1" dirty="0" err="1" smtClean="0">
                <a:solidFill>
                  <a:srgbClr val="FF0000"/>
                </a:solidFill>
              </a:rPr>
              <a:t>Citescore</a:t>
            </a:r>
            <a:r>
              <a:rPr lang="ar-IQ" b="1" dirty="0" smtClean="0"/>
              <a:t> </a:t>
            </a:r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للمجلة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9063"/>
            <a:ext cx="10515600" cy="404446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1012874" y="2729132"/>
            <a:ext cx="5092504" cy="133643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6250675" y="3098042"/>
            <a:ext cx="1173707" cy="64144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طريقة احتساب </a:t>
            </a:r>
            <a:r>
              <a:rPr lang="en-US" b="1" dirty="0" err="1">
                <a:solidFill>
                  <a:srgbClr val="FF0000"/>
                </a:solidFill>
              </a:rPr>
              <a:t>Citescore</a:t>
            </a:r>
            <a:r>
              <a:rPr lang="ar-IQ" b="1" dirty="0" smtClean="0"/>
              <a:t> </a:t>
            </a:r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في المستوعب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 rtl="1">
              <a:buNone/>
            </a:pPr>
            <a:r>
              <a:rPr lang="ar-IQ" dirty="0" smtClean="0"/>
              <a:t>عندما يقوم المستوعب باحتساب نسبة الاستشهاد لمجلة العلوم الزراعية العراقية على سبيل المثال لسنة 2018 فأنه يجمع </a:t>
            </a:r>
            <a:r>
              <a:rPr lang="ar-IQ" dirty="0" err="1" smtClean="0"/>
              <a:t>استشهادات</a:t>
            </a:r>
            <a:r>
              <a:rPr lang="ar-IQ" dirty="0" smtClean="0"/>
              <a:t> المجلة للأعوام 2014-2015-2016  لتظهر ضمن حساب سنة 2017 وهكذا باقي السنوات المتتالية مع ملاحظة بأن هذا النوع من المجلات الحاصلة على</a:t>
            </a:r>
            <a:r>
              <a:rPr lang="en-US" dirty="0" smtClean="0"/>
              <a:t> </a:t>
            </a:r>
            <a:r>
              <a:rPr lang="en-US" b="1" dirty="0" err="1" smtClean="0"/>
              <a:t>Citescore</a:t>
            </a:r>
            <a:r>
              <a:rPr lang="en-US" b="1" dirty="0" smtClean="0"/>
              <a:t> </a:t>
            </a:r>
            <a:r>
              <a:rPr lang="ar-IQ" sz="3600" b="1" u="sng" dirty="0" smtClean="0">
                <a:solidFill>
                  <a:srgbClr val="FF0000"/>
                </a:solidFill>
              </a:rPr>
              <a:t>لا تحتاج بحوثها الى تقييم</a:t>
            </a:r>
            <a:r>
              <a:rPr lang="ar-IQ" sz="3600" b="1" dirty="0" smtClean="0"/>
              <a:t>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7" y="3908890"/>
            <a:ext cx="37814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b="1" dirty="0">
                <a:solidFill>
                  <a:srgbClr val="FF0000"/>
                </a:solidFill>
              </a:rPr>
              <a:t>موقع المجلات المفترسة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635"/>
            <a:ext cx="10515600" cy="400931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38" y="3026178"/>
            <a:ext cx="4022508" cy="5085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92119" y="2961564"/>
            <a:ext cx="4121624" cy="64144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مستوعب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Clarivate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825625"/>
            <a:ext cx="8288262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27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أنواع المجلات ودور النشر في </a:t>
            </a:r>
            <a:r>
              <a:rPr lang="ar-IQ" b="1" dirty="0">
                <a:solidFill>
                  <a:srgbClr val="FF0000"/>
                </a:solidFill>
              </a:rPr>
              <a:t>موقع المجلات </a:t>
            </a:r>
            <a:r>
              <a:rPr lang="ar-IQ" b="1" dirty="0" smtClean="0">
                <a:solidFill>
                  <a:srgbClr val="FF0000"/>
                </a:solidFill>
              </a:rPr>
              <a:t>المفترسة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875"/>
            <a:ext cx="10515600" cy="400931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Oval 7"/>
          <p:cNvSpPr/>
          <p:nvPr/>
        </p:nvSpPr>
        <p:spPr>
          <a:xfrm>
            <a:off x="8423910" y="2362200"/>
            <a:ext cx="6858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8510" y="2384804"/>
            <a:ext cx="61341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61760" y="2362200"/>
            <a:ext cx="61722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طريقة </a:t>
            </a:r>
            <a:r>
              <a:rPr lang="ar-IQ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البحث في </a:t>
            </a:r>
            <a:r>
              <a:rPr lang="ar-IQ" b="1" dirty="0">
                <a:solidFill>
                  <a:srgbClr val="FF0000"/>
                </a:solidFill>
              </a:rPr>
              <a:t>موقع المجلات </a:t>
            </a:r>
            <a:r>
              <a:rPr lang="ar-IQ" b="1" dirty="0" smtClean="0">
                <a:solidFill>
                  <a:srgbClr val="FF0000"/>
                </a:solidFill>
              </a:rPr>
              <a:t>المفترسة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4480"/>
            <a:ext cx="10515601" cy="4953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9022081" y="2996625"/>
            <a:ext cx="154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Ctrl+F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 rot="19213849">
            <a:off x="9142209" y="2384144"/>
            <a:ext cx="340945" cy="64966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7544" y="4510929"/>
            <a:ext cx="5933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التأكد من ادراج اسم المجلة ودار نشرها الصحيحين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88229" y="4542108"/>
            <a:ext cx="5752215" cy="47867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4061" y="2386654"/>
            <a:ext cx="698530" cy="39150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10556" y="2392680"/>
            <a:ext cx="562629" cy="3657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56488" y="2407920"/>
            <a:ext cx="579127" cy="3352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طريقة </a:t>
            </a:r>
            <a:r>
              <a:rPr lang="ar-IQ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البحث في </a:t>
            </a:r>
            <a:r>
              <a:rPr lang="ar-IQ" b="1" dirty="0">
                <a:solidFill>
                  <a:srgbClr val="FF0000"/>
                </a:solidFill>
              </a:rPr>
              <a:t>موقع المجلات </a:t>
            </a:r>
            <a:r>
              <a:rPr lang="ar-IQ" b="1" dirty="0" smtClean="0">
                <a:solidFill>
                  <a:srgbClr val="FF0000"/>
                </a:solidFill>
              </a:rPr>
              <a:t>المفترسة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3" y="1825625"/>
            <a:ext cx="9914253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Rounded Rectangle 6"/>
          <p:cNvSpPr/>
          <p:nvPr/>
        </p:nvSpPr>
        <p:spPr>
          <a:xfrm>
            <a:off x="8118826" y="2062404"/>
            <a:ext cx="2552131" cy="38213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273040" y="4389120"/>
            <a:ext cx="701040" cy="3657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1031" y="4191000"/>
            <a:ext cx="31588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يتم الضغط على اسم المجلة او دا</a:t>
            </a:r>
            <a:r>
              <a:rPr lang="ar-IQ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 نشرها </a:t>
            </a:r>
            <a:r>
              <a:rPr lang="ar-IQ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ليقوم الموقع بتحويلنا الى رابطها الالكتروني للتأكد منها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1031" y="4191000"/>
            <a:ext cx="3158806" cy="156966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9430603" y="2552131"/>
            <a:ext cx="354842" cy="57320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الواجهة الرئيسية للمستوعب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06853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ounded Rectangle 5"/>
          <p:cNvSpPr/>
          <p:nvPr/>
        </p:nvSpPr>
        <p:spPr>
          <a:xfrm>
            <a:off x="2403056" y="2194654"/>
            <a:ext cx="3970449" cy="82159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المجاميع التابعة لمستوعب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Clarivate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953"/>
            <a:ext cx="10515600" cy="407410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2444276" y="2572794"/>
            <a:ext cx="1789942" cy="68427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4449170" y="2751160"/>
            <a:ext cx="600502" cy="32754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مجاميع </a:t>
            </a:r>
            <a:r>
              <a:rPr lang="ar-IQ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مستضافة</a:t>
            </a:r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من قبل مستوعب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Clarivate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4240"/>
            <a:ext cx="10515600" cy="407410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2400300" y="3314700"/>
            <a:ext cx="3979985" cy="27236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كيفية تنزيل هذه التقارير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بشكل مجاني </a:t>
            </a:r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المستوعب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1" y="1825625"/>
            <a:ext cx="9814278" cy="4351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ounded Rectangle 5"/>
          <p:cNvSpPr/>
          <p:nvPr/>
        </p:nvSpPr>
        <p:spPr>
          <a:xfrm>
            <a:off x="3384468" y="4572001"/>
            <a:ext cx="3325090" cy="807522"/>
          </a:xfrm>
          <a:prstGeom prst="roundRect">
            <a:avLst/>
          </a:prstGeom>
          <a:solidFill>
            <a:schemeClr val="tx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IQ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المجلات المدرجة في المجموعتين لا تحتاج بحوثهما الى تقييم شرط حصول المجلة على</a:t>
            </a:r>
            <a:r>
              <a:rPr lang="ar-IQ" b="1" dirty="0" smtClean="0"/>
              <a:t> </a:t>
            </a:r>
            <a:r>
              <a:rPr lang="en-US" sz="5300" b="1" dirty="0" smtClean="0">
                <a:solidFill>
                  <a:srgbClr val="FF0000"/>
                </a:solidFill>
              </a:rPr>
              <a:t>Impact Factor</a:t>
            </a:r>
            <a:endParaRPr lang="en-US" sz="53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2055035"/>
            <a:ext cx="10957560" cy="407410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2341943" y="2819509"/>
            <a:ext cx="1744393" cy="36576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4285397" y="2792213"/>
            <a:ext cx="655093" cy="36576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تقارير الاقتباس السنوي </a:t>
            </a:r>
            <a:r>
              <a:rPr 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Journal Citation Reports</a:t>
            </a:r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JCR</a:t>
            </a:r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dirty="0" smtClean="0"/>
              <a:t>ان المجلات المعتمدة تظهر في تقارير الاقتباس السنوي </a:t>
            </a:r>
            <a:r>
              <a:rPr lang="en-US" dirty="0"/>
              <a:t>Journal Citation </a:t>
            </a:r>
            <a:r>
              <a:rPr lang="en-US" dirty="0" smtClean="0"/>
              <a:t>Reports</a:t>
            </a:r>
            <a:r>
              <a:rPr lang="ar-IQ" dirty="0" smtClean="0"/>
              <a:t> (</a:t>
            </a:r>
            <a:r>
              <a:rPr lang="en-US" dirty="0" smtClean="0"/>
              <a:t>JCR</a:t>
            </a:r>
            <a:r>
              <a:rPr lang="ar-IQ" dirty="0" smtClean="0"/>
              <a:t>) والتي يتم الإعلان عنها بتاريخ 5/31 من كل سنة ويكون جزء كبير من هذه المجلات حاصلة على </a:t>
            </a:r>
            <a:r>
              <a:rPr lang="en-US" b="1" dirty="0" smtClean="0">
                <a:solidFill>
                  <a:srgbClr val="FF0000"/>
                </a:solidFill>
              </a:rPr>
              <a:t>Impact Factor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والذي يعتمد أساسا في قياس نسبة الاستشهاد على معطيات سنتان ماضيتان حيث ان المجلات المدرجة فيه والتي تكون ضمن المجموعتين:</a:t>
            </a:r>
            <a:endParaRPr lang="en-US" dirty="0"/>
          </a:p>
          <a:p>
            <a:r>
              <a:rPr lang="en-US" b="1" dirty="0"/>
              <a:t>SCIENCE CITATION INDEX EXPANDED</a:t>
            </a:r>
          </a:p>
          <a:p>
            <a:r>
              <a:rPr lang="en-US" b="1" dirty="0"/>
              <a:t>SOCIAL SCIENCES CITATION </a:t>
            </a:r>
            <a:r>
              <a:rPr lang="en-US" b="1" dirty="0" smtClean="0"/>
              <a:t>INDEX</a:t>
            </a:r>
            <a:endParaRPr lang="ar-IQ" b="1" dirty="0" smtClean="0"/>
          </a:p>
          <a:p>
            <a:pPr marL="0" indent="0" algn="ctr" rtl="1">
              <a:buNone/>
            </a:pPr>
            <a:r>
              <a:rPr lang="ar-IQ" sz="3600" b="1" u="sng" dirty="0" smtClean="0">
                <a:solidFill>
                  <a:srgbClr val="FF0000"/>
                </a:solidFill>
              </a:rPr>
              <a:t>(</a:t>
            </a:r>
            <a:r>
              <a:rPr lang="ar-IQ" sz="3600" b="1" u="sng" dirty="0" err="1" smtClean="0">
                <a:solidFill>
                  <a:srgbClr val="FF0000"/>
                </a:solidFill>
              </a:rPr>
              <a:t>لاتحتاج</a:t>
            </a:r>
            <a:r>
              <a:rPr lang="ar-IQ" sz="3600" b="1" u="sng" dirty="0" smtClean="0">
                <a:solidFill>
                  <a:srgbClr val="FF0000"/>
                </a:solidFill>
              </a:rPr>
              <a:t> الى تقييم) </a:t>
            </a:r>
          </a:p>
          <a:p>
            <a:pPr marL="0" indent="0" algn="ctr" rtl="1">
              <a:buNone/>
            </a:pPr>
            <a:r>
              <a:rPr lang="ar-IQ" dirty="0"/>
              <a:t>في حين ان باقي المجلات المدرجة ضمن باقي المجموعات سواء كانت التابعة للمستوعب او </a:t>
            </a:r>
            <a:r>
              <a:rPr lang="ar-IQ" dirty="0" err="1"/>
              <a:t>المستضافة</a:t>
            </a:r>
            <a:r>
              <a:rPr lang="ar-IQ" sz="3600" b="1" dirty="0" smtClean="0">
                <a:solidFill>
                  <a:srgbClr val="0070C0"/>
                </a:solidFill>
              </a:rPr>
              <a:t> </a:t>
            </a:r>
            <a:r>
              <a:rPr lang="ar-IQ" sz="3600" b="1" u="sng" dirty="0" smtClean="0">
                <a:solidFill>
                  <a:srgbClr val="FF0000"/>
                </a:solidFill>
              </a:rPr>
              <a:t>تحتاج بحوثها الى تقييم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طريقة البحث عن مجلة ضمن المستوعب</a:t>
            </a:r>
            <a:endParaRPr lang="en-US" sz="4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2971"/>
            <a:ext cx="10515600" cy="387664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4699151" y="3825240"/>
            <a:ext cx="1518769" cy="1093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54480" y="4001294"/>
            <a:ext cx="716280" cy="546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314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معامل التأثير للمجلات المفهرسة ضمن المستوعبات العالمية المعتمدة</vt:lpstr>
      <vt:lpstr>مستوعب Clarivate</vt:lpstr>
      <vt:lpstr>الواجهة الرئيسية للمستوعب</vt:lpstr>
      <vt:lpstr>المجاميع التابعة لمستوعب Clarivate</vt:lpstr>
      <vt:lpstr>مجاميع مستضافة من قبل مستوعب Clarivate</vt:lpstr>
      <vt:lpstr>كيفية تنزيل هذه التقارير بشكل مجاني من المستوعب</vt:lpstr>
      <vt:lpstr>المجلات المدرجة في المجموعتين لا تحتاج بحوثهما الى تقييم شرط حصول المجلة على Impact Factor</vt:lpstr>
      <vt:lpstr>تقارير الاقتباس السنوي Journal Citation Reports (JCR)</vt:lpstr>
      <vt:lpstr>طريقة البحث عن مجلة ضمن المستوعب</vt:lpstr>
      <vt:lpstr>تفاصيل المجلة ومدى حصولها على Impact Factor </vt:lpstr>
      <vt:lpstr>تقرير الاقتباس السنوي JCR </vt:lpstr>
      <vt:lpstr>مستوعب Scopus</vt:lpstr>
      <vt:lpstr>الواجهة الرئيسية للمستوعب</vt:lpstr>
      <vt:lpstr>طريقة البحث عن مجلة ضمن المستوعب</vt:lpstr>
      <vt:lpstr>الدخول على المجلة ضمن المستوعب لمعرفة تفاصيلها</vt:lpstr>
      <vt:lpstr>تفاصيل المجلة ومدى حصولها على  Citescoreمن عدمه</vt:lpstr>
      <vt:lpstr>الية احتساب Citescore للمجلة</vt:lpstr>
      <vt:lpstr>طريقة احتساب Citescore في المستوعب</vt:lpstr>
      <vt:lpstr>موقع المجلات المفترسة</vt:lpstr>
      <vt:lpstr>أنواع المجلات ودور النشر في موقع المجلات المفترسة</vt:lpstr>
      <vt:lpstr>طريقة البحث في موقع المجلات المفترسة</vt:lpstr>
      <vt:lpstr>طريقة البحث في موقع المجلات المفترسة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الية اعتماد المجلات ضمن المستوعبات لأغراض الترقيات العلمية</dc:title>
  <dc:creator>omar aljbory</dc:creator>
  <cp:lastModifiedBy>omar aljbory</cp:lastModifiedBy>
  <cp:revision>51</cp:revision>
  <dcterms:created xsi:type="dcterms:W3CDTF">2019-01-09T09:23:21Z</dcterms:created>
  <dcterms:modified xsi:type="dcterms:W3CDTF">2019-05-06T05:07:54Z</dcterms:modified>
</cp:coreProperties>
</file>