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76" r:id="rId3"/>
    <p:sldId id="257" r:id="rId4"/>
    <p:sldId id="274" r:id="rId5"/>
    <p:sldId id="275" r:id="rId6"/>
    <p:sldId id="258" r:id="rId7"/>
    <p:sldId id="273" r:id="rId8"/>
    <p:sldId id="259" r:id="rId9"/>
    <p:sldId id="260" r:id="rId10"/>
    <p:sldId id="269" r:id="rId11"/>
    <p:sldId id="261" r:id="rId12"/>
    <p:sldId id="262" r:id="rId13"/>
    <p:sldId id="263" r:id="rId14"/>
    <p:sldId id="265" r:id="rId15"/>
    <p:sldId id="267" r:id="rId16"/>
    <p:sldId id="277" r:id="rId17"/>
    <p:sldId id="271" r:id="rId18"/>
    <p:sldId id="268" r:id="rId19"/>
    <p:sldId id="270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3603" autoAdjust="0"/>
    <p:restoredTop sz="94660"/>
  </p:normalViewPr>
  <p:slideViewPr>
    <p:cSldViewPr>
      <p:cViewPr>
        <p:scale>
          <a:sx n="100" d="100"/>
          <a:sy n="100" d="100"/>
        </p:scale>
        <p:origin x="-4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DF8C2C1-2AC9-4DCC-AF12-A8A6B3691B43}" type="datetimeFigureOut">
              <a:rPr lang="ar-IQ" smtClean="0"/>
              <a:pPr/>
              <a:t>24/10/1440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CD9A850-069A-4D6F-9ADF-EE531A7C6526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wipe dir="d"/>
  </p:transition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8043890" cy="1780250"/>
          </a:xfrm>
          <a:scene3d>
            <a:camera prst="orthographicFront"/>
            <a:lightRig rig="sof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ar-IQ" sz="5400" dirty="0" smtClean="0"/>
              <a:t>التوازن الانفعالي</a:t>
            </a:r>
            <a:br>
              <a:rPr lang="ar-IQ" sz="5400" dirty="0" smtClean="0"/>
            </a:br>
            <a:endParaRPr lang="ar-IQ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4437112"/>
            <a:ext cx="7772400" cy="864096"/>
          </a:xfrm>
          <a:solidFill>
            <a:schemeClr val="bg1"/>
          </a:solidFill>
          <a:ln>
            <a:noFill/>
          </a:ln>
        </p:spPr>
        <p:txBody>
          <a:bodyPr>
            <a:normAutofit fontScale="25000" lnSpcReduction="20000"/>
          </a:bodyPr>
          <a:lstStyle/>
          <a:p>
            <a:pPr algn="ctr"/>
            <a:endParaRPr lang="ar-IQ" b="1" dirty="0" smtClean="0"/>
          </a:p>
          <a:p>
            <a:pPr algn="ctr"/>
            <a:endParaRPr lang="en-US" b="1" dirty="0" smtClean="0"/>
          </a:p>
          <a:p>
            <a:pPr algn="ctr"/>
            <a:endParaRPr lang="ar-IQ" b="1" dirty="0" smtClean="0"/>
          </a:p>
          <a:p>
            <a:pPr algn="ctr"/>
            <a:r>
              <a:rPr lang="ar-IQ" sz="17600" b="1" dirty="0" smtClean="0"/>
              <a:t>د .فاضل شاكر حسن</a:t>
            </a:r>
            <a:endParaRPr lang="ar-IQ" sz="17600" b="1" dirty="0" smtClean="0">
              <a:solidFill>
                <a:srgbClr val="0070C0"/>
              </a:solidFill>
            </a:endParaRPr>
          </a:p>
          <a:p>
            <a:pPr algn="ctr"/>
            <a:endParaRPr lang="ar-IQ" b="1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68760"/>
            <a:ext cx="8733656" cy="4824536"/>
          </a:xfrm>
        </p:spPr>
        <p:txBody>
          <a:bodyPr>
            <a:normAutofit/>
          </a:bodyPr>
          <a:lstStyle/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  </a:t>
            </a:r>
            <a:r>
              <a:rPr lang="ar-IQ" b="1" dirty="0" smtClean="0"/>
              <a:t>كيف  ( تتشكل ) الشخصية ؟</a:t>
            </a:r>
          </a:p>
          <a:p>
            <a:r>
              <a:rPr lang="ar-IQ" dirty="0" smtClean="0"/>
              <a:t>الاسرة ( الام + الاب + الاخوة والاخوات )</a:t>
            </a:r>
          </a:p>
          <a:p>
            <a:r>
              <a:rPr lang="ar-IQ" dirty="0" smtClean="0"/>
              <a:t>الاقران ( الاصدقاء )</a:t>
            </a:r>
          </a:p>
          <a:p>
            <a:r>
              <a:rPr lang="ar-IQ" dirty="0" smtClean="0"/>
              <a:t>وسائل الاتصال ( التلفاز + اجهزة الاتصال .....)</a:t>
            </a:r>
          </a:p>
          <a:p>
            <a:r>
              <a:rPr lang="ar-IQ" dirty="0" smtClean="0"/>
              <a:t>المدرسة ( المؤسسة الاولى : المعلم ، الدرس ، الزملاء ....)</a:t>
            </a:r>
          </a:p>
          <a:p>
            <a:r>
              <a:rPr lang="ar-IQ" dirty="0" smtClean="0"/>
              <a:t>المؤسسة الدينية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728192"/>
          </a:xfrm>
        </p:spPr>
        <p:txBody>
          <a:bodyPr>
            <a:normAutofit fontScale="90000"/>
          </a:bodyPr>
          <a:lstStyle/>
          <a:p>
            <a:pPr marL="742950" indent="-742950" algn="r"/>
            <a:r>
              <a:rPr lang="ar-IQ" dirty="0" smtClean="0"/>
              <a:t>الشخصية العراقية ؟ ( .........</a:t>
            </a:r>
            <a:br>
              <a:rPr lang="ar-IQ" dirty="0" smtClean="0"/>
            </a:br>
            <a:r>
              <a:rPr lang="ar-IQ" sz="2700" b="0" dirty="0" smtClean="0"/>
              <a:t> </a:t>
            </a:r>
            <a:r>
              <a:rPr lang="ar-IQ" sz="2700" b="0" dirty="0" smtClean="0">
                <a:solidFill>
                  <a:schemeClr val="tx1"/>
                </a:solidFill>
              </a:rPr>
              <a:t>- د.علي الوردي</a:t>
            </a:r>
            <a:br>
              <a:rPr lang="ar-IQ" sz="2700" b="0" dirty="0" smtClean="0">
                <a:solidFill>
                  <a:schemeClr val="tx1"/>
                </a:solidFill>
              </a:rPr>
            </a:br>
            <a:r>
              <a:rPr lang="ar-IQ" sz="2700" b="0" dirty="0" smtClean="0">
                <a:solidFill>
                  <a:schemeClr val="tx1"/>
                </a:solidFill>
              </a:rPr>
              <a:t> - الدراسات الحديثة </a:t>
            </a:r>
            <a:br>
              <a:rPr lang="ar-IQ" sz="2700" b="0" dirty="0" smtClean="0">
                <a:solidFill>
                  <a:schemeClr val="tx1"/>
                </a:solidFill>
              </a:rPr>
            </a:br>
            <a:endParaRPr lang="ar-IQ" sz="27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3993232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ar-IQ" dirty="0" smtClean="0"/>
              <a:t> الطالب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الزملاء </a:t>
            </a:r>
          </a:p>
          <a:p>
            <a:endParaRPr lang="ar-IQ" dirty="0" smtClean="0"/>
          </a:p>
          <a:p>
            <a:r>
              <a:rPr lang="ar-IQ" dirty="0" smtClean="0"/>
              <a:t>الادارة                               عوامل تؤثر في تكوين الانفعالات</a:t>
            </a:r>
          </a:p>
          <a:p>
            <a:endParaRPr lang="ar-IQ" dirty="0" smtClean="0"/>
          </a:p>
          <a:p>
            <a:r>
              <a:rPr lang="ar-IQ" dirty="0" smtClean="0"/>
              <a:t>المناهج الدراسية</a:t>
            </a:r>
          </a:p>
          <a:p>
            <a:endParaRPr lang="ar-IQ" dirty="0" smtClean="0"/>
          </a:p>
          <a:p>
            <a:r>
              <a:rPr lang="ar-IQ" dirty="0" smtClean="0"/>
              <a:t>الابنية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600" dirty="0" smtClean="0"/>
              <a:t>التدريسي  داخل المؤسسة التعليمية 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4" name="Left Brace 3"/>
          <p:cNvSpPr/>
          <p:nvPr/>
        </p:nvSpPr>
        <p:spPr>
          <a:xfrm>
            <a:off x="4644008" y="1772816"/>
            <a:ext cx="1800200" cy="34563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1176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/>
              <a:t>البيت </a:t>
            </a:r>
          </a:p>
          <a:p>
            <a:r>
              <a:rPr lang="ar-IQ" dirty="0" smtClean="0"/>
              <a:t>الاصدقاء                        عوامل تؤثر في الانفعالات </a:t>
            </a:r>
          </a:p>
          <a:p>
            <a:r>
              <a:rPr lang="ar-IQ" dirty="0" smtClean="0"/>
              <a:t>الاعلام</a:t>
            </a:r>
          </a:p>
          <a:p>
            <a:pPr>
              <a:buNone/>
            </a:pP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خارج المؤسسة التعليمية   :</a:t>
            </a:r>
            <a:endParaRPr lang="ar-IQ" dirty="0"/>
          </a:p>
        </p:txBody>
      </p:sp>
      <p:sp>
        <p:nvSpPr>
          <p:cNvPr id="4" name="Left Brace 3"/>
          <p:cNvSpPr/>
          <p:nvPr/>
        </p:nvSpPr>
        <p:spPr>
          <a:xfrm>
            <a:off x="5724128" y="1628800"/>
            <a:ext cx="1296144" cy="11521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23935"/>
          </a:xfrm>
          <a:solidFill>
            <a:schemeClr val="bg2"/>
          </a:solidFill>
          <a:ln>
            <a:solidFill>
              <a:schemeClr val="tx1">
                <a:lumMod val="95000"/>
              </a:schemeClr>
            </a:solidFill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IQ" b="1" dirty="0" smtClean="0"/>
              <a:t>مشكلات العائلة </a:t>
            </a:r>
          </a:p>
          <a:p>
            <a:pPr marL="514350" indent="-514350">
              <a:buFont typeface="+mj-lt"/>
              <a:buAutoNum type="arabicPeriod"/>
            </a:pPr>
            <a:endParaRPr lang="ar-IQ" b="1" dirty="0" smtClean="0"/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/>
              <a:t> مشكلات العمل                دراسة استطلاعية</a:t>
            </a:r>
          </a:p>
          <a:p>
            <a:pPr marL="514350" indent="-514350">
              <a:buFont typeface="+mj-lt"/>
              <a:buAutoNum type="arabicPeriod"/>
            </a:pPr>
            <a:endParaRPr lang="ar-IQ" b="1" dirty="0" smtClean="0"/>
          </a:p>
          <a:p>
            <a:pPr marL="514350" indent="-514350">
              <a:buFont typeface="+mj-lt"/>
              <a:buAutoNum type="arabicPeriod"/>
            </a:pPr>
            <a:r>
              <a:rPr lang="ar-IQ" b="1" dirty="0" smtClean="0"/>
              <a:t>وضع البلد </a:t>
            </a:r>
          </a:p>
          <a:p>
            <a:pPr marL="514350" indent="-514350">
              <a:buNone/>
            </a:pPr>
            <a:endParaRPr lang="ar-IQ" dirty="0"/>
          </a:p>
          <a:p>
            <a:pPr marL="514350" indent="-514350">
              <a:buNone/>
            </a:pPr>
            <a:r>
              <a:rPr lang="ar-IQ" dirty="0" smtClean="0"/>
              <a:t>هل يمكن ان نؤيد هذه النتائج حاليا ؟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اسباب الانفعالات : 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5292080" y="1700808"/>
            <a:ext cx="792088" cy="20162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ضبط الذات عملية تنظيم الفرد لسلوكه (( حسب  قبول المجتمع ))</a:t>
            </a:r>
          </a:p>
          <a:p>
            <a:pPr>
              <a:buNone/>
            </a:pPr>
            <a:endParaRPr lang="ar-IQ" dirty="0" smtClean="0"/>
          </a:p>
          <a:p>
            <a:pPr marL="624078" indent="-514350">
              <a:buFont typeface="Wingdings" pitchFamily="2" charset="2"/>
              <a:buChar char="q"/>
            </a:pPr>
            <a:r>
              <a:rPr lang="ar-IQ" dirty="0" smtClean="0"/>
              <a:t>القيم العادات والاعراف التقاليد ( محددات السلوك ) </a:t>
            </a:r>
          </a:p>
          <a:p>
            <a:endParaRPr lang="ar-IQ" dirty="0" smtClean="0"/>
          </a:p>
          <a:p>
            <a:r>
              <a:rPr lang="ar-IQ" u="sng" dirty="0" smtClean="0"/>
              <a:t>فهل الانسان حرا في سلوكه ؟ </a:t>
            </a:r>
          </a:p>
          <a:p>
            <a:pPr>
              <a:buNone/>
            </a:pPr>
            <a:endParaRPr lang="ar-IQ" dirty="0" smtClean="0"/>
          </a:p>
          <a:p>
            <a:r>
              <a:rPr lang="ar-IQ" dirty="0" smtClean="0"/>
              <a:t>نظرية كولي ( الذات المنعكسه ) تشير .....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ضبط الذات وعلاقتها مع الاتزان الانفعالي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403648" y="2060848"/>
            <a:ext cx="25922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اهمال المثيرات التافهه ( التجاهل الذكي )</a:t>
            </a:r>
          </a:p>
          <a:p>
            <a:r>
              <a:rPr lang="ar-IQ" dirty="0" smtClean="0"/>
              <a:t>ضبط الذات </a:t>
            </a:r>
          </a:p>
          <a:p>
            <a:r>
              <a:rPr lang="ar-IQ" dirty="0" smtClean="0"/>
              <a:t>الثبات  ( حالة المزاج )</a:t>
            </a:r>
          </a:p>
          <a:p>
            <a:r>
              <a:rPr lang="ar-IQ" dirty="0" smtClean="0"/>
              <a:t> ذكر الله</a:t>
            </a:r>
          </a:p>
          <a:p>
            <a:r>
              <a:rPr lang="ar-IQ" dirty="0" smtClean="0"/>
              <a:t>غير الوضع العام للجسم ( حركة الجسم ) </a:t>
            </a:r>
          </a:p>
          <a:p>
            <a:endParaRPr lang="ar-IQ" dirty="0" smtClean="0"/>
          </a:p>
          <a:p>
            <a:pPr>
              <a:buNone/>
            </a:pPr>
            <a:r>
              <a:rPr lang="ar-IQ" dirty="0" smtClean="0"/>
              <a:t>    يترتب عليه </a:t>
            </a:r>
          </a:p>
          <a:p>
            <a:endParaRPr lang="ar-IQ" dirty="0" smtClean="0"/>
          </a:p>
          <a:p>
            <a:endParaRPr lang="ar-IQ" dirty="0" smtClean="0"/>
          </a:p>
          <a:p>
            <a:pPr>
              <a:buNone/>
            </a:pP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كيف نتعلم الاتزان الانفعالي</a:t>
            </a:r>
            <a:endParaRPr lang="ar-IQ" dirty="0"/>
          </a:p>
        </p:txBody>
      </p:sp>
      <p:sp>
        <p:nvSpPr>
          <p:cNvPr id="5" name="Left Arrow 4"/>
          <p:cNvSpPr/>
          <p:nvPr/>
        </p:nvSpPr>
        <p:spPr>
          <a:xfrm>
            <a:off x="2627784" y="4312520"/>
            <a:ext cx="3960440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IQ" dirty="0" smtClean="0"/>
              <a:t>   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لغة الجسد وعلاقتها بالتوازن الانفعالي </a:t>
            </a:r>
            <a:endParaRPr lang="ar-IQ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معرفة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ردود فعل الآخرين ، و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ت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قبل آراءهم  . </a:t>
            </a:r>
            <a:endParaRPr lang="ar-IQ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تجنب الأنانية ، وحب السيطرة على الآخري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ن .</a:t>
            </a: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التفكير في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 نتائج  الانفعال  .</a:t>
            </a:r>
            <a:endParaRPr lang="ar-IQ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تحقق من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 ا</a:t>
            </a:r>
            <a:r>
              <a:rPr lang="ar-SA" b="1" dirty="0" err="1" smtClean="0">
                <a:latin typeface="Traditional Arabic" pitchFamily="18" charset="-78"/>
                <a:cs typeface="Traditional Arabic" pitchFamily="18" charset="-78"/>
              </a:rPr>
              <a:t>نفعالات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 الفرد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بدلا من الحكم المباشر على أفعال الآخرين. </a:t>
            </a:r>
            <a:endParaRPr lang="ar-IQ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الانتباه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للتواصل الجسدى غير المنطوق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التعامل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(المرن) 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مع مختلف الحالات المزاجية 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(التصلب والمرونة)</a:t>
            </a:r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 . </a:t>
            </a:r>
            <a:endParaRPr lang="en-US" b="1" dirty="0" smtClean="0">
              <a:latin typeface="Traditional Arabic" pitchFamily="18" charset="-78"/>
              <a:cs typeface="Traditional Arabic" pitchFamily="18" charset="-78"/>
            </a:endParaRPr>
          </a:p>
          <a:p>
            <a:r>
              <a:rPr lang="ar-SA" b="1" dirty="0" smtClean="0">
                <a:latin typeface="Traditional Arabic" pitchFamily="18" charset="-78"/>
                <a:cs typeface="Traditional Arabic" pitchFamily="18" charset="-78"/>
              </a:rPr>
              <a:t>الاسترخاء والهدوء النفسى والبدن</a:t>
            </a:r>
            <a:r>
              <a:rPr lang="ar-IQ" b="1" dirty="0" smtClean="0">
                <a:latin typeface="Traditional Arabic" pitchFamily="18" charset="-78"/>
                <a:cs typeface="Traditional Arabic" pitchFamily="18" charset="-78"/>
              </a:rPr>
              <a:t>ي </a:t>
            </a: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>.</a:t>
            </a:r>
            <a:endParaRPr lang="ar-IQ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endParaRPr lang="ar-IQ" b="1" dirty="0" smtClean="0">
              <a:latin typeface="Traditional Arabic" pitchFamily="18" charset="-78"/>
              <a:cs typeface="Traditional Arabic" pitchFamily="18" charset="-78"/>
            </a:endParaRPr>
          </a:p>
          <a:p>
            <a:pPr>
              <a:buNone/>
            </a:pPr>
            <a:r>
              <a:rPr lang="ar-IQ" dirty="0" smtClean="0"/>
              <a:t>(عدم اتخاذ قرارات في حالة الانفعال )</a:t>
            </a:r>
          </a:p>
          <a:p>
            <a:pPr>
              <a:buNone/>
            </a:pPr>
            <a:r>
              <a:rPr lang="en-US" b="1" dirty="0" smtClean="0">
                <a:latin typeface="Traditional Arabic" pitchFamily="18" charset="-78"/>
                <a:cs typeface="Traditional Arabic" pitchFamily="18" charset="-78"/>
              </a:rPr>
              <a:t/>
            </a:r>
            <a:br>
              <a:rPr lang="en-US" b="1" dirty="0" smtClean="0">
                <a:latin typeface="Traditional Arabic" pitchFamily="18" charset="-78"/>
                <a:cs typeface="Traditional Arabic" pitchFamily="18" charset="-78"/>
              </a:rPr>
            </a:br>
            <a:endParaRPr lang="ar-IQ" b="1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pPr algn="r"/>
            <a:r>
              <a:rPr lang="ar-IQ" sz="3100" dirty="0" smtClean="0"/>
              <a:t>   عوامل</a:t>
            </a:r>
            <a:r>
              <a:rPr lang="ar-SA" sz="3100" dirty="0" smtClean="0"/>
              <a:t> الاتزان الانفعال</a:t>
            </a:r>
            <a:r>
              <a:rPr lang="ar-IQ" sz="3100" dirty="0" smtClean="0"/>
              <a:t>ي</a:t>
            </a:r>
            <a:r>
              <a:rPr lang="ar-SA" sz="3100" dirty="0" smtClean="0"/>
              <a:t> </a:t>
            </a:r>
            <a:r>
              <a:rPr lang="ar-IQ" sz="3100" dirty="0" smtClean="0"/>
              <a:t> </a:t>
            </a:r>
            <a:r>
              <a:rPr lang="ar-SA" sz="3100" dirty="0" smtClean="0"/>
              <a:t>: </a:t>
            </a:r>
            <a:r>
              <a:rPr lang="ar-IQ" dirty="0" smtClean="0"/>
              <a:t/>
            </a:r>
            <a:br>
              <a:rPr lang="ar-IQ" dirty="0" smtClean="0"/>
            </a:b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716016" y="5085184"/>
            <a:ext cx="3456384" cy="7200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23735"/>
          </a:xfrm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ar-IQ" sz="3200" dirty="0" smtClean="0"/>
              <a:t>قدرة الانسان على التحكم في ردود افعاله عند الاحوال والمواقف الصعبة في أثناء التعامل مع الضغوط والازمات بشكل </a:t>
            </a:r>
            <a:r>
              <a:rPr lang="ar-IQ" sz="3200" dirty="0" err="1" smtClean="0"/>
              <a:t>هادىء</a:t>
            </a:r>
            <a:r>
              <a:rPr lang="ar-IQ" sz="3200" dirty="0" smtClean="0"/>
              <a:t> ومتزن،</a:t>
            </a:r>
            <a:r>
              <a:rPr lang="ar-SA" sz="3200" dirty="0" smtClean="0"/>
              <a:t> </a:t>
            </a:r>
            <a:r>
              <a:rPr lang="ar-IQ" sz="3200" dirty="0" smtClean="0"/>
              <a:t>من دون توتر</a:t>
            </a:r>
            <a:r>
              <a:rPr lang="ar-SA" sz="3200" dirty="0" smtClean="0"/>
              <a:t>،</a:t>
            </a:r>
            <a:r>
              <a:rPr lang="ar-IQ" sz="3200" dirty="0" smtClean="0"/>
              <a:t> يت</a:t>
            </a:r>
            <a:r>
              <a:rPr lang="ar-SA" sz="3200" dirty="0" smtClean="0"/>
              <a:t>سم بالهدوء والثبات، فى مختلف المواقف</a:t>
            </a:r>
            <a:r>
              <a:rPr lang="ar-IQ" sz="3200" dirty="0" smtClean="0"/>
              <a:t> .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 الاتزان الانفعالي</a:t>
            </a: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595743"/>
          </a:xfrm>
          <a:effectLst>
            <a:innerShdw blurRad="114300">
              <a:prstClr val="black"/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endParaRPr lang="ar-IQ" dirty="0" smtClean="0"/>
          </a:p>
          <a:p>
            <a:pPr algn="ctr">
              <a:buNone/>
            </a:pPr>
            <a:r>
              <a:rPr lang="ar-IQ" b="1" dirty="0" smtClean="0"/>
              <a:t>د.فاضل شاكر حسن الساعدي</a:t>
            </a:r>
          </a:p>
          <a:p>
            <a:pPr algn="ctr">
              <a:buNone/>
            </a:pPr>
            <a:r>
              <a:rPr lang="ar-IQ" b="1" dirty="0" smtClean="0"/>
              <a:t>مركز البحوث النفسية </a:t>
            </a:r>
          </a:p>
          <a:p>
            <a:pPr algn="ctr">
              <a:buNone/>
            </a:pPr>
            <a:r>
              <a:rPr lang="ar-IQ" b="1" dirty="0" smtClean="0"/>
              <a:t>وزارة التعليم العالي</a:t>
            </a:r>
          </a:p>
          <a:p>
            <a:pPr algn="ctr">
              <a:buNone/>
            </a:pPr>
            <a:r>
              <a:rPr lang="ar-IQ" b="1" dirty="0" smtClean="0"/>
              <a:t> </a:t>
            </a:r>
          </a:p>
          <a:p>
            <a:pPr algn="ctr">
              <a:buNone/>
            </a:pPr>
            <a:r>
              <a:rPr lang="en-US" sz="2000" dirty="0" smtClean="0">
                <a:latin typeface="Simplified Arabic" pitchFamily="18" charset="-78"/>
                <a:cs typeface="Simplified Arabic" pitchFamily="18" charset="-78"/>
              </a:rPr>
              <a:t>Fadhil Shakir Alsaady</a:t>
            </a:r>
            <a:r>
              <a:rPr lang="ar-IQ" sz="2000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latin typeface="Simplified Arabic" pitchFamily="18" charset="-78"/>
                <a:cs typeface="Simplified Arabic" pitchFamily="18" charset="-78"/>
              </a:rPr>
              <a:t>face book :</a:t>
            </a:r>
            <a:endParaRPr lang="ar-IQ" sz="2000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pPr algn="ctr"/>
            <a:r>
              <a:rPr lang="ar-IQ" dirty="0" smtClean="0"/>
              <a:t>شكرا لكم </a:t>
            </a:r>
            <a:endParaRPr lang="ar-IQ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b="1" dirty="0" smtClean="0">
                <a:solidFill>
                  <a:srgbClr val="0070C0"/>
                </a:solidFill>
                <a:latin typeface="Simplified Arabic" pitchFamily="18" charset="-78"/>
                <a:cs typeface="Simplified Arabic" pitchFamily="18" charset="-78"/>
              </a:rPr>
              <a:t>التوازن ..... المعنى العام ....</a:t>
            </a:r>
          </a:p>
          <a:p>
            <a:endParaRPr lang="ar-IQ" b="1" dirty="0" smtClean="0">
              <a:latin typeface="Simplified Arabic" pitchFamily="18" charset="-78"/>
              <a:cs typeface="Simplified Arabic" pitchFamily="18" charset="-78"/>
            </a:endParaRPr>
          </a:p>
          <a:p>
            <a:pPr>
              <a:buNone/>
            </a:pPr>
            <a:r>
              <a:rPr lang="ar-IQ" b="1" dirty="0" smtClean="0">
                <a:latin typeface="Simplified Arabic" pitchFamily="18" charset="-78"/>
                <a:cs typeface="Simplified Arabic" pitchFamily="18" charset="-78"/>
              </a:rPr>
              <a:t>المواقف __________ الإنسان ________ مكونات الشخصية</a:t>
            </a:r>
          </a:p>
          <a:p>
            <a:pPr>
              <a:buNone/>
            </a:pPr>
            <a:r>
              <a:rPr lang="ar-IQ" sz="3400" b="1" dirty="0" smtClean="0">
                <a:latin typeface="Simplified Arabic" pitchFamily="18" charset="-78"/>
                <a:cs typeface="Simplified Arabic" pitchFamily="18" charset="-78"/>
              </a:rPr>
              <a:t>المعتقد ......... رسوخ وثبات </a:t>
            </a:r>
          </a:p>
          <a:p>
            <a:pPr>
              <a:buNone/>
            </a:pPr>
            <a:r>
              <a:rPr lang="ar-IQ" sz="3400" b="1" dirty="0" smtClean="0">
                <a:latin typeface="Simplified Arabic" pitchFamily="18" charset="-78"/>
                <a:cs typeface="Simplified Arabic" pitchFamily="18" charset="-78"/>
              </a:rPr>
              <a:t>القيم ........... درجة عالية من التنظيم </a:t>
            </a:r>
          </a:p>
          <a:p>
            <a:pPr>
              <a:buNone/>
            </a:pPr>
            <a:r>
              <a:rPr lang="ar-IQ" sz="3400" b="1" dirty="0" err="1" smtClean="0">
                <a:latin typeface="Simplified Arabic" pitchFamily="18" charset="-78"/>
                <a:cs typeface="Simplified Arabic" pitchFamily="18" charset="-78"/>
              </a:rPr>
              <a:t>الأتجاه</a:t>
            </a:r>
            <a:r>
              <a:rPr lang="ar-IQ" sz="3400" b="1" dirty="0" smtClean="0">
                <a:latin typeface="Simplified Arabic" pitchFamily="18" charset="-78"/>
                <a:cs typeface="Simplified Arabic" pitchFamily="18" charset="-78"/>
              </a:rPr>
              <a:t> ......... فيه شحنة عاطفية</a:t>
            </a:r>
          </a:p>
          <a:p>
            <a:pPr>
              <a:buNone/>
            </a:pPr>
            <a:r>
              <a:rPr lang="ar-IQ" sz="3400" b="1" dirty="0" smtClean="0">
                <a:latin typeface="Simplified Arabic" pitchFamily="18" charset="-78"/>
                <a:cs typeface="Simplified Arabic" pitchFamily="18" charset="-78"/>
              </a:rPr>
              <a:t>الرأي .......... قبول أو رفض</a:t>
            </a:r>
          </a:p>
          <a:p>
            <a:pPr>
              <a:buNone/>
            </a:pPr>
            <a:r>
              <a:rPr lang="ar-IQ" sz="3400" b="1" dirty="0" smtClean="0">
                <a:latin typeface="Simplified Arabic" pitchFamily="18" charset="-78"/>
                <a:cs typeface="Simplified Arabic" pitchFamily="18" charset="-78"/>
              </a:rPr>
              <a:t>الموقف ........ متغير </a:t>
            </a:r>
          </a:p>
          <a:p>
            <a:endParaRPr lang="ar-IQ" sz="2200" b="1" dirty="0" smtClean="0">
              <a:latin typeface="Simplified Arabic" pitchFamily="18" charset="-78"/>
              <a:cs typeface="Simplified Arabic" pitchFamily="18" charset="-78"/>
            </a:endParaRPr>
          </a:p>
          <a:p>
            <a:pPr algn="just"/>
            <a:r>
              <a:rPr lang="ar-IQ" b="1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الانفعال .....  المعنى  العام ....</a:t>
            </a:r>
          </a:p>
          <a:p>
            <a:pPr>
              <a:buNone/>
            </a:pPr>
            <a:endParaRPr lang="ar-IQ" dirty="0"/>
          </a:p>
        </p:txBody>
      </p:sp>
      <p:sp>
        <p:nvSpPr>
          <p:cNvPr id="5" name="Up Arrow 4"/>
          <p:cNvSpPr/>
          <p:nvPr/>
        </p:nvSpPr>
        <p:spPr>
          <a:xfrm>
            <a:off x="2123728" y="2276872"/>
            <a:ext cx="360040" cy="24482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33878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ar-IQ" dirty="0" smtClean="0"/>
              <a:t>المعلومات </a:t>
            </a:r>
          </a:p>
          <a:p>
            <a:pPr marL="624078" indent="-514350">
              <a:buFont typeface="+mj-lt"/>
              <a:buAutoNum type="arabicParenR"/>
            </a:pPr>
            <a:r>
              <a:rPr lang="ar-IQ" dirty="0" smtClean="0"/>
              <a:t>الرضا عن العمل                الدافعية </a:t>
            </a:r>
          </a:p>
          <a:p>
            <a:pPr marL="624078" indent="-514350">
              <a:buFont typeface="+mj-lt"/>
              <a:buAutoNum type="arabicParenR"/>
            </a:pPr>
            <a:r>
              <a:rPr lang="ar-IQ" dirty="0" smtClean="0"/>
              <a:t>مهارات الاتصال والتواصل</a:t>
            </a:r>
          </a:p>
          <a:p>
            <a:pPr marL="624078" indent="-514350">
              <a:buFont typeface="+mj-lt"/>
              <a:buAutoNum type="arabicParenR"/>
            </a:pPr>
            <a:r>
              <a:rPr lang="ar-IQ" dirty="0" smtClean="0"/>
              <a:t>حل المشكلات                   الإدارة الابداعية</a:t>
            </a:r>
          </a:p>
          <a:p>
            <a:pPr marL="624078" indent="-514350">
              <a:buFont typeface="+mj-lt"/>
              <a:buAutoNum type="arabicParenR"/>
            </a:pPr>
            <a:r>
              <a:rPr lang="ar-IQ" dirty="0" smtClean="0"/>
              <a:t>التوازن الانفعالي 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التدريسي الناجح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rot="10800000">
            <a:off x="5857884" y="1357298"/>
            <a:ext cx="2857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ight Arrow 5"/>
          <p:cNvSpPr/>
          <p:nvPr/>
        </p:nvSpPr>
        <p:spPr>
          <a:xfrm rot="10800000">
            <a:off x="4788024" y="3068960"/>
            <a:ext cx="1338448" cy="1440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8" name="Left Arrow 7"/>
          <p:cNvSpPr/>
          <p:nvPr/>
        </p:nvSpPr>
        <p:spPr>
          <a:xfrm>
            <a:off x="4961744" y="2132856"/>
            <a:ext cx="97840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قدرة الفرد السوي التحكم والسيطرة في انفعالاته المختلفة والمرونة للتعامل مع المواقف والاحداث اذ تكون استجابته مناسبة و</a:t>
            </a:r>
            <a:r>
              <a:rPr lang="ar-IQ" b="1" u="sng" dirty="0" smtClean="0"/>
              <a:t>( مقبولة )</a:t>
            </a:r>
          </a:p>
          <a:p>
            <a:endParaRPr lang="ar-IQ" b="1" dirty="0" smtClean="0"/>
          </a:p>
          <a:p>
            <a:r>
              <a:rPr lang="ar-IQ" b="1" dirty="0" smtClean="0"/>
              <a:t>التعامل مع المواقف المختلفة بالعقلانية والثبات والواقعية المستمدة من الثقة بالنفس .</a:t>
            </a:r>
          </a:p>
          <a:p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ar-IQ" dirty="0" smtClean="0"/>
              <a:t>تعريف التوازن الانفعالي :</a:t>
            </a:r>
            <a:endParaRPr lang="ar-IQ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في القرآن الكريم (مجاهدة النفس) </a:t>
            </a:r>
          </a:p>
          <a:p>
            <a:pPr>
              <a:buNone/>
            </a:pPr>
            <a:r>
              <a:rPr lang="ar-IQ" dirty="0" smtClean="0"/>
              <a:t>    عملية تعديل السلوك ......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وفي حديث للرسول محمد عليه افضل الصلاة يقول :(ليس </a:t>
            </a:r>
            <a:r>
              <a:rPr lang="ar-IQ" dirty="0"/>
              <a:t>الشديد بالصُّرَعة، إنما الشديد الذي يملك نفسه عند </a:t>
            </a:r>
            <a:r>
              <a:rPr lang="ar-IQ" dirty="0" smtClean="0"/>
              <a:t>الغضب).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الاتزان الانفعالي </a:t>
            </a:r>
            <a:endParaRPr lang="ar-IQ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323936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ar-IQ" sz="3600" b="1" dirty="0" smtClean="0"/>
              <a:t>قدرة الفرد التحكم في الانفعالات :</a:t>
            </a:r>
          </a:p>
          <a:p>
            <a:pPr>
              <a:buNone/>
            </a:pPr>
            <a:r>
              <a:rPr lang="ar-IQ" dirty="0" smtClean="0"/>
              <a:t>     ((   كظم الغيظ )) تؤدي :</a:t>
            </a:r>
          </a:p>
          <a:p>
            <a:r>
              <a:rPr lang="ar-IQ" dirty="0" smtClean="0"/>
              <a:t>الصحة النفسية ( التوافق ، التكامل ، و الاستقرار والثبات النفسي ) </a:t>
            </a:r>
          </a:p>
          <a:p>
            <a:r>
              <a:rPr lang="ar-IQ" dirty="0" smtClean="0"/>
              <a:t>إدارة الازمات   </a:t>
            </a:r>
          </a:p>
          <a:p>
            <a:pPr>
              <a:buNone/>
            </a:pPr>
            <a:r>
              <a:rPr lang="ar-IQ" dirty="0" smtClean="0"/>
              <a:t>(( الشعور بالرضا والسعادة  )) نوع من الاشباع للحاجات ...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الانسان عبارة عن مجموعة من الانفعالات</a:t>
            </a:r>
            <a:br>
              <a:rPr lang="ar-IQ" dirty="0" smtClean="0"/>
            </a:br>
            <a:r>
              <a:rPr lang="ar-IQ" sz="2700" dirty="0" smtClean="0"/>
              <a:t>(( السعادة ، الحزن ، الكره ، الغضب ، الحب ،  ......))</a:t>
            </a:r>
            <a:r>
              <a:rPr lang="en-US" sz="2700" dirty="0" smtClean="0"/>
              <a:t> </a:t>
            </a:r>
            <a:endParaRPr lang="ar-IQ" sz="2700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2051720" y="4869160"/>
            <a:ext cx="6192688" cy="720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 smtClean="0"/>
          </a:p>
          <a:p>
            <a:r>
              <a:rPr lang="ar-IQ" dirty="0" smtClean="0"/>
              <a:t>الحاجة لتحقيق الذات</a:t>
            </a:r>
          </a:p>
          <a:p>
            <a:endParaRPr lang="ar-IQ" dirty="0" smtClean="0"/>
          </a:p>
          <a:p>
            <a:pPr>
              <a:buNone/>
            </a:pPr>
            <a:r>
              <a:rPr lang="ar-IQ" dirty="0" smtClean="0"/>
              <a:t>                  التقدير</a:t>
            </a:r>
          </a:p>
          <a:p>
            <a:pPr>
              <a:buNone/>
            </a:pPr>
            <a:r>
              <a:rPr lang="ar-IQ" dirty="0" smtClean="0"/>
              <a:t>                  الاجتماعية</a:t>
            </a:r>
          </a:p>
          <a:p>
            <a:endParaRPr lang="ar-IQ" dirty="0" smtClean="0"/>
          </a:p>
          <a:p>
            <a:pPr>
              <a:buNone/>
            </a:pPr>
            <a:r>
              <a:rPr lang="ar-IQ" dirty="0" smtClean="0"/>
              <a:t>                  الامان              </a:t>
            </a:r>
          </a:p>
          <a:p>
            <a:endParaRPr lang="ar-IQ" dirty="0" smtClean="0"/>
          </a:p>
          <a:p>
            <a:r>
              <a:rPr lang="ar-IQ" dirty="0" smtClean="0"/>
              <a:t>الحاجات الاساسية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هرم ماسلو للحاجات</a:t>
            </a:r>
            <a:endParaRPr lang="ar-IQ" dirty="0"/>
          </a:p>
        </p:txBody>
      </p:sp>
      <p:sp>
        <p:nvSpPr>
          <p:cNvPr id="4" name="Isosceles Triangle 3"/>
          <p:cNvSpPr/>
          <p:nvPr/>
        </p:nvSpPr>
        <p:spPr>
          <a:xfrm>
            <a:off x="2051720" y="1700808"/>
            <a:ext cx="4176464" cy="3888432"/>
          </a:xfrm>
          <a:prstGeom prst="triangle">
            <a:avLst>
              <a:gd name="adj" fmla="val 4630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dirty="0" smtClean="0"/>
              <a:t>ا</a:t>
            </a:r>
            <a:endParaRPr lang="ar-IQ" dirty="0"/>
          </a:p>
        </p:txBody>
      </p:sp>
      <p:cxnSp>
        <p:nvCxnSpPr>
          <p:cNvPr id="6" name="Straight Connector 5"/>
          <p:cNvCxnSpPr/>
          <p:nvPr/>
        </p:nvCxnSpPr>
        <p:spPr>
          <a:xfrm flipH="1" flipV="1">
            <a:off x="2411760" y="4797152"/>
            <a:ext cx="338437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843808" y="4077072"/>
            <a:ext cx="2520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131840" y="3429000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3491880" y="27809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ight Arrow 21"/>
          <p:cNvSpPr/>
          <p:nvPr/>
        </p:nvSpPr>
        <p:spPr>
          <a:xfrm rot="16200000">
            <a:off x="6645380" y="3690740"/>
            <a:ext cx="24482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موقف في الحياة اليومية  ............... اثار غضبك كيف تتصرف ؟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dirty="0" smtClean="0"/>
              <a:t>كيف تتحكم وتسيطر على الانفعالات ؟</a:t>
            </a:r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التقبل  أي القبول بالواقع والاقرار به ..... وهذا لا يعني </a:t>
            </a:r>
            <a:r>
              <a:rPr lang="ar-IQ" b="1" u="sng" dirty="0" smtClean="0"/>
              <a:t> الرضا  </a:t>
            </a:r>
            <a:r>
              <a:rPr lang="ar-IQ" dirty="0" smtClean="0"/>
              <a:t>والاعتراف بالخطأ .....</a:t>
            </a:r>
          </a:p>
          <a:p>
            <a:endParaRPr lang="ar-IQ" dirty="0" smtClean="0"/>
          </a:p>
          <a:p>
            <a:r>
              <a:rPr lang="ar-IQ" dirty="0" smtClean="0"/>
              <a:t> الاتصال والتواصل مع الموضوع  ....... وصولا الى إيجاد الحلول المقبولة  </a:t>
            </a:r>
          </a:p>
          <a:p>
            <a:pPr>
              <a:buNone/>
            </a:pPr>
            <a:endParaRPr lang="ar-IQ" dirty="0" smtClean="0"/>
          </a:p>
          <a:p>
            <a:pPr>
              <a:buNone/>
            </a:pPr>
            <a:r>
              <a:rPr lang="ar-IQ" dirty="0" smtClean="0"/>
              <a:t>(( ينتج التعامل الصحيح مع الحدث ))</a:t>
            </a:r>
            <a:endParaRPr lang="ar-IQ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الجواب </a:t>
            </a:r>
            <a:endParaRPr lang="ar-IQ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</TotalTime>
  <Words>548</Words>
  <Application>Microsoft Office PowerPoint</Application>
  <PresentationFormat>On-screen Show (4:3)</PresentationFormat>
  <Paragraphs>127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التوازن الانفعالي </vt:lpstr>
      <vt:lpstr>PowerPoint Presentation</vt:lpstr>
      <vt:lpstr>التدريسي الناجح</vt:lpstr>
      <vt:lpstr>تعريف التوازن الانفعالي :</vt:lpstr>
      <vt:lpstr>الاتزان الانفعالي </vt:lpstr>
      <vt:lpstr>الانسان عبارة عن مجموعة من الانفعالات (( السعادة ، الحزن ، الكره ، الغضب ، الحب ،  ......)) </vt:lpstr>
      <vt:lpstr>هرم ماسلو للحاجات</vt:lpstr>
      <vt:lpstr>كيف تتحكم وتسيطر على الانفعالات ؟</vt:lpstr>
      <vt:lpstr>الجواب </vt:lpstr>
      <vt:lpstr>الشخصية العراقية ؟ ( .........  - د.علي الوردي  - الدراسات الحديثة  </vt:lpstr>
      <vt:lpstr>التدريسي  داخل المؤسسة التعليمية :</vt:lpstr>
      <vt:lpstr> خارج المؤسسة التعليمية   :</vt:lpstr>
      <vt:lpstr>اسباب الانفعالات : </vt:lpstr>
      <vt:lpstr>ضبط الذات وعلاقتها مع الاتزان الانفعالي</vt:lpstr>
      <vt:lpstr>كيف نتعلم الاتزان الانفعالي</vt:lpstr>
      <vt:lpstr>      لغة الجسد وعلاقتها بالتوازن الانفعالي </vt:lpstr>
      <vt:lpstr>   عوامل الاتزان الانفعالي  :  </vt:lpstr>
      <vt:lpstr> الاتزان الانفعالي</vt:lpstr>
      <vt:lpstr>شكرا لكم </vt:lpstr>
    </vt:vector>
  </TitlesOfParts>
  <Company>Salah Aldeen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التوازن الانفعالي</dc:title>
  <dc:creator>user</dc:creator>
  <cp:lastModifiedBy>safa</cp:lastModifiedBy>
  <cp:revision>98</cp:revision>
  <dcterms:created xsi:type="dcterms:W3CDTF">2016-05-09T08:55:56Z</dcterms:created>
  <dcterms:modified xsi:type="dcterms:W3CDTF">2019-06-27T06:31:57Z</dcterms:modified>
</cp:coreProperties>
</file>