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6" r:id="rId10"/>
    <p:sldId id="264" r:id="rId11"/>
    <p:sldId id="265"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64B6A19-96E2-49DC-935C-8926A7597DF9}" type="datetimeFigureOut">
              <a:rPr lang="en-US" smtClean="0"/>
              <a:pPr/>
              <a:t>5/14/2019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BFB02C4-F5A8-4E1F-A66C-F96044C65B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B6A19-96E2-49DC-935C-8926A7597DF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B6A19-96E2-49DC-935C-8926A7597DF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64B6A19-96E2-49DC-935C-8926A7597DF9}" type="datetimeFigureOut">
              <a:rPr lang="en-US" smtClean="0"/>
              <a:pPr/>
              <a:t>5/14/2019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BFB02C4-F5A8-4E1F-A66C-F96044C65B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64B6A19-96E2-49DC-935C-8926A7597DF9}" type="datetimeFigureOut">
              <a:rPr lang="en-US" smtClean="0"/>
              <a:pPr/>
              <a:t>5/14/2019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BFB02C4-F5A8-4E1F-A66C-F96044C65BF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64B6A19-96E2-49DC-935C-8926A7597DF9}" type="datetimeFigureOut">
              <a:rPr lang="en-US" smtClean="0"/>
              <a:pPr/>
              <a:t>5/14/2019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64B6A19-96E2-49DC-935C-8926A7597DF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BFB02C4-F5A8-4E1F-A66C-F96044C65BF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64B6A19-96E2-49DC-935C-8926A7597DF9}" type="datetimeFigureOut">
              <a:rPr lang="en-US" smtClean="0"/>
              <a:pPr/>
              <a:t>5/14/2019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64B6A19-96E2-49DC-935C-8926A7597DF9}" type="datetimeFigureOut">
              <a:rPr lang="en-US" smtClean="0"/>
              <a:pPr/>
              <a:t>5/14/2019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64B6A19-96E2-49DC-935C-8926A7597DF9}" type="datetimeFigureOut">
              <a:rPr lang="en-US" smtClean="0"/>
              <a:pPr/>
              <a:t>5/14/2019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B02C4-F5A8-4E1F-A66C-F96044C65B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64B6A19-96E2-49DC-935C-8926A7597DF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BFB02C4-F5A8-4E1F-A66C-F96044C65BF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64B6A19-96E2-49DC-935C-8926A7597DF9}" type="datetimeFigureOut">
              <a:rPr lang="en-US" smtClean="0"/>
              <a:pPr/>
              <a:t>5/14/2019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BFB02C4-F5A8-4E1F-A66C-F96044C65BF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6"/>
            <a:ext cx="4824536" cy="936104"/>
          </a:xfrm>
        </p:spPr>
        <p:txBody>
          <a:bodyPr>
            <a:normAutofit/>
          </a:bodyPr>
          <a:lstStyle/>
          <a:p>
            <a:r>
              <a:rPr lang="en-US" b="1" i="1" dirty="0" smtClean="0">
                <a:solidFill>
                  <a:srgbClr val="FF0000"/>
                </a:solidFill>
              </a:rPr>
              <a:t>Administration</a:t>
            </a:r>
            <a:endParaRPr lang="en-US" i="1" dirty="0">
              <a:solidFill>
                <a:srgbClr val="FF0000"/>
              </a:solidFill>
            </a:endParaRPr>
          </a:p>
        </p:txBody>
      </p:sp>
      <p:sp>
        <p:nvSpPr>
          <p:cNvPr id="3" name="Subtitle 2"/>
          <p:cNvSpPr>
            <a:spLocks noGrp="1"/>
          </p:cNvSpPr>
          <p:nvPr>
            <p:ph type="subTitle" idx="1"/>
          </p:nvPr>
        </p:nvSpPr>
        <p:spPr>
          <a:xfrm>
            <a:off x="520261" y="2492896"/>
            <a:ext cx="8458200" cy="4251920"/>
          </a:xfrm>
        </p:spPr>
        <p:txBody>
          <a:bodyPr>
            <a:noAutofit/>
          </a:bodyPr>
          <a:lstStyle/>
          <a:p>
            <a:pPr algn="ctr" rtl="1"/>
            <a:endParaRPr lang="ar-IQ" sz="3600" dirty="0" smtClean="0">
              <a:solidFill>
                <a:srgbClr val="002060"/>
              </a:solidFill>
              <a:cs typeface="AdvertisingExtraBold" pitchFamily="2" charset="-78"/>
            </a:endParaRPr>
          </a:p>
          <a:p>
            <a:pPr algn="ctr" rtl="1"/>
            <a:endParaRPr lang="ar-IQ" sz="3600" dirty="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endParaRPr lang="ar-IQ" sz="3600" dirty="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endParaRPr lang="ar-IQ" sz="3600" dirty="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endParaRPr lang="ar-IQ" sz="3600" dirty="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endParaRPr lang="ar-IQ" sz="3600" dirty="0">
              <a:solidFill>
                <a:srgbClr val="002060"/>
              </a:solidFill>
              <a:cs typeface="AdvertisingExtraBold" pitchFamily="2" charset="-78"/>
            </a:endParaRPr>
          </a:p>
          <a:p>
            <a:pPr algn="ctr" rtl="1"/>
            <a:r>
              <a:rPr lang="ar-IQ" sz="3600" dirty="0" smtClean="0">
                <a:solidFill>
                  <a:srgbClr val="002060"/>
                </a:solidFill>
                <a:cs typeface="AdvertisingExtraBold" pitchFamily="2" charset="-78"/>
              </a:rPr>
              <a:t>الاستاذ المساعد الدكتور: احمد حمزة الشمري</a:t>
            </a:r>
            <a:endParaRPr lang="ar-IQ" sz="3600" dirty="0">
              <a:solidFill>
                <a:srgbClr val="002060"/>
              </a:solidFill>
              <a:cs typeface="AdvertisingExtraBold" pitchFamily="2" charset="-78"/>
            </a:endParaRPr>
          </a:p>
          <a:p>
            <a:pPr algn="ctr" rtl="1"/>
            <a:endParaRPr lang="ar-IQ" sz="3600" dirty="0" smtClean="0">
              <a:solidFill>
                <a:srgbClr val="002060"/>
              </a:solidFill>
              <a:cs typeface="AdvertisingExtraBold" pitchFamily="2" charset="-78"/>
            </a:endParaRPr>
          </a:p>
          <a:p>
            <a:pPr algn="ctr" rtl="1"/>
            <a:r>
              <a:rPr lang="ar-IQ" sz="4000" b="1" dirty="0" smtClean="0">
                <a:solidFill>
                  <a:srgbClr val="002060"/>
                </a:solidFill>
                <a:latin typeface="Arial" pitchFamily="34" charset="0"/>
                <a:cs typeface="Arial" pitchFamily="34" charset="0"/>
              </a:rPr>
              <a:t>الادارة</a:t>
            </a:r>
            <a:r>
              <a:rPr lang="ar-IQ" sz="4000" dirty="0" smtClean="0">
                <a:solidFill>
                  <a:srgbClr val="002060"/>
                </a:solidFill>
                <a:cs typeface="AdvertisingExtraBold" pitchFamily="2" charset="-78"/>
              </a:rPr>
              <a:t>.</a:t>
            </a:r>
            <a:r>
              <a:rPr lang="ar-IQ" sz="3600" dirty="0" smtClean="0">
                <a:solidFill>
                  <a:srgbClr val="002060"/>
                </a:solidFill>
                <a:cs typeface="AdvertisingExtraBold" pitchFamily="2" charset="-78"/>
              </a:rPr>
              <a:t>....تعريفها</a:t>
            </a:r>
            <a:endParaRPr lang="ar-IQ" sz="3600" dirty="0" smtClean="0">
              <a:solidFill>
                <a:srgbClr val="002060"/>
              </a:solidFill>
              <a:cs typeface="AdvertisingExtraBold" pitchFamily="2" charset="-78"/>
            </a:endParaRPr>
          </a:p>
          <a:p>
            <a:pPr algn="ctr" rtl="1"/>
            <a:r>
              <a:rPr lang="ar-IQ" dirty="0" smtClean="0">
                <a:solidFill>
                  <a:srgbClr val="FF0000"/>
                </a:solidFill>
                <a:cs typeface="+mj-cs"/>
              </a:rPr>
              <a:t>هي مجموعة من الوظائف الادارية المتشابكة التي تتكامل في قيمها بالاستخدام الامثل او الاستثمار الفعال للموارد البشرية والمادية المتاحة لتحقيق غرض مشترك والوصل الى هدف باحسن الوسائل او اقل التكاليف .</a:t>
            </a:r>
          </a:p>
          <a:p>
            <a:pPr algn="ctr" rtl="1"/>
            <a:endParaRPr lang="ar-IQ" sz="2000" dirty="0">
              <a:solidFill>
                <a:srgbClr val="FF0000"/>
              </a:solidFill>
              <a:cs typeface="+mj-cs"/>
            </a:endParaRPr>
          </a:p>
          <a:p>
            <a:pPr algn="ctr" rtl="1"/>
            <a:r>
              <a:rPr lang="ar-IQ" dirty="0" smtClean="0">
                <a:solidFill>
                  <a:srgbClr val="002060"/>
                </a:solidFill>
                <a:cs typeface="+mj-cs"/>
              </a:rPr>
              <a:t>ا</a:t>
            </a:r>
            <a:r>
              <a:rPr lang="ar-IQ" dirty="0" smtClean="0">
                <a:solidFill>
                  <a:srgbClr val="FF0000"/>
                </a:solidFill>
                <a:cs typeface="+mj-cs"/>
              </a:rPr>
              <a:t>لتخطيط:</a:t>
            </a:r>
            <a:r>
              <a:rPr lang="ar-IQ" dirty="0" smtClean="0">
                <a:solidFill>
                  <a:srgbClr val="002060"/>
                </a:solidFill>
                <a:cs typeface="+mj-cs"/>
              </a:rPr>
              <a:t>وضع رؤية مستقبلية للمؤسسة </a:t>
            </a:r>
            <a:r>
              <a:rPr lang="ar-IQ" dirty="0" smtClean="0">
                <a:solidFill>
                  <a:srgbClr val="002060"/>
                </a:solidFill>
                <a:cs typeface="+mj-cs"/>
              </a:rPr>
              <a:t>بالنظر </a:t>
            </a:r>
            <a:r>
              <a:rPr lang="ar-IQ" dirty="0" smtClean="0">
                <a:solidFill>
                  <a:srgbClr val="002060"/>
                </a:solidFill>
                <a:cs typeface="+mj-cs"/>
              </a:rPr>
              <a:t>للمعطيات السابقة والحاضرة والمتوقعة.</a:t>
            </a:r>
          </a:p>
          <a:p>
            <a:pPr algn="ctr" rtl="1"/>
            <a:endParaRPr lang="ar-IQ" dirty="0">
              <a:solidFill>
                <a:srgbClr val="002060"/>
              </a:solidFill>
              <a:cs typeface="+mj-cs"/>
            </a:endParaRPr>
          </a:p>
          <a:p>
            <a:pPr algn="ctr" rtl="1"/>
            <a:endParaRPr lang="ar-IQ" sz="2000" dirty="0" smtClean="0">
              <a:solidFill>
                <a:srgbClr val="002060"/>
              </a:solidFill>
              <a:cs typeface="+mj-cs"/>
            </a:endParaRPr>
          </a:p>
          <a:p>
            <a:pPr algn="ctr" rtl="1"/>
            <a:r>
              <a:rPr lang="ar-IQ" dirty="0" smtClean="0">
                <a:solidFill>
                  <a:srgbClr val="002060"/>
                </a:solidFill>
                <a:cs typeface="+mj-cs"/>
              </a:rPr>
              <a:t>ا</a:t>
            </a:r>
            <a:r>
              <a:rPr lang="ar-IQ" dirty="0" smtClean="0">
                <a:solidFill>
                  <a:srgbClr val="FF0000"/>
                </a:solidFill>
                <a:cs typeface="+mj-cs"/>
              </a:rPr>
              <a:t>لاستراتيجية:</a:t>
            </a:r>
            <a:r>
              <a:rPr lang="ar-IQ" dirty="0" smtClean="0">
                <a:solidFill>
                  <a:srgbClr val="002060"/>
                </a:solidFill>
                <a:cs typeface="+mj-cs"/>
              </a:rPr>
              <a:t>عبارة عن قراءة للمستقبل وهي المحصلة النهائية لكل الادوات من اجل ايجاد الحل الامثل للمشكلة او الازمة التي تواجه المؤسسة.</a:t>
            </a:r>
          </a:p>
          <a:p>
            <a:pPr algn="ctr" rtl="1"/>
            <a:r>
              <a:rPr lang="ar-IQ" dirty="0" smtClean="0">
                <a:solidFill>
                  <a:srgbClr val="FF0000"/>
                </a:solidFill>
                <a:cs typeface="+mj-cs"/>
              </a:rPr>
              <a:t>القيادة الاستراتيجية:</a:t>
            </a:r>
            <a:r>
              <a:rPr lang="ar-IQ" dirty="0" smtClean="0">
                <a:solidFill>
                  <a:srgbClr val="002060"/>
                </a:solidFill>
                <a:cs typeface="+mj-cs"/>
              </a:rPr>
              <a:t>هي من تستطيع تمهيد البنية التحتية لصناعة المستقبل.</a:t>
            </a:r>
            <a:endParaRPr lang="en-US" dirty="0">
              <a:solidFill>
                <a:srgbClr val="002060"/>
              </a:solidFill>
              <a:cs typeface="+mj-cs"/>
            </a:endParaRPr>
          </a:p>
        </p:txBody>
      </p:sp>
      <p:sp>
        <p:nvSpPr>
          <p:cNvPr id="4" name="Title 1"/>
          <p:cNvSpPr txBox="1">
            <a:spLocks/>
          </p:cNvSpPr>
          <p:nvPr/>
        </p:nvSpPr>
        <p:spPr>
          <a:xfrm>
            <a:off x="5654238" y="1"/>
            <a:ext cx="3489761" cy="980728"/>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82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4400" b="1" i="0" u="none" strike="noStrike" kern="1200" normalizeH="0" baseline="0" noProof="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uLnTx/>
                <a:uFillTx/>
                <a:latin typeface="+mj-lt"/>
                <a:ea typeface="+mj-ea"/>
                <a:cs typeface="+mj-cs"/>
              </a:rPr>
              <a:t>الادارة والقيادة</a:t>
            </a:r>
            <a:r>
              <a:rPr kumimoji="0" lang="ar-IQ" sz="4400" b="1" i="0" u="none" strike="noStrike" kern="1200" normalizeH="0" noProof="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uLnTx/>
                <a:uFillTx/>
                <a:latin typeface="+mj-lt"/>
                <a:ea typeface="+mj-ea"/>
                <a:cs typeface="+mj-cs"/>
              </a:rPr>
              <a:t> الاستراتيجية</a:t>
            </a:r>
            <a:endParaRPr kumimoji="0" lang="en-US" sz="4400" b="1" i="0" u="none" strike="noStrike" kern="1200" normalizeH="0" baseline="0" noProof="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uLnTx/>
              <a:uFillTx/>
              <a:latin typeface="+mj-lt"/>
              <a:ea typeface="+mj-ea"/>
              <a:cs typeface="+mj-cs"/>
            </a:endParaRPr>
          </a:p>
        </p:txBody>
      </p:sp>
    </p:spTree>
  </p:cSld>
  <p:clrMapOvr>
    <a:masterClrMapping/>
  </p:clrMapOvr>
  <p:transition spd="slow" advTm="4000">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par>
                          <p:cTn id="8" fill="hold">
                            <p:stCondLst>
                              <p:cond delay="1000"/>
                            </p:stCondLst>
                            <p:childTnLst>
                              <p:par>
                                <p:cTn id="9" presetID="4" presetClass="emph" presetSubtype="2" fill="hold" grpId="1" nodeType="afterEffect">
                                  <p:stCondLst>
                                    <p:cond delay="0"/>
                                  </p:stCondLst>
                                  <p:iterate type="lt">
                                    <p:tmPct val="0"/>
                                  </p:iterate>
                                  <p:childTnLst>
                                    <p:anim to="1.5" calcmode="lin" valueType="num">
                                      <p:cBhvr override="childStyle">
                                        <p:cTn id="10" dur="2000" fill="hold"/>
                                        <p:tgtEl>
                                          <p:spTgt spid="4"/>
                                        </p:tgtEl>
                                        <p:attrNameLst>
                                          <p:attrName>style.fontSize</p:attrName>
                                        </p:attrNameLst>
                                      </p:cBhvr>
                                    </p:anim>
                                  </p:childTnLst>
                                </p:cTn>
                              </p:par>
                            </p:childTnLst>
                          </p:cTn>
                        </p:par>
                        <p:par>
                          <p:cTn id="11" fill="hold">
                            <p:stCondLst>
                              <p:cond delay="3000"/>
                            </p:stCondLst>
                            <p:childTnLst>
                              <p:par>
                                <p:cTn id="12" presetID="3" presetClass="entr" presetSubtype="1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1000"/>
                                        <p:tgtEl>
                                          <p:spTgt spid="2"/>
                                        </p:tgtEl>
                                      </p:cBhvr>
                                    </p:animEffect>
                                  </p:childTnLst>
                                </p:cTn>
                              </p:par>
                            </p:childTnLst>
                          </p:cTn>
                        </p:par>
                        <p:par>
                          <p:cTn id="15" fill="hold">
                            <p:stCondLst>
                              <p:cond delay="4000"/>
                            </p:stCondLst>
                            <p:childTnLst>
                              <p:par>
                                <p:cTn id="16" presetID="5" presetClass="entr" presetSubtype="10" fill="hold" grpId="0" nodeType="afterEffect">
                                  <p:stCondLst>
                                    <p:cond delay="0"/>
                                  </p:stCondLst>
                                  <p:iterate type="lt">
                                    <p:tmPct val="0"/>
                                  </p:iterate>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18" dur="1000"/>
                                        <p:tgtEl>
                                          <p:spTgt spid="3">
                                            <p:txEl>
                                              <p:pRg st="11" end="11"/>
                                            </p:txEl>
                                          </p:spTgt>
                                        </p:tgtEl>
                                      </p:cBhvr>
                                    </p:animEffect>
                                  </p:childTnLst>
                                </p:cTn>
                              </p:par>
                            </p:childTnLst>
                          </p:cTn>
                        </p:par>
                        <p:par>
                          <p:cTn id="19" fill="hold">
                            <p:stCondLst>
                              <p:cond delay="5000"/>
                            </p:stCondLst>
                            <p:childTnLst>
                              <p:par>
                                <p:cTn id="20" presetID="5" presetClass="entr" presetSubtype="10" fill="hold" grpId="0" nodeType="afterEffect">
                                  <p:stCondLst>
                                    <p:cond delay="0"/>
                                  </p:stCondLst>
                                  <p:iterate type="lt">
                                    <p:tmPct val="0"/>
                                  </p:iterate>
                                  <p:childTnLst>
                                    <p:set>
                                      <p:cBhvr>
                                        <p:cTn id="21"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22" dur="1000"/>
                                        <p:tgtEl>
                                          <p:spTgt spid="3">
                                            <p:txEl>
                                              <p:pRg st="13" end="13"/>
                                            </p:txEl>
                                          </p:spTgt>
                                        </p:tgtEl>
                                      </p:cBhvr>
                                    </p:animEffect>
                                  </p:childTnLst>
                                </p:cTn>
                              </p:par>
                            </p:childTnLst>
                          </p:cTn>
                        </p:par>
                        <p:par>
                          <p:cTn id="23" fill="hold">
                            <p:stCondLst>
                              <p:cond delay="6000"/>
                            </p:stCondLst>
                            <p:childTnLst>
                              <p:par>
                                <p:cTn id="24" presetID="5" presetClass="entr" presetSubtype="10" fill="hold" grpId="0" nodeType="afterEffect">
                                  <p:stCondLst>
                                    <p:cond delay="0"/>
                                  </p:stCondLst>
                                  <p:iterate type="lt">
                                    <p:tmPct val="0"/>
                                  </p:iterate>
                                  <p:childTnLst>
                                    <p:set>
                                      <p:cBhvr>
                                        <p:cTn id="25"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26" dur="1000"/>
                                        <p:tgtEl>
                                          <p:spTgt spid="3">
                                            <p:txEl>
                                              <p:pRg st="14" end="14"/>
                                            </p:txEl>
                                          </p:spTgt>
                                        </p:tgtEl>
                                      </p:cBhvr>
                                    </p:animEffect>
                                  </p:childTnLst>
                                </p:cTn>
                              </p:par>
                            </p:childTnLst>
                          </p:cTn>
                        </p:par>
                        <p:par>
                          <p:cTn id="27" fill="hold">
                            <p:stCondLst>
                              <p:cond delay="7000"/>
                            </p:stCondLst>
                            <p:childTnLst>
                              <p:par>
                                <p:cTn id="28" presetID="5" presetClass="entr" presetSubtype="10" fill="hold" grpId="0" nodeType="afterEffect">
                                  <p:stCondLst>
                                    <p:cond delay="0"/>
                                  </p:stCondLst>
                                  <p:iterate type="lt">
                                    <p:tmPct val="0"/>
                                  </p:iterate>
                                  <p:childTnLst>
                                    <p:set>
                                      <p:cBhvr>
                                        <p:cTn id="29"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30" dur="1000"/>
                                        <p:tgtEl>
                                          <p:spTgt spid="3">
                                            <p:txEl>
                                              <p:pRg st="16" end="1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iterate type="lt">
                                    <p:tmPct val="0"/>
                                  </p:iterate>
                                  <p:childTnLst>
                                    <p:set>
                                      <p:cBhvr>
                                        <p:cTn id="34" dur="1" fill="hold">
                                          <p:stCondLst>
                                            <p:cond delay="0"/>
                                          </p:stCondLst>
                                        </p:cTn>
                                        <p:tgtEl>
                                          <p:spTgt spid="3">
                                            <p:txEl>
                                              <p:pRg st="19" end="19"/>
                                            </p:txEl>
                                          </p:spTgt>
                                        </p:tgtEl>
                                        <p:attrNameLst>
                                          <p:attrName>style.visibility</p:attrName>
                                        </p:attrNameLst>
                                      </p:cBhvr>
                                      <p:to>
                                        <p:strVal val="visible"/>
                                      </p:to>
                                    </p:set>
                                    <p:animEffect transition="in" filter="checkerboard(across)">
                                      <p:cBhvr>
                                        <p:cTn id="35" dur="1000"/>
                                        <p:tgtEl>
                                          <p:spTgt spid="3">
                                            <p:txEl>
                                              <p:pRg st="19" end="1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iterate type="lt">
                                    <p:tmPct val="0"/>
                                  </p:iterate>
                                  <p:childTnLst>
                                    <p:set>
                                      <p:cBhvr>
                                        <p:cTn id="39" dur="1" fill="hold">
                                          <p:stCondLst>
                                            <p:cond delay="0"/>
                                          </p:stCondLst>
                                        </p:cTn>
                                        <p:tgtEl>
                                          <p:spTgt spid="3">
                                            <p:txEl>
                                              <p:pRg st="20" end="20"/>
                                            </p:txEl>
                                          </p:spTgt>
                                        </p:tgtEl>
                                        <p:attrNameLst>
                                          <p:attrName>style.visibility</p:attrName>
                                        </p:attrNameLst>
                                      </p:cBhvr>
                                      <p:to>
                                        <p:strVal val="visible"/>
                                      </p:to>
                                    </p:set>
                                    <p:animEffect transition="in" filter="checkerboard(across)">
                                      <p:cBhvr>
                                        <p:cTn id="40" dur="10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b="1" dirty="0" smtClean="0">
                <a:solidFill>
                  <a:srgbClr val="FF0000"/>
                </a:solidFill>
                <a:cs typeface="AF_Taif Normal" pitchFamily="2" charset="-78"/>
              </a:rPr>
              <a:t>انواع البرامج </a:t>
            </a:r>
            <a:endParaRPr lang="en-US" sz="4400" dirty="0">
              <a:solidFill>
                <a:srgbClr val="FF0000"/>
              </a:solidFill>
              <a:cs typeface="AF_Taif Normal" pitchFamily="2" charset="-78"/>
            </a:endParaRPr>
          </a:p>
        </p:txBody>
      </p:sp>
      <p:sp>
        <p:nvSpPr>
          <p:cNvPr id="3" name="Content Placeholder 2"/>
          <p:cNvSpPr>
            <a:spLocks noGrp="1"/>
          </p:cNvSpPr>
          <p:nvPr>
            <p:ph idx="1"/>
          </p:nvPr>
        </p:nvSpPr>
        <p:spPr>
          <a:xfrm>
            <a:off x="304800" y="1554162"/>
            <a:ext cx="8686800" cy="5303838"/>
          </a:xfrm>
        </p:spPr>
        <p:txBody>
          <a:bodyPr>
            <a:noAutofit/>
          </a:bodyPr>
          <a:lstStyle/>
          <a:p>
            <a:pPr lvl="0" algn="just" rtl="1">
              <a:buFont typeface="Wingdings" pitchFamily="2" charset="2"/>
              <a:buChar char="q"/>
            </a:pPr>
            <a:r>
              <a:rPr lang="ar-IQ" sz="3600" b="1" dirty="0" smtClean="0">
                <a:solidFill>
                  <a:srgbClr val="FF0000"/>
                </a:solidFill>
              </a:rPr>
              <a:t>البرامج  التجديدية </a:t>
            </a:r>
            <a:r>
              <a:rPr lang="ar-IQ" sz="3600" b="1" dirty="0" smtClean="0">
                <a:solidFill>
                  <a:srgbClr val="002060"/>
                </a:solidFill>
              </a:rPr>
              <a:t>:وهي التي تهدف الى تجديد الجوانب المهنية للفرد وتزويده </a:t>
            </a:r>
            <a:r>
              <a:rPr lang="ar-IQ" sz="3600" b="1" dirty="0" smtClean="0">
                <a:solidFill>
                  <a:srgbClr val="002060"/>
                </a:solidFill>
              </a:rPr>
              <a:t>بأحدث </a:t>
            </a:r>
            <a:r>
              <a:rPr lang="ar-IQ" sz="3600" b="1" dirty="0" smtClean="0">
                <a:solidFill>
                  <a:srgbClr val="002060"/>
                </a:solidFill>
              </a:rPr>
              <a:t>الاتجاهات والمفاهيم والخبرات المتعلقة في ميدان عمله. </a:t>
            </a:r>
            <a:r>
              <a:rPr lang="en-US" sz="3600" b="1" dirty="0" smtClean="0">
                <a:solidFill>
                  <a:srgbClr val="002060"/>
                </a:solidFill>
              </a:rPr>
              <a:t> </a:t>
            </a:r>
          </a:p>
          <a:p>
            <a:pPr lvl="0" algn="just" rtl="1">
              <a:buFont typeface="Wingdings" pitchFamily="2" charset="2"/>
              <a:buChar char="q"/>
            </a:pPr>
            <a:r>
              <a:rPr lang="ar-IQ" sz="3600" b="1" dirty="0" smtClean="0">
                <a:solidFill>
                  <a:srgbClr val="FF0000"/>
                </a:solidFill>
              </a:rPr>
              <a:t>البرامج التأهيلية </a:t>
            </a:r>
            <a:r>
              <a:rPr lang="en-US" sz="3600" b="1" dirty="0" smtClean="0">
                <a:solidFill>
                  <a:srgbClr val="FF0000"/>
                </a:solidFill>
              </a:rPr>
              <a:t>:</a:t>
            </a:r>
            <a:r>
              <a:rPr lang="ar-IQ" sz="3600" b="1" dirty="0" smtClean="0">
                <a:solidFill>
                  <a:srgbClr val="FF0000"/>
                </a:solidFill>
              </a:rPr>
              <a:t> </a:t>
            </a:r>
            <a:r>
              <a:rPr lang="ar-IQ" sz="3600" b="1" dirty="0" smtClean="0">
                <a:solidFill>
                  <a:srgbClr val="002060"/>
                </a:solidFill>
              </a:rPr>
              <a:t>وهي التي تهدف الى تأهيل الافراد للوظائف الأعلى بعد تدريبهم </a:t>
            </a:r>
            <a:r>
              <a:rPr lang="ar-IQ" sz="3600" b="1" dirty="0" smtClean="0">
                <a:solidFill>
                  <a:srgbClr val="002060"/>
                </a:solidFill>
              </a:rPr>
              <a:t>ويعتمد </a:t>
            </a:r>
            <a:r>
              <a:rPr lang="ar-IQ" sz="3600" b="1" dirty="0" smtClean="0">
                <a:solidFill>
                  <a:srgbClr val="002060"/>
                </a:solidFill>
              </a:rPr>
              <a:t>على تحليل وشرح الاسس القانونية والتشريعية التي تحكم العمل وتحليل المهارات الوظيفية ومستويات ادائها .</a:t>
            </a:r>
            <a:endParaRPr lang="en-US" sz="3600" b="1" dirty="0" smtClean="0">
              <a:solidFill>
                <a:srgbClr val="002060"/>
              </a:solidFill>
            </a:endParaRPr>
          </a:p>
        </p:txBody>
      </p:sp>
    </p:spTree>
  </p:cSld>
  <p:clrMapOvr>
    <a:masterClrMapping/>
  </p:clrMapOvr>
  <p:transition spd="slow">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rgbClr val="FF0000"/>
                </a:solidFill>
              </a:rPr>
              <a:t>ماهي الوظائف الاساسية التي يمكن للإدارة القيام بها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rtl="1"/>
            <a:r>
              <a:rPr lang="ar-IQ" b="1" dirty="0" smtClean="0">
                <a:solidFill>
                  <a:srgbClr val="002060"/>
                </a:solidFill>
              </a:rPr>
              <a:t>اولآ: </a:t>
            </a:r>
            <a:r>
              <a:rPr lang="ar-IQ" b="1" dirty="0" smtClean="0">
                <a:solidFill>
                  <a:srgbClr val="FF0000"/>
                </a:solidFill>
              </a:rPr>
              <a:t>التخطيط </a:t>
            </a:r>
            <a:r>
              <a:rPr lang="ar-IQ" b="1" dirty="0" smtClean="0">
                <a:solidFill>
                  <a:srgbClr val="002060"/>
                </a:solidFill>
              </a:rPr>
              <a:t>هو التفكير المنظم اللازم لتنفيذ أي عمل وهو عباره عن تحديد الاهداف   </a:t>
            </a:r>
            <a:endParaRPr lang="en-US" b="1" dirty="0" smtClean="0">
              <a:solidFill>
                <a:srgbClr val="002060"/>
              </a:solidFill>
            </a:endParaRPr>
          </a:p>
          <a:p>
            <a:pPr algn="r" rtl="1"/>
            <a:r>
              <a:rPr lang="ar-IQ" b="1" dirty="0" smtClean="0">
                <a:solidFill>
                  <a:srgbClr val="002060"/>
                </a:solidFill>
              </a:rPr>
              <a:t>ثانيآ:  </a:t>
            </a:r>
            <a:r>
              <a:rPr lang="ar-IQ" b="1" dirty="0" smtClean="0">
                <a:solidFill>
                  <a:srgbClr val="FF0000"/>
                </a:solidFill>
              </a:rPr>
              <a:t>التنظيم </a:t>
            </a:r>
            <a:r>
              <a:rPr lang="ar-IQ" b="1" dirty="0" smtClean="0">
                <a:solidFill>
                  <a:srgbClr val="002060"/>
                </a:solidFill>
              </a:rPr>
              <a:t>لا يمكن تنفيذ الاهداف مالم يكن ان هنالك تنظيم سليم وهو ترتيب مسبق للأعمال اللازمة وتحديد السلطة والمسؤولية التي يلتزم بها كل الافراد  </a:t>
            </a:r>
            <a:endParaRPr lang="en-US" b="1" dirty="0" smtClean="0">
              <a:solidFill>
                <a:srgbClr val="002060"/>
              </a:solidFill>
            </a:endParaRPr>
          </a:p>
          <a:p>
            <a:pPr algn="r" rtl="1"/>
            <a:r>
              <a:rPr lang="ar-IQ" b="1" dirty="0" smtClean="0">
                <a:solidFill>
                  <a:srgbClr val="002060"/>
                </a:solidFill>
              </a:rPr>
              <a:t>ثالثا : </a:t>
            </a:r>
            <a:r>
              <a:rPr lang="ar-IQ" b="1" dirty="0" smtClean="0">
                <a:solidFill>
                  <a:srgbClr val="FF0000"/>
                </a:solidFill>
              </a:rPr>
              <a:t>التقويم </a:t>
            </a:r>
            <a:r>
              <a:rPr lang="ar-IQ" b="1" dirty="0" smtClean="0">
                <a:solidFill>
                  <a:srgbClr val="002060"/>
                </a:solidFill>
              </a:rPr>
              <a:t>بانه عملية تقويم او وزن او حكم على قيم الاشياء  وهو كذلك عملية الحصول على المعلومات واصدار الاحكام</a:t>
            </a:r>
            <a:endParaRPr lang="en-US" b="1" dirty="0" smtClean="0">
              <a:solidFill>
                <a:srgbClr val="002060"/>
              </a:solidFill>
            </a:endParaRPr>
          </a:p>
          <a:p>
            <a:pPr algn="r" rtl="1"/>
            <a:r>
              <a:rPr lang="ar-IQ" b="1" dirty="0" smtClean="0">
                <a:solidFill>
                  <a:srgbClr val="002060"/>
                </a:solidFill>
              </a:rPr>
              <a:t>يبنى </a:t>
            </a:r>
            <a:r>
              <a:rPr lang="ar-IQ" b="1" dirty="0" smtClean="0">
                <a:solidFill>
                  <a:srgbClr val="002060"/>
                </a:solidFill>
              </a:rPr>
              <a:t>على :</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54162"/>
            <a:ext cx="8991600" cy="5115198"/>
          </a:xfrm>
        </p:spPr>
        <p:txBody>
          <a:bodyPr>
            <a:noAutofit/>
          </a:bodyPr>
          <a:lstStyle/>
          <a:p>
            <a:pPr lvl="0" algn="r" rtl="1"/>
            <a:r>
              <a:rPr lang="ar-IQ" sz="3600" b="1" dirty="0" smtClean="0">
                <a:solidFill>
                  <a:srgbClr val="002060"/>
                </a:solidFill>
              </a:rPr>
              <a:t>جمع المعلومات والبيانات</a:t>
            </a:r>
            <a:endParaRPr lang="en-US" sz="3600" b="1" dirty="0" smtClean="0">
              <a:solidFill>
                <a:srgbClr val="002060"/>
              </a:solidFill>
            </a:endParaRPr>
          </a:p>
          <a:p>
            <a:pPr lvl="0" algn="r" rtl="1"/>
            <a:r>
              <a:rPr lang="ar-IQ" sz="3600" b="1" dirty="0" smtClean="0">
                <a:solidFill>
                  <a:srgbClr val="002060"/>
                </a:solidFill>
              </a:rPr>
              <a:t>اصدار الاحكام في ضوء تلك البيانات</a:t>
            </a:r>
            <a:endParaRPr lang="en-US" sz="3600" b="1" dirty="0" smtClean="0">
              <a:solidFill>
                <a:srgbClr val="002060"/>
              </a:solidFill>
            </a:endParaRPr>
          </a:p>
          <a:p>
            <a:pPr algn="r" rtl="1"/>
            <a:r>
              <a:rPr lang="en-US" sz="3600" b="1" dirty="0" smtClean="0">
                <a:solidFill>
                  <a:srgbClr val="002060"/>
                </a:solidFill>
              </a:rPr>
              <a:t>-</a:t>
            </a:r>
            <a:r>
              <a:rPr lang="ar-IQ" sz="3600" b="1" dirty="0" smtClean="0">
                <a:solidFill>
                  <a:srgbClr val="002060"/>
                </a:solidFill>
              </a:rPr>
              <a:t>  فهو وسيله مهمه لمعرفة مدى التقدم الذي يحرزه الفرد</a:t>
            </a:r>
            <a:endParaRPr lang="en-US" sz="3600" b="1" dirty="0" smtClean="0">
              <a:solidFill>
                <a:srgbClr val="002060"/>
              </a:solidFill>
            </a:endParaRPr>
          </a:p>
          <a:p>
            <a:pPr algn="r" rtl="1"/>
            <a:r>
              <a:rPr lang="ar-IQ" sz="3600" b="1" dirty="0" smtClean="0">
                <a:solidFill>
                  <a:srgbClr val="002060"/>
                </a:solidFill>
              </a:rPr>
              <a:t>- معرفة نواحي القوه والضعف</a:t>
            </a:r>
            <a:endParaRPr lang="en-US" sz="3600" b="1" dirty="0" smtClean="0">
              <a:solidFill>
                <a:srgbClr val="002060"/>
              </a:solidFill>
            </a:endParaRPr>
          </a:p>
          <a:p>
            <a:pPr algn="r" rtl="1"/>
            <a:r>
              <a:rPr lang="ar-IQ" sz="3600" b="1" dirty="0" smtClean="0">
                <a:solidFill>
                  <a:srgbClr val="002060"/>
                </a:solidFill>
              </a:rPr>
              <a:t>- الحصول على الادلة التي نستند عليها في الحكم</a:t>
            </a:r>
            <a:endParaRPr lang="en-US" sz="3600" b="1" dirty="0" smtClean="0">
              <a:solidFill>
                <a:srgbClr val="002060"/>
              </a:solidFill>
            </a:endParaRPr>
          </a:p>
          <a:p>
            <a:pPr algn="r" rtl="1"/>
            <a:r>
              <a:rPr lang="ar-IQ" sz="3600" b="1" dirty="0" smtClean="0">
                <a:solidFill>
                  <a:srgbClr val="002060"/>
                </a:solidFill>
              </a:rPr>
              <a:t>- توفير البيانات اللازمة لتطوير العمل ومعرفته و مدى النجاح في الحصول على الاهداف المرسومة .</a:t>
            </a:r>
            <a:endParaRPr lang="en-US" sz="3600" b="1" dirty="0" smtClean="0">
              <a:solidFill>
                <a:srgbClr val="002060"/>
              </a:solidFill>
            </a:endParaRPr>
          </a:p>
        </p:txBody>
      </p:sp>
    </p:spTree>
  </p:cSld>
  <p:clrMapOvr>
    <a:masterClrMapping/>
  </p:clrMapOvr>
  <p:transition spd="slow">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5184576"/>
          </a:xfrm>
        </p:spPr>
        <p:txBody>
          <a:bodyPr>
            <a:noAutofit/>
          </a:bodyPr>
          <a:lstStyle/>
          <a:p>
            <a:pPr algn="just" rtl="1"/>
            <a:r>
              <a:rPr lang="ar-IQ" sz="3600" b="1" dirty="0" smtClean="0">
                <a:solidFill>
                  <a:srgbClr val="002060"/>
                </a:solidFill>
              </a:rPr>
              <a:t>رابعا: </a:t>
            </a:r>
            <a:r>
              <a:rPr lang="ar-IQ" sz="3600" b="1" dirty="0" smtClean="0">
                <a:solidFill>
                  <a:srgbClr val="FF0000"/>
                </a:solidFill>
              </a:rPr>
              <a:t>أتخاذ القرار </a:t>
            </a:r>
            <a:r>
              <a:rPr lang="ar-IQ" sz="3600" b="1" dirty="0" smtClean="0">
                <a:solidFill>
                  <a:srgbClr val="002060"/>
                </a:solidFill>
              </a:rPr>
              <a:t>هو جوهر العملية  الادارية والمحور الذي تدور حول الجوانب الاخرى وهو مجموع من القواعد والخطوات ويجب ان يكون هنالك اكثر من بديل لحل المشكلة وتتم وفق منهجيه محدودة . </a:t>
            </a:r>
            <a:endParaRPr lang="en-US" sz="3600" b="1" dirty="0" smtClean="0">
              <a:solidFill>
                <a:srgbClr val="002060"/>
              </a:solidFill>
            </a:endParaRPr>
          </a:p>
          <a:p>
            <a:pPr algn="just" rtl="1"/>
            <a:r>
              <a:rPr lang="ar-IQ" sz="3600" b="1" dirty="0" smtClean="0">
                <a:solidFill>
                  <a:srgbClr val="002060"/>
                </a:solidFill>
              </a:rPr>
              <a:t>خامسا :</a:t>
            </a:r>
            <a:r>
              <a:rPr lang="ar-IQ" sz="3600" b="1" dirty="0" smtClean="0">
                <a:solidFill>
                  <a:srgbClr val="FF0000"/>
                </a:solidFill>
              </a:rPr>
              <a:t>استخدام السلطة </a:t>
            </a:r>
            <a:r>
              <a:rPr lang="ar-IQ" sz="3600" b="1" dirty="0" smtClean="0">
                <a:solidFill>
                  <a:srgbClr val="002060"/>
                </a:solidFill>
              </a:rPr>
              <a:t>والمعرفة معآ في تـوجية العملية التربوية وتقتضي المعرفة بأهداف وطبيعة هذه العملية والقوى الاجتماعية المؤثرة فيها.  </a:t>
            </a:r>
            <a:endParaRPr lang="en-US" sz="3600" b="1" dirty="0" smtClean="0">
              <a:solidFill>
                <a:srgbClr val="002060"/>
              </a:solidFill>
            </a:endParaRPr>
          </a:p>
          <a:p>
            <a:pPr algn="just" rtl="1"/>
            <a:r>
              <a:rPr lang="ar-IQ" sz="3600" b="1" dirty="0" smtClean="0">
                <a:solidFill>
                  <a:srgbClr val="002060"/>
                </a:solidFill>
              </a:rPr>
              <a:t>ساسآ: </a:t>
            </a:r>
            <a:r>
              <a:rPr lang="ar-IQ" sz="3600" b="1" dirty="0" smtClean="0">
                <a:solidFill>
                  <a:srgbClr val="FF0000"/>
                </a:solidFill>
              </a:rPr>
              <a:t>المتابعة</a:t>
            </a:r>
            <a:r>
              <a:rPr lang="ar-IQ" sz="3600" b="1" dirty="0" smtClean="0">
                <a:solidFill>
                  <a:srgbClr val="002060"/>
                </a:solidFill>
              </a:rPr>
              <a:t> وهي الاشراف على تنفيذ ما تم التخطيط  والتنظيم له.</a:t>
            </a:r>
            <a:endParaRPr lang="en-US" sz="3600" b="1" dirty="0" smtClean="0">
              <a:solidFill>
                <a:srgbClr val="002060"/>
              </a:solidFill>
            </a:endParaRPr>
          </a:p>
        </p:txBody>
      </p:sp>
    </p:spTree>
  </p:cSld>
  <p:clrMapOvr>
    <a:masterClrMapping/>
  </p:clrMapOvr>
  <p:transition spd="slow">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6800" cy="838200"/>
          </a:xfrm>
        </p:spPr>
        <p:txBody>
          <a:bodyPr>
            <a:normAutofit/>
          </a:bodyPr>
          <a:lstStyle/>
          <a:p>
            <a:pPr algn="ctr"/>
            <a:r>
              <a:rPr lang="ar-IQ" b="1" dirty="0" smtClean="0">
                <a:solidFill>
                  <a:srgbClr val="FF0000"/>
                </a:solidFill>
                <a:cs typeface="+mn-cs"/>
              </a:rPr>
              <a:t>أنماط الإدارة المدرسية</a:t>
            </a:r>
            <a:endParaRPr lang="en-US" dirty="0">
              <a:solidFill>
                <a:srgbClr val="FF0000"/>
              </a:solidFill>
              <a:cs typeface="+mn-cs"/>
            </a:endParaRPr>
          </a:p>
        </p:txBody>
      </p:sp>
      <p:sp>
        <p:nvSpPr>
          <p:cNvPr id="3" name="Content Placeholder 2"/>
          <p:cNvSpPr>
            <a:spLocks noGrp="1"/>
          </p:cNvSpPr>
          <p:nvPr>
            <p:ph idx="1"/>
          </p:nvPr>
        </p:nvSpPr>
        <p:spPr>
          <a:xfrm>
            <a:off x="304800" y="1196752"/>
            <a:ext cx="8686800" cy="5661248"/>
          </a:xfrm>
        </p:spPr>
        <p:txBody>
          <a:bodyPr>
            <a:noAutofit/>
          </a:bodyPr>
          <a:lstStyle/>
          <a:p>
            <a:pPr lvl="0" algn="just" rtl="1"/>
            <a:r>
              <a:rPr lang="ar-IQ" b="1" dirty="0" smtClean="0">
                <a:solidFill>
                  <a:srgbClr val="FF0000"/>
                </a:solidFill>
              </a:rPr>
              <a:t>النمط </a:t>
            </a:r>
            <a:r>
              <a:rPr lang="ar-IQ" b="1" dirty="0" smtClean="0">
                <a:solidFill>
                  <a:srgbClr val="FF0000"/>
                </a:solidFill>
              </a:rPr>
              <a:t>الدكتاتوري التسلطي </a:t>
            </a:r>
            <a:r>
              <a:rPr lang="ar-IQ" b="1" dirty="0" smtClean="0">
                <a:solidFill>
                  <a:srgbClr val="002060"/>
                </a:solidFill>
              </a:rPr>
              <a:t>: ينفرد المدير بالسلطة المطلقة واتخاذ القرارات وتكون السلطة بيده ويستخدم التهديد ولايهتم بنمو تدريبي ويكون المدير منعزل وانعدام روح التعاون وينفذ دون استشارات الاخرين ويوزع المسؤوليات ولايعير أي اهتمام لظروف العاملين معه </a:t>
            </a:r>
            <a:r>
              <a:rPr lang="en-US" b="1" dirty="0" smtClean="0">
                <a:solidFill>
                  <a:srgbClr val="002060"/>
                </a:solidFill>
              </a:rPr>
              <a:t> </a:t>
            </a:r>
          </a:p>
          <a:p>
            <a:pPr lvl="0" algn="just" rtl="1"/>
            <a:r>
              <a:rPr lang="ar-IQ" b="1" dirty="0" smtClean="0">
                <a:solidFill>
                  <a:srgbClr val="FF0000"/>
                </a:solidFill>
              </a:rPr>
              <a:t>النمط الديمقراطي </a:t>
            </a:r>
            <a:r>
              <a:rPr lang="ar-IQ" b="1" dirty="0" smtClean="0">
                <a:solidFill>
                  <a:srgbClr val="002060"/>
                </a:solidFill>
              </a:rPr>
              <a:t>: احترام الشخصية للفرد وحرية الاقناع  والقرارات  تكون بالاغلبية دون خوف او ارهاب فهو يعتمد على العلاقات الانسانية .</a:t>
            </a:r>
            <a:r>
              <a:rPr lang="en-US" b="1" dirty="0" smtClean="0">
                <a:solidFill>
                  <a:srgbClr val="002060"/>
                </a:solidFill>
              </a:rPr>
              <a:t> </a:t>
            </a:r>
          </a:p>
          <a:p>
            <a:pPr lvl="0" algn="just" rtl="1"/>
            <a:r>
              <a:rPr lang="ar-IQ" b="1" dirty="0" smtClean="0">
                <a:solidFill>
                  <a:srgbClr val="FF0000"/>
                </a:solidFill>
              </a:rPr>
              <a:t>النمط المتساهل </a:t>
            </a:r>
            <a:r>
              <a:rPr lang="ar-IQ" b="1" dirty="0" smtClean="0">
                <a:solidFill>
                  <a:srgbClr val="002060"/>
                </a:solidFill>
              </a:rPr>
              <a:t>:هو ردآ على الاسلوب او النمط الدكتاتوري يترك لكل لافراد ان يفعلوا مايشاركون حيث تبدو الادارة كانها غير موجودة </a:t>
            </a:r>
            <a:endParaRPr lang="en-US" b="1" dirty="0" smtClean="0">
              <a:solidFill>
                <a:srgbClr val="002060"/>
              </a:solidFill>
            </a:endParaRPr>
          </a:p>
          <a:p>
            <a:pPr algn="just" rtl="1"/>
            <a:endParaRPr lang="en-US" b="1" dirty="0">
              <a:solidFill>
                <a:srgbClr val="002060"/>
              </a:solidFill>
            </a:endParaRPr>
          </a:p>
        </p:txBody>
      </p:sp>
    </p:spTree>
  </p:cSld>
  <p:clrMapOvr>
    <a:masterClrMapping/>
  </p:clrMapOvr>
  <p:transition spd="slow">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الاشراف التربوي</a:t>
            </a:r>
            <a:endParaRPr lang="en-US" dirty="0"/>
          </a:p>
        </p:txBody>
      </p:sp>
      <p:sp>
        <p:nvSpPr>
          <p:cNvPr id="3" name="Content Placeholder 2"/>
          <p:cNvSpPr>
            <a:spLocks noGrp="1"/>
          </p:cNvSpPr>
          <p:nvPr>
            <p:ph idx="1"/>
          </p:nvPr>
        </p:nvSpPr>
        <p:spPr/>
        <p:txBody>
          <a:bodyPr>
            <a:normAutofit/>
          </a:bodyPr>
          <a:lstStyle/>
          <a:p>
            <a:pPr algn="just" rtl="1"/>
            <a:r>
              <a:rPr lang="ar-IQ" sz="5400" dirty="0" smtClean="0"/>
              <a:t>هي عملية تربوية تعاونية غرضها الاساس تحسين المواقف التعلمية عن طريق المتابعة والتقويم المستمرين لجميع جوانب العلمية وفق اسس موضوعية سلمية . </a:t>
            </a:r>
            <a:endParaRPr lang="en-US" sz="5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cs typeface="AF_Taif Normal" pitchFamily="2" charset="-78"/>
              </a:rPr>
              <a:t>مؤهلات المشرف التربوي</a:t>
            </a:r>
            <a:endParaRPr lang="en-US" dirty="0">
              <a:solidFill>
                <a:srgbClr val="FF0000"/>
              </a:solidFill>
              <a:cs typeface="AF_Taif Normal" pitchFamily="2" charset="-78"/>
            </a:endParaRPr>
          </a:p>
        </p:txBody>
      </p:sp>
      <p:sp>
        <p:nvSpPr>
          <p:cNvPr id="3" name="Content Placeholder 2"/>
          <p:cNvSpPr>
            <a:spLocks noGrp="1"/>
          </p:cNvSpPr>
          <p:nvPr>
            <p:ph idx="1"/>
          </p:nvPr>
        </p:nvSpPr>
        <p:spPr/>
        <p:txBody>
          <a:bodyPr>
            <a:normAutofit/>
          </a:bodyPr>
          <a:lstStyle/>
          <a:p>
            <a:pPr lvl="0" algn="just" rtl="1"/>
            <a:r>
              <a:rPr lang="ar-IQ" b="1" dirty="0" smtClean="0">
                <a:solidFill>
                  <a:srgbClr val="FF0000"/>
                </a:solidFill>
              </a:rPr>
              <a:t>1. الاعداد العلمي </a:t>
            </a:r>
            <a:r>
              <a:rPr lang="ar-IQ" b="1" dirty="0" smtClean="0">
                <a:solidFill>
                  <a:srgbClr val="002060"/>
                </a:solidFill>
              </a:rPr>
              <a:t>: ان يكون متخرجآ من كلية التربية وان يكون لدية سنوات خدمة وكذلك الخبرة في التدريس </a:t>
            </a:r>
            <a:endParaRPr lang="en-US" b="1" dirty="0" smtClean="0">
              <a:solidFill>
                <a:srgbClr val="002060"/>
              </a:solidFill>
            </a:endParaRPr>
          </a:p>
          <a:p>
            <a:pPr lvl="0" algn="just" rtl="1"/>
            <a:r>
              <a:rPr lang="ar-IQ" b="1" dirty="0" smtClean="0">
                <a:solidFill>
                  <a:srgbClr val="FF0000"/>
                </a:solidFill>
              </a:rPr>
              <a:t>2. الاعداد المهني </a:t>
            </a:r>
            <a:r>
              <a:rPr lang="ar-IQ" b="1" dirty="0" smtClean="0">
                <a:solidFill>
                  <a:srgbClr val="002060"/>
                </a:solidFill>
              </a:rPr>
              <a:t>: ان يكون مطلع او دارسا علم النفس واسس تربيه واصول التدريس والقياس والارشاد والتجية التربوي وفلسفة التربية وعلم النفس النمو ومناهج البحث التربوي .</a:t>
            </a:r>
            <a:endParaRPr lang="en-US" b="1" dirty="0" smtClean="0">
              <a:solidFill>
                <a:srgbClr val="002060"/>
              </a:solidFill>
            </a:endParaRPr>
          </a:p>
          <a:p>
            <a:pPr algn="just" rtl="1"/>
            <a:r>
              <a:rPr lang="ar-IQ" b="1" dirty="0" smtClean="0">
                <a:solidFill>
                  <a:srgbClr val="FF0000"/>
                </a:solidFill>
              </a:rPr>
              <a:t>3. </a:t>
            </a:r>
            <a:r>
              <a:rPr lang="ar-IQ" b="1" dirty="0" smtClean="0">
                <a:solidFill>
                  <a:srgbClr val="FF0000"/>
                </a:solidFill>
              </a:rPr>
              <a:t>الخبرات </a:t>
            </a:r>
            <a:r>
              <a:rPr lang="ar-IQ" b="1" dirty="0" smtClean="0">
                <a:solidFill>
                  <a:srgbClr val="FF0000"/>
                </a:solidFill>
              </a:rPr>
              <a:t>السابقة في مجال التربية والتعليم</a:t>
            </a:r>
            <a:r>
              <a:rPr lang="ar-IQ" b="1" dirty="0" smtClean="0">
                <a:solidFill>
                  <a:srgbClr val="002060"/>
                </a:solidFill>
              </a:rPr>
              <a:t>.</a:t>
            </a:r>
          </a:p>
          <a:p>
            <a:pPr algn="just" rtl="1"/>
            <a:r>
              <a:rPr lang="ar-IQ" b="1" dirty="0" smtClean="0">
                <a:solidFill>
                  <a:srgbClr val="FF0000"/>
                </a:solidFill>
              </a:rPr>
              <a:t>4. شخصية المشرف التربوي </a:t>
            </a:r>
            <a:r>
              <a:rPr lang="ar-IQ" b="1" dirty="0" smtClean="0">
                <a:solidFill>
                  <a:srgbClr val="002060"/>
                </a:solidFill>
              </a:rPr>
              <a:t>: متحمس للعمل, خلق جو من لأثارة , فهم الجوانب الانسانية , لدية رضا نفسي .</a:t>
            </a:r>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smtClean="0">
                <a:solidFill>
                  <a:srgbClr val="FF0000"/>
                </a:solidFill>
                <a:cs typeface="AF_Taif Normal" pitchFamily="2" charset="-78"/>
              </a:rPr>
              <a:t>الاشراف القديم</a:t>
            </a:r>
            <a:endParaRPr lang="en-US" dirty="0">
              <a:solidFill>
                <a:srgbClr val="FF0000"/>
              </a:solidFill>
              <a:cs typeface="AF_Taif Normal" pitchFamily="2" charset="-78"/>
            </a:endParaRPr>
          </a:p>
        </p:txBody>
      </p:sp>
      <p:sp>
        <p:nvSpPr>
          <p:cNvPr id="3" name="Content Placeholder 2"/>
          <p:cNvSpPr>
            <a:spLocks noGrp="1"/>
          </p:cNvSpPr>
          <p:nvPr>
            <p:ph idx="1"/>
          </p:nvPr>
        </p:nvSpPr>
        <p:spPr>
          <a:xfrm>
            <a:off x="304800" y="1554162"/>
            <a:ext cx="8686800" cy="5303838"/>
          </a:xfrm>
        </p:spPr>
        <p:txBody>
          <a:bodyPr>
            <a:noAutofit/>
          </a:bodyPr>
          <a:lstStyle/>
          <a:p>
            <a:pPr algn="ctr" rtl="1">
              <a:buNone/>
            </a:pPr>
            <a:r>
              <a:rPr lang="ar-IQ" sz="4000" b="1" dirty="0" smtClean="0">
                <a:cs typeface="AF_Taif Normal" pitchFamily="2" charset="-78"/>
              </a:rPr>
              <a:t>الاشراف  الحديث</a:t>
            </a:r>
          </a:p>
          <a:p>
            <a:pPr algn="just" rtl="1"/>
            <a:r>
              <a:rPr lang="ar-IQ" sz="4000" b="1" dirty="0" smtClean="0"/>
              <a:t>هي عمليه ديمقراطية تقوم على الاساس العلمي و الاستعانة بوسائل وأساليب ونشاطات متعددة ومتنوعه واحترام جميع العاملين في الحقل التربوي على مستوى المدرسة ويعمل على تحسين وتطوير العملية التربوية ويساعد المعلمين المدرسين في تطوير نموهم المهني وتحسين مستوى ادائهم .</a:t>
            </a:r>
            <a:endParaRPr lang="en-US" sz="4000" b="1" dirty="0" smtClean="0"/>
          </a:p>
          <a:p>
            <a:pPr algn="just"/>
            <a:endParaRPr lang="en-US" sz="4000" b="1"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b="1" dirty="0" smtClean="0">
                <a:solidFill>
                  <a:srgbClr val="FF0000"/>
                </a:solidFill>
                <a:latin typeface="Arial Unicode MS" pitchFamily="34" charset="-128"/>
                <a:ea typeface="Arial Unicode MS" pitchFamily="34" charset="-128"/>
                <a:cs typeface="Arial Unicode MS" pitchFamily="34" charset="-128"/>
              </a:rPr>
              <a:t>القيادة الاستراتيجية</a:t>
            </a:r>
            <a:endParaRPr lang="en-US" b="1" dirty="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51520" y="1412776"/>
            <a:ext cx="8686800" cy="4725144"/>
          </a:xfrm>
        </p:spPr>
        <p:txBody>
          <a:bodyPr>
            <a:noAutofit/>
          </a:bodyPr>
          <a:lstStyle/>
          <a:p>
            <a:pPr marL="0" indent="0" algn="just" rtl="1"/>
            <a:r>
              <a:rPr lang="ar-IQ" sz="4000" b="1" dirty="0" smtClean="0">
                <a:solidFill>
                  <a:srgbClr val="002060"/>
                </a:solidFill>
              </a:rPr>
              <a:t>قدرة الشخص على التوقع والتصور وابقاء المرونة والتفكير بشكل استراتيجي والعمل مع الاخرين لبدء التغييرات التي ستخلق مستقبل قابل للنمو والازدهار للمؤسسة وهي عملية ابداعية عقلانية التحليل وديناميكية متواصلة وهي عملية اتخاذ قرارات بناء على الثقافات والمخططات والرغبات وهي قدرة الافراد على التفكير والتصرف والتأثير في الاخرين. </a:t>
            </a:r>
            <a:endParaRPr lang="en-US" sz="4000" b="1" dirty="0" smtClean="0">
              <a:solidFill>
                <a:srgbClr val="00206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0"/>
                                        <p:tgtEl>
                                          <p:spTgt spid="2"/>
                                        </p:tgtEl>
                                      </p:cBhvr>
                                    </p:animEffect>
                                  </p:childTnLst>
                                </p:cTn>
                              </p:par>
                            </p:childTnLst>
                          </p:cTn>
                        </p:par>
                        <p:par>
                          <p:cTn id="8" fill="hold">
                            <p:stCondLst>
                              <p:cond delay="50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968" y="129580"/>
            <a:ext cx="4563616" cy="838200"/>
          </a:xfrm>
        </p:spPr>
        <p:txBody>
          <a:bodyPr>
            <a:normAutofit/>
          </a:bodyPr>
          <a:lstStyle/>
          <a:p>
            <a:pPr algn="ctr"/>
            <a:r>
              <a:rPr lang="ar-IQ" sz="4400" b="1" dirty="0" smtClean="0">
                <a:solidFill>
                  <a:srgbClr val="FF0000"/>
                </a:solidFill>
                <a:cs typeface="AF_Taif Normal" pitchFamily="2" charset="-78"/>
              </a:rPr>
              <a:t>:مهارات القادة الاستراتيجيين</a:t>
            </a:r>
            <a:endParaRPr lang="en-US" sz="4400" b="1" dirty="0">
              <a:solidFill>
                <a:srgbClr val="FF0000"/>
              </a:solidFill>
              <a:cs typeface="AF_Taif Normal" pitchFamily="2" charset="-78"/>
            </a:endParaRPr>
          </a:p>
        </p:txBody>
      </p:sp>
      <p:sp>
        <p:nvSpPr>
          <p:cNvPr id="3" name="Content Placeholder 2"/>
          <p:cNvSpPr>
            <a:spLocks noGrp="1"/>
          </p:cNvSpPr>
          <p:nvPr>
            <p:ph idx="1"/>
          </p:nvPr>
        </p:nvSpPr>
        <p:spPr>
          <a:xfrm>
            <a:off x="683568" y="764704"/>
            <a:ext cx="3168352" cy="5130241"/>
          </a:xfrm>
        </p:spPr>
        <p:txBody>
          <a:bodyPr>
            <a:noAutofit/>
          </a:bodyPr>
          <a:lstStyle/>
          <a:p>
            <a:pPr algn="ctr">
              <a:buNone/>
            </a:pPr>
            <a:r>
              <a:rPr lang="ar-IQ" sz="2400" b="1" dirty="0" smtClean="0">
                <a:solidFill>
                  <a:srgbClr val="FF0000"/>
                </a:solidFill>
              </a:rPr>
              <a:t>1- البعد التحويلي</a:t>
            </a:r>
            <a:r>
              <a:rPr lang="ar-IQ" sz="2400" b="1" dirty="0" smtClean="0">
                <a:solidFill>
                  <a:srgbClr val="002060"/>
                </a:solidFill>
              </a:rPr>
              <a:t>:ويركز على الاهداف بعيدة المدى مع التاكيد على بناء رؤية واضحة وتشجيع العاملين</a:t>
            </a:r>
          </a:p>
          <a:p>
            <a:pPr algn="ctr">
              <a:buNone/>
            </a:pPr>
            <a:r>
              <a:rPr lang="ar-IQ" sz="2400" b="1" dirty="0" smtClean="0">
                <a:solidFill>
                  <a:srgbClr val="002060"/>
                </a:solidFill>
              </a:rPr>
              <a:t>على تنفيذ تلك الرؤية والعمل في نفس الوقت على تغيير وتعديل الانظمة لتلائم هذه </a:t>
            </a:r>
            <a:r>
              <a:rPr lang="en-US" sz="2400" b="1" dirty="0" smtClean="0">
                <a:solidFill>
                  <a:srgbClr val="002060"/>
                </a:solidFill>
              </a:rPr>
              <a:t>  .</a:t>
            </a:r>
            <a:r>
              <a:rPr lang="ar-IQ" sz="2400" b="1" dirty="0" smtClean="0">
                <a:solidFill>
                  <a:srgbClr val="002060"/>
                </a:solidFill>
              </a:rPr>
              <a:t>الرؤية</a:t>
            </a:r>
            <a:endParaRPr lang="en-US" sz="2400" b="1" dirty="0" smtClean="0">
              <a:solidFill>
                <a:srgbClr val="002060"/>
              </a:solidFill>
            </a:endParaRPr>
          </a:p>
          <a:p>
            <a:pPr algn="ctr">
              <a:buNone/>
            </a:pPr>
            <a:r>
              <a:rPr lang="ar-IQ" sz="2400" b="1" dirty="0" smtClean="0">
                <a:solidFill>
                  <a:srgbClr val="FF0000"/>
                </a:solidFill>
              </a:rPr>
              <a:t>2-البعد الاداري:</a:t>
            </a:r>
            <a:r>
              <a:rPr lang="ar-IQ" sz="2400" b="1" dirty="0" smtClean="0">
                <a:solidFill>
                  <a:srgbClr val="002060"/>
                </a:solidFill>
              </a:rPr>
              <a:t>يشير الى النواحي الفنية المطلوبة للادارة فليس بالتحفيز تنجز الاعمال وانما يحتاج ذلك الى القدرة على التخطيط والتنطيم والرقابة ووضع الميزانية بما يسهم في </a:t>
            </a:r>
            <a:r>
              <a:rPr lang="en-US" sz="2400" b="1" dirty="0" smtClean="0">
                <a:solidFill>
                  <a:srgbClr val="002060"/>
                </a:solidFill>
              </a:rPr>
              <a:t>.</a:t>
            </a:r>
            <a:r>
              <a:rPr lang="ar-IQ" sz="2400" b="1" dirty="0" smtClean="0">
                <a:solidFill>
                  <a:srgbClr val="002060"/>
                </a:solidFill>
              </a:rPr>
              <a:t>تحقيق الاهداف</a:t>
            </a:r>
            <a:endParaRPr lang="en-US" sz="2400" b="1" dirty="0">
              <a:solidFill>
                <a:srgbClr val="002060"/>
              </a:solidFill>
            </a:endParaRPr>
          </a:p>
        </p:txBody>
      </p:sp>
      <p:sp>
        <p:nvSpPr>
          <p:cNvPr id="4" name="Title 1"/>
          <p:cNvSpPr txBox="1">
            <a:spLocks/>
          </p:cNvSpPr>
          <p:nvPr/>
        </p:nvSpPr>
        <p:spPr>
          <a:xfrm>
            <a:off x="323528" y="2819"/>
            <a:ext cx="3635896" cy="89239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AF_Taif Normal" pitchFamily="2" charset="-78"/>
              </a:rPr>
              <a:t>:ابعاد</a:t>
            </a:r>
            <a:r>
              <a:rPr kumimoji="0" lang="ar-IQ" sz="4400" b="1" i="0" u="none" strike="noStrike" kern="1200" cap="all" spc="0" normalizeH="0" noProof="0" dirty="0" smtClean="0">
                <a:ln>
                  <a:noFill/>
                </a:ln>
                <a:solidFill>
                  <a:srgbClr val="FF0000"/>
                </a:solidFill>
                <a:effectLst>
                  <a:reflection blurRad="12700" stA="48000" endA="300" endPos="55000" dir="5400000" sy="-90000" algn="bl" rotWithShape="0"/>
                </a:effectLst>
                <a:uLnTx/>
                <a:uFillTx/>
                <a:latin typeface="+mj-lt"/>
                <a:ea typeface="+mj-ea"/>
                <a:cs typeface="AF_Taif Normal" pitchFamily="2" charset="-78"/>
              </a:rPr>
              <a:t> القيادة الاستراتيجية</a:t>
            </a:r>
          </a:p>
        </p:txBody>
      </p:sp>
      <p:sp>
        <p:nvSpPr>
          <p:cNvPr id="5" name="Content Placeholder 2"/>
          <p:cNvSpPr txBox="1">
            <a:spLocks/>
          </p:cNvSpPr>
          <p:nvPr/>
        </p:nvSpPr>
        <p:spPr>
          <a:xfrm>
            <a:off x="4499992" y="967780"/>
            <a:ext cx="4176464" cy="4826943"/>
          </a:xfrm>
          <a:prstGeom prst="rect">
            <a:avLst/>
          </a:prstGeom>
        </p:spPr>
        <p:txBody>
          <a:bodyPr vert="horz">
            <a:noAutofit/>
          </a:bodyPr>
          <a:lstStyle/>
          <a:p>
            <a:pPr algn="ctr" rtl="1"/>
            <a:r>
              <a:rPr lang="ar-IQ" sz="2400" b="1" dirty="0" smtClean="0">
                <a:solidFill>
                  <a:srgbClr val="002060"/>
                </a:solidFill>
              </a:rPr>
              <a:t>تتنوع االمهارات بين القادة منهم من لديه القدرة على التعلم وعلى تشاطر المعلومات والمعرفة والمسؤولية بين العاملين ويجب ان تكون هنالك مهارات شخصية مثل التعاطف والدافعية ومهارات الاتصال العالية.ومنها:</a:t>
            </a:r>
          </a:p>
          <a:p>
            <a:pPr algn="ctr" rtl="1"/>
            <a:r>
              <a:rPr lang="ar-IQ" sz="2400" b="1" dirty="0" smtClean="0">
                <a:solidFill>
                  <a:srgbClr val="FF0000"/>
                </a:solidFill>
              </a:rPr>
              <a:t>1-التعقد المعرفي:</a:t>
            </a:r>
            <a:r>
              <a:rPr lang="ar-IQ" sz="2400" b="1" dirty="0" smtClean="0">
                <a:solidFill>
                  <a:srgbClr val="002060"/>
                </a:solidFill>
              </a:rPr>
              <a:t>الذي يتمثل في القدرة عن المعلومات وتفسيرها .</a:t>
            </a:r>
          </a:p>
          <a:p>
            <a:pPr algn="ctr" rtl="1"/>
            <a:r>
              <a:rPr lang="ar-IQ" sz="2400" b="1" dirty="0" smtClean="0">
                <a:solidFill>
                  <a:srgbClr val="FF0000"/>
                </a:solidFill>
              </a:rPr>
              <a:t>2-الذكاء الاجتماعي:</a:t>
            </a:r>
            <a:r>
              <a:rPr lang="ar-IQ" sz="2400" b="1" dirty="0" smtClean="0">
                <a:solidFill>
                  <a:srgbClr val="002060"/>
                </a:solidFill>
              </a:rPr>
              <a:t>والمتمثل في القدرة على المعاملة والتميز بين الافراد الاخرين وبخاصة حالتهم المزاجية وطبائعهم ونواياهم ودوافعهم.</a:t>
            </a:r>
          </a:p>
          <a:p>
            <a:pPr algn="ctr" rtl="1"/>
            <a:r>
              <a:rPr lang="ar-IQ" sz="2400" b="1" dirty="0" smtClean="0">
                <a:solidFill>
                  <a:srgbClr val="FF0000"/>
                </a:solidFill>
              </a:rPr>
              <a:t>3-التعقد السلوكي:</a:t>
            </a:r>
            <a:r>
              <a:rPr lang="ar-IQ" sz="2400" b="1" dirty="0" smtClean="0">
                <a:solidFill>
                  <a:srgbClr val="002060"/>
                </a:solidFill>
              </a:rPr>
              <a:t>الذي يشير الى الموهبة في تحديد دور القيادة الصحيح في الحالة الصحيحة </a:t>
            </a:r>
            <a:r>
              <a:rPr lang="ar-IQ" sz="2400" b="1" dirty="0" smtClean="0">
                <a:solidFill>
                  <a:srgbClr val="FF0000"/>
                </a:solidFill>
              </a:rPr>
              <a:t>وفي الوقت الملائم.</a:t>
            </a:r>
          </a:p>
          <a:p>
            <a:pPr algn="ctr" rtl="1"/>
            <a:endParaRPr lang="en-US" sz="2400" b="1" dirty="0" smtClean="0">
              <a:solidFill>
                <a:srgbClr val="002060"/>
              </a:solidFill>
            </a:endParaRPr>
          </a:p>
        </p:txBody>
      </p:sp>
      <p:sp>
        <p:nvSpPr>
          <p:cNvPr id="6" name="Rectangle 5"/>
          <p:cNvSpPr/>
          <p:nvPr/>
        </p:nvSpPr>
        <p:spPr>
          <a:xfrm>
            <a:off x="511087" y="332656"/>
            <a:ext cx="3600400" cy="652534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391980" y="75390"/>
            <a:ext cx="4392488" cy="666597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6"/>
            <a:ext cx="9252520" cy="6669360"/>
          </a:xfrm>
        </p:spPr>
        <p:txBody>
          <a:bodyPr>
            <a:noAutofit/>
          </a:bodyPr>
          <a:lstStyle/>
          <a:p>
            <a:pPr algn="ctr"/>
            <a:r>
              <a:rPr lang="ar-IQ" sz="2800" b="1" dirty="0" smtClean="0">
                <a:solidFill>
                  <a:schemeClr val="tx1"/>
                </a:solidFill>
                <a:latin typeface="Arial" pitchFamily="34" charset="0"/>
                <a:cs typeface="Arial" pitchFamily="34" charset="0"/>
              </a:rPr>
              <a:t>البعد السياسي:</a:t>
            </a:r>
            <a:r>
              <a:rPr lang="ar-IQ" sz="2800" b="1" dirty="0" smtClean="0">
                <a:solidFill>
                  <a:srgbClr val="FF0000"/>
                </a:solidFill>
                <a:latin typeface="Arial" pitchFamily="34" charset="0"/>
                <a:cs typeface="Arial" pitchFamily="34" charset="0"/>
              </a:rPr>
              <a:t>ان الاعتبارات السياسية وبناء التحالفات تمثل عنصرا مكملا لبناءالدعم التنظيمي الواسع للخطة الستراتيجية واقتناص التوافق على الاليات الضرورية لكيفية تنفيذ الاستراتيجية ذلك لان الاعتبارات السياسية تدخل في تحديد الاهداف الاستراتيجية التي تاخذ الصدارة والانشطة التي ستاخذ الاولوية في أجندة أنشطة القسم وعليه تاخذ الاولوية في تخصيص الموارد. </a:t>
            </a:r>
            <a:endParaRPr lang="en-US" sz="28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79512" y="4149079"/>
            <a:ext cx="8352928" cy="2724675"/>
          </a:xfrm>
        </p:spPr>
        <p:txBody>
          <a:bodyPr>
            <a:noAutofit/>
          </a:bodyPr>
          <a:lstStyle/>
          <a:p>
            <a:pPr algn="ctr" rtl="1">
              <a:buNone/>
            </a:pPr>
            <a:r>
              <a:rPr lang="ar-IQ" sz="2800" b="1" dirty="0" smtClean="0">
                <a:solidFill>
                  <a:schemeClr val="tx1"/>
                </a:solidFill>
              </a:rPr>
              <a:t>البعد الاخلاقي:</a:t>
            </a:r>
            <a:r>
              <a:rPr lang="ar-IQ" sz="2800" b="1" dirty="0" smtClean="0">
                <a:solidFill>
                  <a:srgbClr val="002060"/>
                </a:solidFill>
              </a:rPr>
              <a:t>تحل الاخلاق موقعا متميزا في الفعل الاستراتيجي حيث تاثيره في الاخرين أمر مستحيل عمليا في غياب المصداقية القائمة على بناء الثقة بشخصية القائد وسلامة أحكامه واستقامته وهذا يتطلب من القائد اظهار الاهتمام بالصالح العام وتقديم الثقة والوفاء بالالتزامات والعدل وقبول وتحمل المسؤولية واحترام الاخرين والتسامح ومد يد العون وقوة الحقيقة وعدم اخفاء الاخبارالسيئة.</a:t>
            </a:r>
            <a:endParaRPr lang="en-US" sz="2800" b="1" dirty="0">
              <a:solidFill>
                <a:srgbClr val="002060"/>
              </a:solidFill>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838200"/>
          </a:xfrm>
        </p:spPr>
        <p:txBody>
          <a:bodyPr>
            <a:normAutofit/>
          </a:bodyPr>
          <a:lstStyle/>
          <a:p>
            <a:pPr algn="ctr" rtl="1"/>
            <a:r>
              <a:rPr lang="ar-IQ" sz="4000" b="1" dirty="0" smtClean="0">
                <a:solidFill>
                  <a:srgbClr val="FF0000"/>
                </a:solidFill>
                <a:cs typeface="+mn-cs"/>
              </a:rPr>
              <a:t>اولآ :الصفات الشخصية </a:t>
            </a:r>
            <a:endParaRPr lang="en-US" sz="4000" b="1" dirty="0">
              <a:solidFill>
                <a:srgbClr val="FF0000"/>
              </a:solidFill>
              <a:cs typeface="+mn-cs"/>
            </a:endParaRPr>
          </a:p>
        </p:txBody>
      </p:sp>
      <p:sp>
        <p:nvSpPr>
          <p:cNvPr id="3" name="Content Placeholder 2"/>
          <p:cNvSpPr>
            <a:spLocks noGrp="1"/>
          </p:cNvSpPr>
          <p:nvPr>
            <p:ph idx="1"/>
          </p:nvPr>
        </p:nvSpPr>
        <p:spPr>
          <a:xfrm>
            <a:off x="0" y="1008112"/>
            <a:ext cx="8991600" cy="5661248"/>
          </a:xfrm>
        </p:spPr>
        <p:txBody>
          <a:bodyPr>
            <a:noAutofit/>
          </a:bodyPr>
          <a:lstStyle/>
          <a:p>
            <a:pPr lvl="0" algn="r" rtl="1">
              <a:buNone/>
            </a:pPr>
            <a:r>
              <a:rPr lang="ar-IQ" sz="4000" b="1" i="1" dirty="0" smtClean="0"/>
              <a:t>هي صفات مرتبطة بشخصية المدير ..مثل:</a:t>
            </a:r>
          </a:p>
          <a:p>
            <a:pPr lvl="0" algn="r" rtl="1"/>
            <a:r>
              <a:rPr lang="ar-IQ" sz="4000" b="1" i="1" dirty="0" smtClean="0"/>
              <a:t>قوة الشخصية (نفسية –عقلية – خلقية – جسمية)</a:t>
            </a:r>
            <a:endParaRPr lang="en-US" sz="4000" b="1" i="1" dirty="0" smtClean="0"/>
          </a:p>
          <a:p>
            <a:pPr lvl="0" algn="r" rtl="1"/>
            <a:r>
              <a:rPr lang="ar-IQ" sz="4000" b="1" i="1" dirty="0" smtClean="0"/>
              <a:t>بعد النظر والقدرة على تعريف  ألامور </a:t>
            </a:r>
            <a:endParaRPr lang="en-US" sz="4000" b="1" i="1" dirty="0" smtClean="0"/>
          </a:p>
          <a:p>
            <a:pPr lvl="0" algn="r" rtl="1"/>
            <a:r>
              <a:rPr lang="ar-IQ" sz="4000" b="1" i="1" dirty="0" smtClean="0"/>
              <a:t>الطلاقة في اللفظ والقدرة على التعبير </a:t>
            </a:r>
            <a:endParaRPr lang="en-US" sz="4000" b="1" i="1" dirty="0" smtClean="0"/>
          </a:p>
          <a:p>
            <a:pPr lvl="0" algn="r" rtl="1"/>
            <a:r>
              <a:rPr lang="ar-IQ" sz="4000" b="1" i="1" dirty="0" smtClean="0"/>
              <a:t>القدرة الحسنة في القول والفعل والقصد</a:t>
            </a:r>
            <a:endParaRPr lang="en-US" sz="4000" b="1" i="1" dirty="0" smtClean="0"/>
          </a:p>
          <a:p>
            <a:pPr lvl="0" algn="r" rtl="1"/>
            <a:r>
              <a:rPr lang="ar-IQ" sz="4000" b="1" i="1" dirty="0" smtClean="0"/>
              <a:t>المرونة في التصرف والتعامل</a:t>
            </a:r>
          </a:p>
          <a:p>
            <a:pPr lvl="0" algn="ctr" rtl="1">
              <a:buNone/>
            </a:pPr>
            <a:r>
              <a:rPr lang="ar-IQ" sz="4000" b="1" i="1" dirty="0" smtClean="0"/>
              <a:t>(الجميع بين اللين و الشدة)</a:t>
            </a:r>
            <a:endParaRPr lang="en-US" sz="4000" b="1" i="1" dirty="0" smtClean="0"/>
          </a:p>
          <a:p>
            <a:pPr lvl="0" algn="r" rtl="1"/>
            <a:r>
              <a:rPr lang="ar-IQ" sz="4000" b="1" i="1" dirty="0" smtClean="0"/>
              <a:t>ضرورة توفر الخبرة العلمية والعملية .</a:t>
            </a:r>
            <a:endParaRPr lang="en-US" sz="4000" b="1" i="1" dirty="0" smtClean="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FF0000"/>
                </a:solidFill>
                <a:cs typeface="+mn-cs"/>
              </a:rPr>
              <a:t>ثانيآ</a:t>
            </a:r>
            <a:r>
              <a:rPr lang="ar-IQ" dirty="0" smtClean="0">
                <a:solidFill>
                  <a:srgbClr val="FF0000"/>
                </a:solidFill>
                <a:cs typeface="+mn-cs"/>
              </a:rPr>
              <a:t> : </a:t>
            </a:r>
            <a:r>
              <a:rPr lang="ar-IQ" b="1" dirty="0" smtClean="0">
                <a:solidFill>
                  <a:srgbClr val="FF0000"/>
                </a:solidFill>
                <a:cs typeface="+mn-cs"/>
              </a:rPr>
              <a:t>الصفات المهنية</a:t>
            </a:r>
            <a:endParaRPr lang="en-US" dirty="0">
              <a:solidFill>
                <a:srgbClr val="FF0000"/>
              </a:solidFill>
              <a:cs typeface="+mn-cs"/>
            </a:endParaRPr>
          </a:p>
        </p:txBody>
      </p:sp>
      <p:sp>
        <p:nvSpPr>
          <p:cNvPr id="3" name="Content Placeholder 2"/>
          <p:cNvSpPr>
            <a:spLocks noGrp="1"/>
          </p:cNvSpPr>
          <p:nvPr>
            <p:ph idx="1"/>
          </p:nvPr>
        </p:nvSpPr>
        <p:spPr>
          <a:xfrm>
            <a:off x="304800" y="1268760"/>
            <a:ext cx="8686800" cy="5589240"/>
          </a:xfrm>
        </p:spPr>
        <p:txBody>
          <a:bodyPr>
            <a:noAutofit/>
          </a:bodyPr>
          <a:lstStyle/>
          <a:p>
            <a:pPr algn="just" rtl="1">
              <a:buNone/>
            </a:pPr>
            <a:r>
              <a:rPr lang="ar-IQ" sz="3600" b="1" dirty="0" smtClean="0">
                <a:solidFill>
                  <a:srgbClr val="002060"/>
                </a:solidFill>
              </a:rPr>
              <a:t>وهي الصفات التي يكتسبها المدير من خلال التجربة وممارسة العمل .  </a:t>
            </a:r>
            <a:endParaRPr lang="en-US" sz="3600" b="1" dirty="0" smtClean="0">
              <a:solidFill>
                <a:srgbClr val="002060"/>
              </a:solidFill>
            </a:endParaRPr>
          </a:p>
          <a:p>
            <a:pPr algn="just" rtl="1">
              <a:buFont typeface="Wingdings" pitchFamily="2" charset="2"/>
              <a:buChar char="v"/>
            </a:pPr>
            <a:r>
              <a:rPr lang="ar-IQ" sz="3600" b="1" dirty="0" smtClean="0">
                <a:solidFill>
                  <a:srgbClr val="002060"/>
                </a:solidFill>
              </a:rPr>
              <a:t>معرفة النظم الادارية والمالية والمحاسبة </a:t>
            </a:r>
            <a:endParaRPr lang="en-US" sz="3600" b="1" dirty="0" smtClean="0">
              <a:solidFill>
                <a:srgbClr val="002060"/>
              </a:solidFill>
            </a:endParaRPr>
          </a:p>
          <a:p>
            <a:pPr algn="just" rtl="1">
              <a:buFont typeface="Wingdings" pitchFamily="2" charset="2"/>
              <a:buChar char="v"/>
            </a:pPr>
            <a:r>
              <a:rPr lang="ar-IQ" sz="3600" b="1" dirty="0" smtClean="0">
                <a:solidFill>
                  <a:srgbClr val="002060"/>
                </a:solidFill>
              </a:rPr>
              <a:t>المعرفة بأهداف التعليم </a:t>
            </a:r>
            <a:endParaRPr lang="en-US" sz="3600" b="1" dirty="0" smtClean="0">
              <a:solidFill>
                <a:srgbClr val="002060"/>
              </a:solidFill>
            </a:endParaRPr>
          </a:p>
          <a:p>
            <a:pPr algn="just" rtl="1">
              <a:buFont typeface="Wingdings" pitchFamily="2" charset="2"/>
              <a:buChar char="v"/>
            </a:pPr>
            <a:r>
              <a:rPr lang="ar-IQ" sz="3600" b="1" dirty="0" smtClean="0">
                <a:solidFill>
                  <a:srgbClr val="002060"/>
                </a:solidFill>
              </a:rPr>
              <a:t>حسن القيادة </a:t>
            </a:r>
            <a:endParaRPr lang="en-US" sz="3600" b="1" dirty="0" smtClean="0">
              <a:solidFill>
                <a:srgbClr val="002060"/>
              </a:solidFill>
            </a:endParaRPr>
          </a:p>
          <a:p>
            <a:pPr algn="just" rtl="1">
              <a:buFont typeface="Wingdings" pitchFamily="2" charset="2"/>
              <a:buChar char="v"/>
            </a:pPr>
            <a:r>
              <a:rPr lang="ar-IQ" sz="3600" b="1" dirty="0" smtClean="0">
                <a:solidFill>
                  <a:srgbClr val="002060"/>
                </a:solidFill>
              </a:rPr>
              <a:t>توزيع المهام والمسؤوليات على العاملين كل حسب قدراته وإمكانياته.</a:t>
            </a:r>
            <a:endParaRPr lang="en-US" sz="3600" b="1" dirty="0" smtClean="0">
              <a:solidFill>
                <a:srgbClr val="002060"/>
              </a:solidFill>
            </a:endParaRPr>
          </a:p>
          <a:p>
            <a:pPr algn="just" rtl="1">
              <a:buFont typeface="Wingdings" pitchFamily="2" charset="2"/>
              <a:buChar char="v"/>
            </a:pPr>
            <a:r>
              <a:rPr lang="ar-IQ" sz="3600" b="1" dirty="0" smtClean="0">
                <a:solidFill>
                  <a:srgbClr val="002060"/>
                </a:solidFill>
              </a:rPr>
              <a:t>الالمام الكافي بوسائل واساليب تحقيق اهداف العملية التعلمية .</a:t>
            </a:r>
            <a:endParaRPr lang="en-US" sz="3600" b="1" dirty="0" smtClean="0">
              <a:solidFill>
                <a:srgbClr val="002060"/>
              </a:solidFill>
            </a:endParaRPr>
          </a:p>
          <a:p>
            <a:pPr algn="just" rtl="1">
              <a:buNone/>
            </a:pPr>
            <a:endParaRPr lang="en-US" sz="3600"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686800" cy="838200"/>
          </a:xfrm>
        </p:spPr>
        <p:txBody>
          <a:bodyPr>
            <a:normAutofit/>
          </a:bodyPr>
          <a:lstStyle/>
          <a:p>
            <a:pPr algn="ctr"/>
            <a:r>
              <a:rPr lang="ar-IQ" sz="1600" dirty="0" smtClean="0">
                <a:solidFill>
                  <a:srgbClr val="FF0000"/>
                </a:solidFill>
                <a:cs typeface="AF_Taif Normal" pitchFamily="2" charset="-78"/>
              </a:rPr>
              <a:t>ا</a:t>
            </a:r>
            <a:r>
              <a:rPr lang="ar-IQ" b="1" dirty="0" smtClean="0">
                <a:solidFill>
                  <a:srgbClr val="FF0000"/>
                </a:solidFill>
                <a:cs typeface="AF_Taif Normal" pitchFamily="2" charset="-78"/>
              </a:rPr>
              <a:t>لقيادة</a:t>
            </a:r>
            <a:endParaRPr lang="en-US" b="1" dirty="0">
              <a:solidFill>
                <a:srgbClr val="FF0000"/>
              </a:solidFill>
              <a:cs typeface="AF_Taif Normal" pitchFamily="2" charset="-78"/>
            </a:endParaRPr>
          </a:p>
        </p:txBody>
      </p:sp>
      <p:sp>
        <p:nvSpPr>
          <p:cNvPr id="3" name="Content Placeholder 2"/>
          <p:cNvSpPr>
            <a:spLocks noGrp="1"/>
          </p:cNvSpPr>
          <p:nvPr>
            <p:ph idx="1"/>
          </p:nvPr>
        </p:nvSpPr>
        <p:spPr>
          <a:xfrm>
            <a:off x="233875" y="908720"/>
            <a:ext cx="8686800" cy="3068960"/>
          </a:xfrm>
        </p:spPr>
        <p:txBody>
          <a:bodyPr>
            <a:normAutofit fontScale="25000" lnSpcReduction="20000"/>
          </a:bodyPr>
          <a:lstStyle/>
          <a:p>
            <a:pPr algn="ctr" rtl="1">
              <a:buNone/>
            </a:pPr>
            <a:endParaRPr lang="ar-IQ" sz="2400" b="1" dirty="0">
              <a:solidFill>
                <a:srgbClr val="002060"/>
              </a:solidFill>
            </a:endParaRPr>
          </a:p>
          <a:p>
            <a:pPr algn="ctr" rtl="1">
              <a:buNone/>
            </a:pPr>
            <a:r>
              <a:rPr lang="ar-IQ" sz="12800" b="1" dirty="0" smtClean="0">
                <a:solidFill>
                  <a:srgbClr val="FF0000"/>
                </a:solidFill>
              </a:rPr>
              <a:t>القيادة</a:t>
            </a:r>
            <a:r>
              <a:rPr lang="ar-IQ" sz="12800" b="1" dirty="0" smtClean="0">
                <a:solidFill>
                  <a:srgbClr val="002060"/>
                </a:solidFill>
              </a:rPr>
              <a:t>:هي سلوك ديمقراطي مميز يمارسه شخص للتأثير في الاخرين  لكي يتعاونوا على  تحقيق  هدف </a:t>
            </a:r>
            <a:r>
              <a:rPr lang="ar-IQ" sz="12800" b="1" dirty="0" smtClean="0">
                <a:solidFill>
                  <a:srgbClr val="002060"/>
                </a:solidFill>
              </a:rPr>
              <a:t>يرغبون في تحقيقه </a:t>
            </a:r>
            <a:r>
              <a:rPr lang="ar-IQ" sz="12800" b="1" dirty="0" smtClean="0">
                <a:solidFill>
                  <a:srgbClr val="002060"/>
                </a:solidFill>
              </a:rPr>
              <a:t>.</a:t>
            </a:r>
          </a:p>
          <a:p>
            <a:pPr algn="ctr" rtl="1">
              <a:buNone/>
            </a:pPr>
            <a:r>
              <a:rPr lang="ar-IQ" sz="12800" b="1" dirty="0" smtClean="0">
                <a:solidFill>
                  <a:srgbClr val="FF0000"/>
                </a:solidFill>
              </a:rPr>
              <a:t>وقد ححدد( ارنست ديل )سمات القائد:</a:t>
            </a:r>
          </a:p>
          <a:p>
            <a:pPr algn="ctr" rtl="1">
              <a:buNone/>
            </a:pPr>
            <a:r>
              <a:rPr lang="ar-IQ" sz="12800" b="1" dirty="0" smtClean="0">
                <a:solidFill>
                  <a:srgbClr val="002060"/>
                </a:solidFill>
              </a:rPr>
              <a:t>الدقة في العمل، القدرة على التفويض، القدرة على الترويج لقبول افكاره لدى مرؤسيه، القدرة على التكيف، الطموح، القدرة التحليلية، الاستعداد للتعلم، الاستعداد للاشراف، الاستعداد للتعاون، القدرة التنسيقية، القدرة الابتكارية، الحزم، الاستقرار العاطفي، بعد النظر، الذكاء، المبادرة، الاخلاق الممتازة، الاداء الجيد، الحكم الصائب على الامور، القدرة على التعبير، القدرة التنظيمية، المثابرة، المظهر الخارجي الحسن، حسن التصرف</a:t>
            </a:r>
          </a:p>
        </p:txBody>
      </p:sp>
      <p:sp>
        <p:nvSpPr>
          <p:cNvPr id="8" name="Rounded Rectangle 7"/>
          <p:cNvSpPr/>
          <p:nvPr/>
        </p:nvSpPr>
        <p:spPr>
          <a:xfrm>
            <a:off x="218277" y="5519486"/>
            <a:ext cx="8712968" cy="936104"/>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IQ" sz="2400" b="1" dirty="0" smtClean="0">
                <a:solidFill>
                  <a:schemeClr val="tx1"/>
                </a:solidFill>
              </a:rPr>
              <a:t>السمات متعددة الى درجة يكاد يكون من الصعب توافرها في شخص معين ،كما ان مدى توافرها امر مرهون بالمقومات المختلفة للمجتمع وقواعد السلوك التي تحكمه،والاتجاهات السائدة فيه،والتطورات المختلفة التي يمر بها . </a:t>
            </a:r>
            <a:endParaRPr lang="en-US" sz="2400" b="1" dirty="0">
              <a:solidFill>
                <a:schemeClr val="tx1"/>
              </a:solidFill>
            </a:endParaRPr>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2008" y="980728"/>
            <a:ext cx="2987824" cy="58772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6156176" y="980728"/>
            <a:ext cx="2987824" cy="58772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251520" y="44624"/>
            <a:ext cx="8686800" cy="838200"/>
          </a:xfrm>
        </p:spPr>
        <p:txBody>
          <a:bodyPr/>
          <a:lstStyle/>
          <a:p>
            <a:pPr algn="ctr"/>
            <a:r>
              <a:rPr lang="ar-IQ" b="1" dirty="0" smtClean="0">
                <a:solidFill>
                  <a:srgbClr val="FF0000"/>
                </a:solidFill>
                <a:cs typeface="AF_Taif Normal" pitchFamily="2" charset="-78"/>
              </a:rPr>
              <a:t>العوامل المؤثرة على الادارة</a:t>
            </a:r>
            <a:endParaRPr lang="en-US" dirty="0">
              <a:solidFill>
                <a:srgbClr val="FF0000"/>
              </a:solidFill>
              <a:cs typeface="AF_Taif Normal" pitchFamily="2" charset="-78"/>
            </a:endParaRPr>
          </a:p>
        </p:txBody>
      </p:sp>
      <p:sp>
        <p:nvSpPr>
          <p:cNvPr id="3" name="Content Placeholder 2"/>
          <p:cNvSpPr>
            <a:spLocks noGrp="1"/>
          </p:cNvSpPr>
          <p:nvPr>
            <p:ph idx="1"/>
          </p:nvPr>
        </p:nvSpPr>
        <p:spPr>
          <a:xfrm>
            <a:off x="6201072" y="1124744"/>
            <a:ext cx="2907432" cy="5544616"/>
          </a:xfrm>
        </p:spPr>
        <p:txBody>
          <a:bodyPr>
            <a:noAutofit/>
          </a:bodyPr>
          <a:lstStyle/>
          <a:p>
            <a:pPr algn="ctr" rtl="1">
              <a:buNone/>
            </a:pPr>
            <a:r>
              <a:rPr lang="ar-IQ" sz="2800" b="1" dirty="0" smtClean="0">
                <a:solidFill>
                  <a:srgbClr val="002060"/>
                </a:solidFill>
              </a:rPr>
              <a:t>اولآ</a:t>
            </a:r>
          </a:p>
          <a:p>
            <a:pPr algn="ctr" rtl="1">
              <a:buNone/>
            </a:pPr>
            <a:r>
              <a:rPr lang="ar-IQ" sz="2800" b="1" dirty="0" smtClean="0">
                <a:solidFill>
                  <a:srgbClr val="002060"/>
                </a:solidFill>
              </a:rPr>
              <a:t> العوامل الاجتماعية والسكانية </a:t>
            </a:r>
          </a:p>
          <a:p>
            <a:pPr algn="ctr" rtl="1">
              <a:buNone/>
            </a:pPr>
            <a:r>
              <a:rPr lang="ar-IQ" sz="2800" b="1" dirty="0" smtClean="0">
                <a:solidFill>
                  <a:srgbClr val="002060"/>
                </a:solidFill>
              </a:rPr>
              <a:t> </a:t>
            </a:r>
            <a:endParaRPr lang="en-US" sz="2800" b="1" dirty="0" smtClean="0">
              <a:solidFill>
                <a:srgbClr val="002060"/>
              </a:solidFill>
            </a:endParaRPr>
          </a:p>
          <a:p>
            <a:pPr algn="just" rtl="1">
              <a:buFont typeface="Wingdings" pitchFamily="2" charset="2"/>
              <a:buChar char="q"/>
            </a:pPr>
            <a:r>
              <a:rPr lang="ar-IQ" sz="2800" b="1" dirty="0" smtClean="0">
                <a:solidFill>
                  <a:srgbClr val="002060"/>
                </a:solidFill>
              </a:rPr>
              <a:t> العمران والظروف السكانية والثقافية الاجتماعية السائدة والعادات والتقاليد والقيم كلها تعتبر من العوامل الهامه وكذلك نمو السكاني والتحضر </a:t>
            </a:r>
            <a:endParaRPr lang="en-US" sz="2800" b="1" dirty="0" smtClean="0">
              <a:solidFill>
                <a:srgbClr val="002060"/>
              </a:solidFill>
            </a:endParaRPr>
          </a:p>
        </p:txBody>
      </p:sp>
      <p:sp>
        <p:nvSpPr>
          <p:cNvPr id="4" name="Content Placeholder 2"/>
          <p:cNvSpPr txBox="1">
            <a:spLocks/>
          </p:cNvSpPr>
          <p:nvPr/>
        </p:nvSpPr>
        <p:spPr>
          <a:xfrm>
            <a:off x="3104728" y="980728"/>
            <a:ext cx="3123456" cy="5877272"/>
          </a:xfrm>
          <a:prstGeom prst="rect">
            <a:avLst/>
          </a:prstGeom>
        </p:spPr>
        <p:txBody>
          <a:bodyPr vert="horz">
            <a:noAutofit/>
          </a:bodyPr>
          <a:lstStyle/>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ثانيآ</a:t>
            </a:r>
          </a:p>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العوامل الطبيعية الجغرافية والاقتصادية</a:t>
            </a:r>
          </a:p>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 </a:t>
            </a:r>
          </a:p>
          <a:p>
            <a:pPr marL="179388" marR="0" lvl="0" indent="-179388" algn="just" defTabSz="914400" rtl="1" eaLnBrk="1" fontAlgn="auto" latinLnBrk="0" hangingPunct="1">
              <a:lnSpc>
                <a:spcPct val="100000"/>
              </a:lnSpc>
              <a:spcBef>
                <a:spcPct val="20000"/>
              </a:spcBef>
              <a:spcAft>
                <a:spcPts val="0"/>
              </a:spcAft>
              <a:buClr>
                <a:schemeClr val="accent1"/>
              </a:buClr>
              <a:buSzPct val="70000"/>
              <a:buFont typeface="Wingdings" pitchFamily="2" charset="2"/>
              <a:buChar char="q"/>
              <a:tabLst>
                <a:tab pos="179388" algn="l"/>
              </a:tabLst>
              <a:defRPr/>
            </a:pPr>
            <a:r>
              <a:rPr lang="ar-IQ" sz="2800" b="1" dirty="0">
                <a:solidFill>
                  <a:srgbClr val="002060"/>
                </a:solidFill>
              </a:rPr>
              <a:t>ش</a:t>
            </a:r>
            <a:r>
              <a:rPr kumimoji="0" lang="ar-IQ" sz="2800" b="1" i="0" u="none" strike="noStrike" kern="1200" cap="none" spc="0" normalizeH="0" baseline="0" noProof="0" dirty="0" smtClean="0">
                <a:ln>
                  <a:noFill/>
                </a:ln>
                <a:solidFill>
                  <a:srgbClr val="002060"/>
                </a:solidFill>
                <a:effectLst/>
                <a:uLnTx/>
                <a:uFillTx/>
                <a:latin typeface="+mn-lt"/>
                <a:ea typeface="+mn-ea"/>
                <a:cs typeface="+mn-cs"/>
              </a:rPr>
              <a:t>دة البرد وقساوة المناخ وكثرة الامطار بصوره مستمرة ادى الى الاهتمام بتوفير الى ملعب وساحات مغلقة </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a:p>
            <a:pPr marL="179388" marR="0" lvl="0" indent="-179388" algn="just" defTabSz="914400" rtl="1" eaLnBrk="1" fontAlgn="auto" latinLnBrk="0" hangingPunct="1">
              <a:lnSpc>
                <a:spcPct val="100000"/>
              </a:lnSpc>
              <a:spcBef>
                <a:spcPct val="20000"/>
              </a:spcBef>
              <a:spcAft>
                <a:spcPts val="0"/>
              </a:spcAft>
              <a:buClr>
                <a:schemeClr val="accent1"/>
              </a:buClr>
              <a:buSzPct val="70000"/>
              <a:buFont typeface="Wingdings" pitchFamily="2" charset="2"/>
              <a:buChar char="q"/>
              <a:tabLst>
                <a:tab pos="179388" algn="l"/>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التاخير في سن الالزام سنة او سنتين </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5" name="Content Placeholder 2"/>
          <p:cNvSpPr txBox="1">
            <a:spLocks/>
          </p:cNvSpPr>
          <p:nvPr/>
        </p:nvSpPr>
        <p:spPr>
          <a:xfrm>
            <a:off x="251520" y="1124744"/>
            <a:ext cx="2619400" cy="5733256"/>
          </a:xfrm>
          <a:prstGeom prst="rect">
            <a:avLst/>
          </a:prstGeom>
        </p:spPr>
        <p:txBody>
          <a:bodyPr vert="horz">
            <a:noAutofit/>
          </a:bodyPr>
          <a:lstStyle/>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ثالثآ </a:t>
            </a:r>
          </a:p>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العوامل السياسية</a:t>
            </a:r>
          </a:p>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ar-IQ" sz="28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1"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a:p>
            <a:pPr marL="179388" marR="0" lvl="0" indent="-179388" algn="r" defTabSz="914400" rtl="1" eaLnBrk="1" fontAlgn="auto" latinLnBrk="0" hangingPunct="1">
              <a:lnSpc>
                <a:spcPct val="100000"/>
              </a:lnSpc>
              <a:spcBef>
                <a:spcPct val="20000"/>
              </a:spcBef>
              <a:spcAft>
                <a:spcPts val="0"/>
              </a:spcAft>
              <a:buClr>
                <a:schemeClr val="accent1"/>
              </a:buClr>
              <a:buSzPct val="70000"/>
              <a:buFont typeface="Wingdings" pitchFamily="2" charset="2"/>
              <a:buChar char="q"/>
              <a:tabLst/>
              <a:defRPr/>
            </a:pPr>
            <a:r>
              <a:rPr kumimoji="0" lang="ar-IQ" sz="2800" b="1" i="0" u="none" strike="noStrike" kern="1200" cap="none" spc="0" normalizeH="0" baseline="0" noProof="0" dirty="0" smtClean="0">
                <a:ln>
                  <a:noFill/>
                </a:ln>
                <a:solidFill>
                  <a:srgbClr val="002060"/>
                </a:solidFill>
                <a:effectLst/>
                <a:uLnTx/>
                <a:uFillTx/>
                <a:latin typeface="+mn-lt"/>
                <a:ea typeface="+mn-ea"/>
                <a:cs typeface="+mn-cs"/>
              </a:rPr>
              <a:t>تتأثر الادارة التربوية والتعليمية </a:t>
            </a:r>
            <a:r>
              <a:rPr kumimoji="0" lang="ar-IQ" sz="2800" b="1" i="0" u="none" strike="noStrike" kern="1200" cap="none" spc="0" normalizeH="0" baseline="0" noProof="0" dirty="0" smtClean="0">
                <a:ln>
                  <a:noFill/>
                </a:ln>
                <a:solidFill>
                  <a:srgbClr val="002060"/>
                </a:solidFill>
                <a:effectLst/>
                <a:uLnTx/>
                <a:uFillTx/>
                <a:latin typeface="+mn-lt"/>
                <a:ea typeface="+mn-ea"/>
                <a:cs typeface="+mn-cs"/>
              </a:rPr>
              <a:t>بسلطة </a:t>
            </a:r>
            <a:r>
              <a:rPr kumimoji="0" lang="ar-IQ" sz="2800" b="1" i="0" u="none" strike="noStrike" kern="1200" cap="none" spc="0" normalizeH="0" baseline="0" noProof="0" dirty="0" smtClean="0">
                <a:ln>
                  <a:noFill/>
                </a:ln>
                <a:solidFill>
                  <a:srgbClr val="002060"/>
                </a:solidFill>
                <a:effectLst/>
                <a:uLnTx/>
                <a:uFillTx/>
                <a:latin typeface="+mn-lt"/>
                <a:ea typeface="+mn-ea"/>
                <a:cs typeface="+mn-cs"/>
              </a:rPr>
              <a:t>الدولة والحكومة من حيث ارتباط السياسة التعليمية بالسياسة العامة للدولة .</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6" name="Oval 5"/>
          <p:cNvSpPr/>
          <p:nvPr/>
        </p:nvSpPr>
        <p:spPr>
          <a:xfrm>
            <a:off x="6228184" y="980728"/>
            <a:ext cx="2664296" cy="2088232"/>
          </a:xfrm>
          <a:prstGeom prst="ellipse">
            <a:avLst/>
          </a:prstGeom>
          <a:noFill/>
          <a:ln>
            <a:solidFill>
              <a:srgbClr val="7030A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Oval 6"/>
          <p:cNvSpPr/>
          <p:nvPr/>
        </p:nvSpPr>
        <p:spPr>
          <a:xfrm>
            <a:off x="3131840" y="989112"/>
            <a:ext cx="2664296" cy="2088232"/>
          </a:xfrm>
          <a:prstGeom prst="ellipse">
            <a:avLst/>
          </a:prstGeom>
          <a:noFill/>
          <a:ln>
            <a:solidFill>
              <a:srgbClr val="7030A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Oval 7"/>
          <p:cNvSpPr/>
          <p:nvPr/>
        </p:nvSpPr>
        <p:spPr>
          <a:xfrm>
            <a:off x="251520" y="980728"/>
            <a:ext cx="2664296" cy="2088232"/>
          </a:xfrm>
          <a:prstGeom prst="ellipse">
            <a:avLst/>
          </a:prstGeom>
          <a:noFill/>
          <a:ln>
            <a:solidFill>
              <a:srgbClr val="7030A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b="1" dirty="0" smtClean="0">
                <a:solidFill>
                  <a:srgbClr val="FF0000"/>
                </a:solidFill>
                <a:cs typeface="AF_Taif Normal" pitchFamily="2" charset="-78"/>
              </a:rPr>
              <a:t>البرامج التدريبية  للإدارة التربوية </a:t>
            </a:r>
            <a:endParaRPr lang="en-US" dirty="0">
              <a:solidFill>
                <a:srgbClr val="FF0000"/>
              </a:solidFill>
              <a:cs typeface="AF_Taif Normal" pitchFamily="2" charset="-78"/>
            </a:endParaRPr>
          </a:p>
        </p:txBody>
      </p:sp>
      <p:sp>
        <p:nvSpPr>
          <p:cNvPr id="3" name="Content Placeholder 2"/>
          <p:cNvSpPr>
            <a:spLocks noGrp="1"/>
          </p:cNvSpPr>
          <p:nvPr>
            <p:ph idx="1"/>
          </p:nvPr>
        </p:nvSpPr>
        <p:spPr/>
        <p:txBody>
          <a:bodyPr>
            <a:normAutofit/>
          </a:bodyPr>
          <a:lstStyle/>
          <a:p>
            <a:pPr marL="0" indent="0" algn="just" rtl="1">
              <a:buNone/>
            </a:pPr>
            <a:r>
              <a:rPr lang="ar-IQ" sz="4400" b="1" dirty="0" smtClean="0">
                <a:solidFill>
                  <a:srgbClr val="002060"/>
                </a:solidFill>
              </a:rPr>
              <a:t>هو رفع مستوى اداء الفرد عن طريق اكتسابة المهارات المعرفية في ميدان عمله وزيادة  قدراته على التفكير الابداعي وتنمية اتجاهاتة السلمية. </a:t>
            </a:r>
            <a:endParaRPr lang="en-US" sz="4400" b="1" dirty="0">
              <a:solidFill>
                <a:srgbClr val="002060"/>
              </a:solidFill>
            </a:endParaRPr>
          </a:p>
        </p:txBody>
      </p:sp>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388</TotalTime>
  <Words>1042</Words>
  <Application>Microsoft Office PowerPoint</Application>
  <PresentationFormat>On-screen Show (4:3)</PresentationFormat>
  <Paragraphs>106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Administration</vt:lpstr>
      <vt:lpstr>القيادة الاستراتيجية</vt:lpstr>
      <vt:lpstr>:مهارات القادة الاستراتيجيين</vt:lpstr>
      <vt:lpstr>البعد السياسي:ان الاعتبارات السياسية وبناء التحالفات تمثل عنصرا مكملا لبناءالدعم التنظيمي الواسع للخطة الستراتيجية واقتناص التوافق على الاليات الضرورية لكيفية تنفيذ الاستراتيجية ذلك لان الاعتبارات السياسية تدخل في تحديد الاهداف الاستراتيجية التي تاخذ الصدارة والانشطة التي ستاخذ الاولوية في أجندة أنشطة القسم وعليه تاخذ الاولوية في تخصيص الموارد. </vt:lpstr>
      <vt:lpstr>اولآ :الصفات الشخصية </vt:lpstr>
      <vt:lpstr>ثانيآ : الصفات المهنية</vt:lpstr>
      <vt:lpstr>القيادة</vt:lpstr>
      <vt:lpstr>العوامل المؤثرة على الادارة</vt:lpstr>
      <vt:lpstr>البرامج التدريبية  للإدارة التربوية </vt:lpstr>
      <vt:lpstr>انواع البرامج </vt:lpstr>
      <vt:lpstr>ماهي الوظائف الاساسية التي يمكن للإدارة القيام بها </vt:lpstr>
      <vt:lpstr>PowerPoint Presentation</vt:lpstr>
      <vt:lpstr>PowerPoint Presentation</vt:lpstr>
      <vt:lpstr>أنماط الإدارة المدرسية</vt:lpstr>
      <vt:lpstr>الاشراف التربوي</vt:lpstr>
      <vt:lpstr>مؤهلات المشرف التربوي</vt:lpstr>
      <vt:lpstr>الاشراف القديم</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Administration</dc:title>
  <dc:creator>Maher Fattouh</dc:creator>
  <cp:lastModifiedBy>lenovo</cp:lastModifiedBy>
  <cp:revision>62</cp:revision>
  <dcterms:created xsi:type="dcterms:W3CDTF">2019-01-14T13:47:08Z</dcterms:created>
  <dcterms:modified xsi:type="dcterms:W3CDTF">2019-05-14T11:05:25Z</dcterms:modified>
</cp:coreProperties>
</file>