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24"/>
  </p:notesMasterIdLst>
  <p:sldIdLst>
    <p:sldId id="256" r:id="rId2"/>
    <p:sldId id="263" r:id="rId3"/>
    <p:sldId id="281" r:id="rId4"/>
    <p:sldId id="276" r:id="rId5"/>
    <p:sldId id="277" r:id="rId6"/>
    <p:sldId id="264" r:id="rId7"/>
    <p:sldId id="272" r:id="rId8"/>
    <p:sldId id="257" r:id="rId9"/>
    <p:sldId id="260" r:id="rId10"/>
    <p:sldId id="259" r:id="rId11"/>
    <p:sldId id="262" r:id="rId12"/>
    <p:sldId id="266" r:id="rId13"/>
    <p:sldId id="278" r:id="rId14"/>
    <p:sldId id="279" r:id="rId15"/>
    <p:sldId id="267" r:id="rId16"/>
    <p:sldId id="274" r:id="rId17"/>
    <p:sldId id="268" r:id="rId18"/>
    <p:sldId id="269" r:id="rId19"/>
    <p:sldId id="270" r:id="rId20"/>
    <p:sldId id="280" r:id="rId21"/>
    <p:sldId id="271"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B46F4"/>
    <a:srgbClr val="F8A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98C23F5-76CD-486E-A730-75A684DACC9F}" type="datetimeFigureOut">
              <a:rPr lang="ar-IQ" smtClean="0"/>
              <a:pPr/>
              <a:t>18/01/1439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D806C5-B4A1-4D78-9FD3-C2E1F9A2A751}" type="slidenum">
              <a:rPr lang="ar-IQ" smtClean="0"/>
              <a:pPr/>
              <a:t>‹#›</a:t>
            </a:fld>
            <a:endParaRPr lang="ar-IQ"/>
          </a:p>
        </p:txBody>
      </p:sp>
    </p:spTree>
    <p:extLst>
      <p:ext uri="{BB962C8B-B14F-4D97-AF65-F5344CB8AC3E}">
        <p14:creationId xmlns:p14="http://schemas.microsoft.com/office/powerpoint/2010/main" val="17036314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806C5-B4A1-4D78-9FD3-C2E1F9A2A751}" type="slidenum">
              <a:rPr lang="ar-IQ" smtClean="0"/>
              <a:pPr/>
              <a:t>5</a:t>
            </a:fld>
            <a:endParaRPr lang="ar-IQ"/>
          </a:p>
        </p:txBody>
      </p:sp>
    </p:spTree>
    <p:extLst>
      <p:ext uri="{BB962C8B-B14F-4D97-AF65-F5344CB8AC3E}">
        <p14:creationId xmlns:p14="http://schemas.microsoft.com/office/powerpoint/2010/main" val="58779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1D806C5-B4A1-4D78-9FD3-C2E1F9A2A751}" type="slidenum">
              <a:rPr lang="ar-IQ" smtClean="0"/>
              <a:pPr/>
              <a:t>8</a:t>
            </a:fld>
            <a:endParaRPr lang="ar-IQ"/>
          </a:p>
        </p:txBody>
      </p:sp>
    </p:spTree>
    <p:extLst>
      <p:ext uri="{BB962C8B-B14F-4D97-AF65-F5344CB8AC3E}">
        <p14:creationId xmlns:p14="http://schemas.microsoft.com/office/powerpoint/2010/main" val="4197222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8F491D6-CAAA-4459-96B2-01FDAE00B50D}" type="datetimeFigureOut">
              <a:rPr lang="en-US" smtClean="0"/>
              <a:pPr/>
              <a:t>10/8/2017</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47161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91D6-CAAA-4459-96B2-01FDAE00B50D}"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267168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8F491D6-CAAA-4459-96B2-01FDAE00B50D}" type="datetimeFigureOut">
              <a:rPr lang="en-US" smtClean="0"/>
              <a:pPr/>
              <a:t>10/8/2017</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3021780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8F491D6-CAAA-4459-96B2-01FDAE00B50D}" type="datetimeFigureOut">
              <a:rPr lang="en-US" smtClean="0"/>
              <a:pPr/>
              <a:t>10/8/2017</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DFC7108-D236-4FBA-80CE-3B0A09218219}"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7209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8F491D6-CAAA-4459-96B2-01FDAE00B50D}" type="datetimeFigureOut">
              <a:rPr lang="en-US" smtClean="0"/>
              <a:pPr/>
              <a:t>10/8/2017</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265266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8F491D6-CAAA-4459-96B2-01FDAE00B50D}"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105831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8F491D6-CAAA-4459-96B2-01FDAE00B50D}"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218374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F491D6-CAAA-4459-96B2-01FDAE00B50D}"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2513248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8F491D6-CAAA-4459-96B2-01FDAE00B50D}" type="datetimeFigureOut">
              <a:rPr lang="en-US" smtClean="0"/>
              <a:pPr/>
              <a:t>10/8/2017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1606692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ar-SA" noProof="0"/>
          </a:p>
        </p:txBody>
      </p:sp>
      <p:sp>
        <p:nvSpPr>
          <p:cNvPr id="4" name="Date Placeholder 3"/>
          <p:cNvSpPr>
            <a:spLocks noGrp="1"/>
          </p:cNvSpPr>
          <p:nvPr>
            <p:ph type="dt" sz="half" idx="10"/>
          </p:nvPr>
        </p:nvSpPr>
        <p:spPr>
          <a:xfrm>
            <a:off x="6553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57200" y="6245225"/>
            <a:ext cx="2133600" cy="476250"/>
          </a:xfrm>
        </p:spPr>
        <p:txBody>
          <a:bodyPr/>
          <a:lstStyle>
            <a:lvl1pPr>
              <a:defRPr/>
            </a:lvl1pPr>
          </a:lstStyle>
          <a:p>
            <a:fld id="{8949AD81-F936-4386-997F-7F73167FD881}" type="slidenum">
              <a:rPr lang="ar-SA"/>
              <a:pPr/>
              <a:t>‹#›</a:t>
            </a:fld>
            <a:endParaRPr lang="en-US">
              <a:cs typeface="Times New Roman" panose="02020603050405020304" pitchFamily="18" charset="0"/>
            </a:endParaRPr>
          </a:p>
        </p:txBody>
      </p:sp>
    </p:spTree>
    <p:extLst>
      <p:ext uri="{BB962C8B-B14F-4D97-AF65-F5344CB8AC3E}">
        <p14:creationId xmlns:p14="http://schemas.microsoft.com/office/powerpoint/2010/main" val="2557965842"/>
      </p:ext>
    </p:extLst>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F491D6-CAAA-4459-96B2-01FDAE00B50D}"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34342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8F491D6-CAAA-4459-96B2-01FDAE00B50D}" type="datetimeFigureOut">
              <a:rPr lang="en-US" smtClean="0"/>
              <a:pPr/>
              <a:t>10/8/2017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130527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F491D6-CAAA-4459-96B2-01FDAE00B50D}"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247659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F491D6-CAAA-4459-96B2-01FDAE00B50D}"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269429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F491D6-CAAA-4459-96B2-01FDAE00B50D}"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233471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491D6-CAAA-4459-96B2-01FDAE00B50D}"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275445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91D6-CAAA-4459-96B2-01FDAE00B50D}"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104657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91D6-CAAA-4459-96B2-01FDAE00B50D}"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C7108-D236-4FBA-80CE-3B0A09218219}" type="slidenum">
              <a:rPr lang="en-US" smtClean="0"/>
              <a:pPr/>
              <a:t>‹#›</a:t>
            </a:fld>
            <a:endParaRPr lang="en-US"/>
          </a:p>
        </p:txBody>
      </p:sp>
    </p:spTree>
    <p:extLst>
      <p:ext uri="{BB962C8B-B14F-4D97-AF65-F5344CB8AC3E}">
        <p14:creationId xmlns:p14="http://schemas.microsoft.com/office/powerpoint/2010/main" val="88366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F491D6-CAAA-4459-96B2-01FDAE00B50D}" type="datetimeFigureOut">
              <a:rPr lang="en-US" smtClean="0"/>
              <a:pPr/>
              <a:t>10/8/2017</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FC7108-D236-4FBA-80CE-3B0A09218219}" type="slidenum">
              <a:rPr lang="en-US" smtClean="0"/>
              <a:pPr/>
              <a:t>‹#›</a:t>
            </a:fld>
            <a:endParaRPr lang="en-US"/>
          </a:p>
        </p:txBody>
      </p:sp>
    </p:spTree>
    <p:extLst>
      <p:ext uri="{BB962C8B-B14F-4D97-AF65-F5344CB8AC3E}">
        <p14:creationId xmlns:p14="http://schemas.microsoft.com/office/powerpoint/2010/main" val="193547212"/>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edara-eg.net/new_page_20.htm" TargetMode="External"/><Relationship Id="rId3" Type="http://schemas.openxmlformats.org/officeDocument/2006/relationships/hyperlink" Target="http://edara-eg.net/new_page_11.htm" TargetMode="External"/><Relationship Id="rId7" Type="http://schemas.openxmlformats.org/officeDocument/2006/relationships/hyperlink" Target="http://edara-eg.net/new_page_19.htm" TargetMode="External"/><Relationship Id="rId2" Type="http://schemas.openxmlformats.org/officeDocument/2006/relationships/hyperlink" Target="http://edara-eg.net/new_page_10.htm" TargetMode="External"/><Relationship Id="rId1" Type="http://schemas.openxmlformats.org/officeDocument/2006/relationships/slideLayout" Target="../slideLayouts/slideLayout2.xml"/><Relationship Id="rId6" Type="http://schemas.openxmlformats.org/officeDocument/2006/relationships/hyperlink" Target="http://edara-eg.net/new_page_18.htm" TargetMode="External"/><Relationship Id="rId5" Type="http://schemas.openxmlformats.org/officeDocument/2006/relationships/hyperlink" Target="http://edara-eg.net/new_page_13.htm" TargetMode="External"/><Relationship Id="rId4" Type="http://schemas.openxmlformats.org/officeDocument/2006/relationships/hyperlink" Target="http://edara-eg.net/new_page_12.ht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760" y="2636912"/>
            <a:ext cx="7755088" cy="1368152"/>
          </a:xfrm>
        </p:spPr>
        <p:txBody>
          <a:bodyPr>
            <a:normAutofit/>
            <a:scene3d>
              <a:camera prst="orthographicFront"/>
              <a:lightRig rig="threePt" dir="t"/>
            </a:scene3d>
            <a:sp3d extrusionH="57150">
              <a:bevelT h="25400" prst="softRound"/>
            </a:sp3d>
          </a:bodyPr>
          <a:lstStyle/>
          <a:p>
            <a:pPr algn="ctr"/>
            <a:r>
              <a:rPr lang="ar-IQ" sz="80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جودة التعليم الجامعي</a:t>
            </a:r>
            <a:endParaRPr lang="en-US" sz="80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Subtitle 2"/>
          <p:cNvSpPr>
            <a:spLocks noGrp="1"/>
          </p:cNvSpPr>
          <p:nvPr>
            <p:ph type="subTitle" idx="1"/>
          </p:nvPr>
        </p:nvSpPr>
        <p:spPr>
          <a:xfrm>
            <a:off x="-540568" y="3764632"/>
            <a:ext cx="8748464" cy="1680592"/>
          </a:xfrm>
        </p:spPr>
        <p:txBody>
          <a:bodyPr>
            <a:noAutofit/>
            <a:scene3d>
              <a:camera prst="orthographicFront"/>
              <a:lightRig rig="threePt" dir="t"/>
            </a:scene3d>
            <a:sp3d extrusionH="57150">
              <a:bevelT h="25400" prst="softRound"/>
            </a:sp3d>
          </a:bodyPr>
          <a:lstStyle/>
          <a:p>
            <a:pPr algn="ctr" rtl="1">
              <a:lnSpc>
                <a:spcPct val="100000"/>
              </a:lnSpc>
            </a:pPr>
            <a:r>
              <a:rPr lang="en-US" sz="4800" dirty="0" smtClean="0">
                <a:ln w="18415" cmpd="sng">
                  <a:solidFill>
                    <a:schemeClr val="accent3"/>
                  </a:solidFill>
                  <a:prstDash val="solid"/>
                </a:ln>
                <a:solidFill>
                  <a:srgbClr val="FFFFFF"/>
                </a:solidFill>
                <a:effectLst>
                  <a:outerShdw blurRad="63500" dir="3600000" algn="tl" rotWithShape="0">
                    <a:srgbClr val="000000">
                      <a:alpha val="70000"/>
                    </a:srgbClr>
                  </a:outerShdw>
                </a:effectLst>
              </a:rPr>
              <a:t>  </a:t>
            </a:r>
            <a:r>
              <a:rPr lang="ar-IQ" sz="4800" dirty="0" smtClean="0">
                <a:ln w="18415" cmpd="sng">
                  <a:solidFill>
                    <a:schemeClr val="accent3"/>
                  </a:solidFill>
                  <a:prstDash val="solid"/>
                </a:ln>
                <a:solidFill>
                  <a:srgbClr val="FFFFFF"/>
                </a:solidFill>
                <a:effectLst>
                  <a:outerShdw blurRad="63500" dir="3600000" algn="tl" rotWithShape="0">
                    <a:srgbClr val="000000">
                      <a:alpha val="70000"/>
                    </a:srgbClr>
                  </a:outerShdw>
                </a:effectLst>
              </a:rPr>
              <a:t>جـامعـة بغــداد</a:t>
            </a:r>
            <a:r>
              <a:rPr lang="en-US" sz="4800" dirty="0" smtClean="0">
                <a:ln w="18415" cmpd="sng">
                  <a:solidFill>
                    <a:schemeClr val="accent3"/>
                  </a:solidFill>
                  <a:prstDash val="solid"/>
                </a:ln>
                <a:solidFill>
                  <a:srgbClr val="FFFFFF"/>
                </a:solidFill>
                <a:effectLst>
                  <a:outerShdw blurRad="63500" dir="3600000" algn="tl" rotWithShape="0">
                    <a:srgbClr val="000000">
                      <a:alpha val="70000"/>
                    </a:srgbClr>
                  </a:outerShdw>
                </a:effectLst>
              </a:rPr>
              <a:t>  </a:t>
            </a:r>
            <a:endParaRPr lang="ar-IQ" sz="4800" dirty="0" smtClean="0">
              <a:ln w="18415" cmpd="sng">
                <a:solidFill>
                  <a:schemeClr val="accent3"/>
                </a:solidFill>
                <a:prstDash val="solid"/>
              </a:ln>
              <a:solidFill>
                <a:srgbClr val="FFFFFF"/>
              </a:solidFill>
              <a:effectLst>
                <a:outerShdw blurRad="63500" dir="3600000" algn="tl" rotWithShape="0">
                  <a:srgbClr val="000000">
                    <a:alpha val="70000"/>
                  </a:srgbClr>
                </a:outerShdw>
              </a:effectLst>
            </a:endParaRPr>
          </a:p>
          <a:p>
            <a:pPr algn="ctr" rtl="1">
              <a:lnSpc>
                <a:spcPct val="100000"/>
              </a:lnSpc>
            </a:pPr>
            <a:r>
              <a:rPr lang="ar-IQ" sz="4800" dirty="0" smtClean="0">
                <a:ln w="18415" cmpd="sng">
                  <a:solidFill>
                    <a:srgbClr val="FFC000"/>
                  </a:solidFill>
                  <a:prstDash val="solid"/>
                </a:ln>
                <a:solidFill>
                  <a:srgbClr val="FFFFFF"/>
                </a:solidFill>
                <a:effectLst>
                  <a:outerShdw blurRad="63500" dir="3600000" algn="tl" rotWithShape="0">
                    <a:srgbClr val="000000">
                      <a:alpha val="70000"/>
                    </a:srgbClr>
                  </a:outerShdw>
                </a:effectLst>
              </a:rPr>
              <a:t> مـركز التطـوير والتعليم المستمر </a:t>
            </a:r>
            <a:endParaRPr lang="en-US" sz="4800" dirty="0">
              <a:ln w="18415" cmpd="sng">
                <a:solidFill>
                  <a:srgbClr val="FFC000"/>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imagesCDOUESZ3.jpg"/>
          <p:cNvPicPr>
            <a:picLocks noChangeAspect="1"/>
          </p:cNvPicPr>
          <p:nvPr/>
        </p:nvPicPr>
        <p:blipFill>
          <a:blip r:embed="rId2" cstate="print"/>
          <a:stretch>
            <a:fillRect/>
          </a:stretch>
        </p:blipFill>
        <p:spPr>
          <a:xfrm>
            <a:off x="5580112" y="188640"/>
            <a:ext cx="3384376" cy="2736304"/>
          </a:xfrm>
          <a:prstGeom prst="ellipse">
            <a:avLst/>
          </a:prstGeom>
          <a:ln>
            <a:noFill/>
          </a:ln>
          <a:effectLst>
            <a:outerShdw blurRad="107950" dist="12700" dir="5400000" algn="ctr">
              <a:srgbClr val="000000"/>
            </a:outerShdw>
            <a:softEdge rad="112500"/>
          </a:effectLst>
          <a:scene3d>
            <a:camera prst="perspectiveLeft"/>
            <a:lightRig rig="soft" dir="t">
              <a:rot lat="0" lon="0" rev="0"/>
            </a:lightRig>
          </a:scene3d>
          <a:sp3d contourW="44450" prstMaterial="matte">
            <a:bevelT w="63500" h="63500" prst="angle"/>
            <a:contourClr>
              <a:srgbClr val="FFFFFF"/>
            </a:contourClr>
          </a:sp3d>
        </p:spPr>
      </p:pic>
    </p:spTree>
    <p:extLst>
      <p:ext uri="{BB962C8B-B14F-4D97-AF65-F5344CB8AC3E}">
        <p14:creationId xmlns:p14="http://schemas.microsoft.com/office/powerpoint/2010/main" val="3183544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Line 3"/>
          <p:cNvSpPr>
            <a:spLocks noChangeShapeType="1"/>
          </p:cNvSpPr>
          <p:nvPr/>
        </p:nvSpPr>
        <p:spPr bwMode="auto">
          <a:xfrm flipV="1">
            <a:off x="4572000" y="2240920"/>
            <a:ext cx="0" cy="468000"/>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txBody>
          <a:bodyPr/>
          <a:lstStyle/>
          <a:p>
            <a:endParaRPr lang="en-US"/>
          </a:p>
        </p:txBody>
      </p:sp>
      <p:sp>
        <p:nvSpPr>
          <p:cNvPr id="32772" name="Line 4"/>
          <p:cNvSpPr>
            <a:spLocks noChangeShapeType="1"/>
          </p:cNvSpPr>
          <p:nvPr/>
        </p:nvSpPr>
        <p:spPr bwMode="auto">
          <a:xfrm rot="2700000" flipV="1">
            <a:off x="5903883" y="1837786"/>
            <a:ext cx="529" cy="1526992"/>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txBody>
          <a:bodyPr/>
          <a:lstStyle/>
          <a:p>
            <a:endParaRPr lang="en-US"/>
          </a:p>
        </p:txBody>
      </p:sp>
      <p:sp>
        <p:nvSpPr>
          <p:cNvPr id="32773" name="Line 5"/>
          <p:cNvSpPr>
            <a:spLocks noChangeShapeType="1"/>
          </p:cNvSpPr>
          <p:nvPr/>
        </p:nvSpPr>
        <p:spPr bwMode="auto">
          <a:xfrm rot="5400000" flipV="1">
            <a:off x="5976156" y="3320988"/>
            <a:ext cx="0" cy="648072"/>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txBody>
          <a:bodyPr/>
          <a:lstStyle/>
          <a:p>
            <a:endParaRPr lang="en-US"/>
          </a:p>
        </p:txBody>
      </p:sp>
      <p:sp>
        <p:nvSpPr>
          <p:cNvPr id="32774" name="Line 6"/>
          <p:cNvSpPr>
            <a:spLocks noChangeShapeType="1"/>
          </p:cNvSpPr>
          <p:nvPr/>
        </p:nvSpPr>
        <p:spPr bwMode="auto">
          <a:xfrm rot="8100000" flipH="1" flipV="1">
            <a:off x="5868144" y="4084309"/>
            <a:ext cx="0" cy="1425686"/>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txBody>
          <a:bodyPr/>
          <a:lstStyle/>
          <a:p>
            <a:endParaRPr lang="en-US"/>
          </a:p>
        </p:txBody>
      </p:sp>
      <p:sp>
        <p:nvSpPr>
          <p:cNvPr id="32775" name="Line 7"/>
          <p:cNvSpPr>
            <a:spLocks noChangeShapeType="1"/>
          </p:cNvSpPr>
          <p:nvPr/>
        </p:nvSpPr>
        <p:spPr bwMode="auto">
          <a:xfrm rot="10800000" flipV="1">
            <a:off x="4644008" y="4581128"/>
            <a:ext cx="0" cy="752872"/>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txBody>
          <a:bodyPr/>
          <a:lstStyle/>
          <a:p>
            <a:endParaRPr lang="en-US"/>
          </a:p>
        </p:txBody>
      </p:sp>
      <p:sp>
        <p:nvSpPr>
          <p:cNvPr id="32776" name="Line 8"/>
          <p:cNvSpPr>
            <a:spLocks noChangeShapeType="1"/>
          </p:cNvSpPr>
          <p:nvPr/>
        </p:nvSpPr>
        <p:spPr bwMode="auto">
          <a:xfrm rot="16200000" flipH="1" flipV="1">
            <a:off x="3405423" y="3262806"/>
            <a:ext cx="2" cy="691776"/>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txBody>
          <a:bodyPr/>
          <a:lstStyle/>
          <a:p>
            <a:endParaRPr lang="en-US"/>
          </a:p>
        </p:txBody>
      </p:sp>
      <p:sp>
        <p:nvSpPr>
          <p:cNvPr id="32777" name="Line 9"/>
          <p:cNvSpPr>
            <a:spLocks noChangeShapeType="1"/>
          </p:cNvSpPr>
          <p:nvPr/>
        </p:nvSpPr>
        <p:spPr bwMode="auto">
          <a:xfrm rot="18900000" flipH="1" flipV="1">
            <a:off x="3176899" y="1901786"/>
            <a:ext cx="254587" cy="1454916"/>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txBody>
          <a:bodyPr/>
          <a:lstStyle/>
          <a:p>
            <a:endParaRPr lang="en-US"/>
          </a:p>
        </p:txBody>
      </p:sp>
      <p:sp>
        <p:nvSpPr>
          <p:cNvPr id="32778" name="Line 10"/>
          <p:cNvSpPr>
            <a:spLocks noChangeShapeType="1"/>
          </p:cNvSpPr>
          <p:nvPr/>
        </p:nvSpPr>
        <p:spPr bwMode="auto">
          <a:xfrm rot="13500000" flipV="1">
            <a:off x="3433409" y="4048243"/>
            <a:ext cx="116938" cy="1389642"/>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txBody>
          <a:bodyPr/>
          <a:lstStyle/>
          <a:p>
            <a:endParaRPr lang="en-US"/>
          </a:p>
        </p:txBody>
      </p:sp>
      <p:sp>
        <p:nvSpPr>
          <p:cNvPr id="32779" name="Oval 11"/>
          <p:cNvSpPr>
            <a:spLocks noChangeArrowheads="1"/>
          </p:cNvSpPr>
          <p:nvPr/>
        </p:nvSpPr>
        <p:spPr bwMode="auto">
          <a:xfrm>
            <a:off x="3276152" y="728864"/>
            <a:ext cx="2664000" cy="147600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ar-IQ" sz="2000" b="1" dirty="0">
                <a:solidFill>
                  <a:schemeClr val="bg1"/>
                </a:solidFill>
              </a:rPr>
              <a:t>الادارة العليا</a:t>
            </a:r>
            <a:endParaRPr lang="en-US" sz="2000" b="1" dirty="0">
              <a:solidFill>
                <a:schemeClr val="bg1"/>
              </a:solidFill>
            </a:endParaRPr>
          </a:p>
        </p:txBody>
      </p:sp>
      <p:sp>
        <p:nvSpPr>
          <p:cNvPr id="32780" name="Oval 12"/>
          <p:cNvSpPr>
            <a:spLocks noChangeArrowheads="1"/>
          </p:cNvSpPr>
          <p:nvPr/>
        </p:nvSpPr>
        <p:spPr bwMode="auto">
          <a:xfrm>
            <a:off x="6372496" y="4833320"/>
            <a:ext cx="2664000" cy="147600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ar-IQ" sz="2000" b="1" dirty="0">
                <a:solidFill>
                  <a:schemeClr val="bg1"/>
                </a:solidFill>
              </a:rPr>
              <a:t>الخدمة التعليمية</a:t>
            </a:r>
            <a:endParaRPr lang="en-US" sz="2000" b="1" dirty="0">
              <a:solidFill>
                <a:schemeClr val="bg1"/>
              </a:solidFill>
            </a:endParaRPr>
          </a:p>
        </p:txBody>
      </p:sp>
      <p:sp>
        <p:nvSpPr>
          <p:cNvPr id="32781" name="Oval 13"/>
          <p:cNvSpPr>
            <a:spLocks noChangeArrowheads="1"/>
          </p:cNvSpPr>
          <p:nvPr/>
        </p:nvSpPr>
        <p:spPr bwMode="auto">
          <a:xfrm>
            <a:off x="3419872" y="5373216"/>
            <a:ext cx="2664000" cy="147600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ar-IQ" sz="2000" b="1" dirty="0">
                <a:solidFill>
                  <a:schemeClr val="bg1"/>
                </a:solidFill>
              </a:rPr>
              <a:t>المنتج التعليمي</a:t>
            </a:r>
            <a:endParaRPr lang="en-US" sz="2000" b="1" dirty="0">
              <a:solidFill>
                <a:schemeClr val="bg1"/>
              </a:solidFill>
            </a:endParaRPr>
          </a:p>
        </p:txBody>
      </p:sp>
      <p:sp>
        <p:nvSpPr>
          <p:cNvPr id="32782" name="Oval 14"/>
          <p:cNvSpPr>
            <a:spLocks noChangeArrowheads="1"/>
          </p:cNvSpPr>
          <p:nvPr/>
        </p:nvSpPr>
        <p:spPr bwMode="auto">
          <a:xfrm>
            <a:off x="395832" y="836712"/>
            <a:ext cx="2664000" cy="147600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ar-IQ" sz="2000" b="1" dirty="0">
                <a:solidFill>
                  <a:schemeClr val="bg1"/>
                </a:solidFill>
              </a:rPr>
              <a:t>الموقع الالكتروني</a:t>
            </a:r>
            <a:endParaRPr lang="en-US" sz="2000" b="1" dirty="0">
              <a:solidFill>
                <a:schemeClr val="bg1"/>
              </a:solidFill>
            </a:endParaRPr>
          </a:p>
        </p:txBody>
      </p:sp>
      <p:sp>
        <p:nvSpPr>
          <p:cNvPr id="32783" name="Oval 15"/>
          <p:cNvSpPr>
            <a:spLocks noChangeArrowheads="1"/>
          </p:cNvSpPr>
          <p:nvPr/>
        </p:nvSpPr>
        <p:spPr bwMode="auto">
          <a:xfrm>
            <a:off x="467840" y="4833320"/>
            <a:ext cx="2664000" cy="147600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ar-IQ" sz="2000" b="1" dirty="0">
                <a:solidFill>
                  <a:schemeClr val="bg1"/>
                </a:solidFill>
              </a:rPr>
              <a:t>الجهات المستفيدة</a:t>
            </a:r>
            <a:endParaRPr lang="en-US" sz="2000" b="1" dirty="0">
              <a:solidFill>
                <a:schemeClr val="bg1"/>
              </a:solidFill>
            </a:endParaRPr>
          </a:p>
        </p:txBody>
      </p:sp>
      <p:sp>
        <p:nvSpPr>
          <p:cNvPr id="32784" name="Oval 16"/>
          <p:cNvSpPr>
            <a:spLocks noChangeArrowheads="1"/>
          </p:cNvSpPr>
          <p:nvPr/>
        </p:nvSpPr>
        <p:spPr bwMode="auto">
          <a:xfrm>
            <a:off x="395536" y="2924944"/>
            <a:ext cx="2664000" cy="147600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ar-IQ" sz="2000" b="1" dirty="0">
                <a:solidFill>
                  <a:schemeClr val="bg1"/>
                </a:solidFill>
              </a:rPr>
              <a:t>التدريب ورفع المهارات </a:t>
            </a:r>
          </a:p>
          <a:p>
            <a:pPr algn="ctr"/>
            <a:r>
              <a:rPr lang="ar-IQ" sz="2000" b="1" dirty="0">
                <a:solidFill>
                  <a:schemeClr val="bg1"/>
                </a:solidFill>
              </a:rPr>
              <a:t>والقدرات </a:t>
            </a:r>
            <a:endParaRPr lang="en-US" sz="2000" b="1" dirty="0">
              <a:solidFill>
                <a:schemeClr val="bg1"/>
              </a:solidFill>
            </a:endParaRPr>
          </a:p>
        </p:txBody>
      </p:sp>
      <p:sp>
        <p:nvSpPr>
          <p:cNvPr id="32785" name="Oval 17"/>
          <p:cNvSpPr>
            <a:spLocks noChangeArrowheads="1"/>
          </p:cNvSpPr>
          <p:nvPr/>
        </p:nvSpPr>
        <p:spPr bwMode="auto">
          <a:xfrm>
            <a:off x="6300192" y="908720"/>
            <a:ext cx="2664000" cy="147600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ar-IQ" sz="2000" b="1" dirty="0">
                <a:solidFill>
                  <a:schemeClr val="bg1"/>
                </a:solidFill>
              </a:rPr>
              <a:t>ادارة الموارد</a:t>
            </a:r>
            <a:endParaRPr lang="en-US" sz="2000" b="1" dirty="0">
              <a:solidFill>
                <a:schemeClr val="bg1"/>
              </a:solidFill>
            </a:endParaRPr>
          </a:p>
        </p:txBody>
      </p:sp>
      <p:sp>
        <p:nvSpPr>
          <p:cNvPr id="32786" name="Oval 18"/>
          <p:cNvSpPr>
            <a:spLocks noChangeArrowheads="1"/>
          </p:cNvSpPr>
          <p:nvPr/>
        </p:nvSpPr>
        <p:spPr bwMode="auto">
          <a:xfrm>
            <a:off x="6444504" y="2889104"/>
            <a:ext cx="2664000" cy="147600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ar-IQ" sz="2000" b="1" dirty="0">
                <a:solidFill>
                  <a:schemeClr val="bg1"/>
                </a:solidFill>
              </a:rPr>
              <a:t>العملية التعليمية </a:t>
            </a:r>
            <a:endParaRPr lang="en-US" sz="2000" b="1" dirty="0">
              <a:solidFill>
                <a:schemeClr val="bg1"/>
              </a:solidFill>
            </a:endParaRPr>
          </a:p>
        </p:txBody>
      </p:sp>
      <p:sp>
        <p:nvSpPr>
          <p:cNvPr id="32787" name="Oval 19"/>
          <p:cNvSpPr>
            <a:spLocks noChangeArrowheads="1"/>
          </p:cNvSpPr>
          <p:nvPr/>
        </p:nvSpPr>
        <p:spPr bwMode="auto">
          <a:xfrm>
            <a:off x="3751312" y="2752328"/>
            <a:ext cx="1828800" cy="182880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4"/>
          </a:lnRef>
          <a:fillRef idx="3">
            <a:schemeClr val="accent4"/>
          </a:fillRef>
          <a:effectRef idx="3">
            <a:schemeClr val="accent4"/>
          </a:effectRef>
          <a:fontRef idx="minor">
            <a:schemeClr val="lt1"/>
          </a:fontRef>
        </p:style>
        <p:txBody>
          <a:bodyPr wrap="none" anchor="ctr"/>
          <a:lstStyle/>
          <a:p>
            <a:pPr algn="ctr"/>
            <a:r>
              <a:rPr lang="ar-IQ" sz="2400" b="1" dirty="0"/>
              <a:t>ضبط الجودة</a:t>
            </a:r>
          </a:p>
          <a:p>
            <a:pPr algn="ctr"/>
            <a:r>
              <a:rPr lang="ar-IQ" sz="2400" b="1" dirty="0"/>
              <a:t>في التعليم</a:t>
            </a:r>
            <a:endParaRPr lang="en-US" sz="2400" b="1" dirty="0"/>
          </a:p>
        </p:txBody>
      </p:sp>
      <p:sp>
        <p:nvSpPr>
          <p:cNvPr id="22" name="Rectangle 21"/>
          <p:cNvSpPr/>
          <p:nvPr/>
        </p:nvSpPr>
        <p:spPr>
          <a:xfrm>
            <a:off x="0" y="-27384"/>
            <a:ext cx="9180512" cy="707886"/>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r" rtl="1">
              <a:defRPr/>
            </a:pPr>
            <a:r>
              <a:rPr lang="ar-IQ"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عناصر ضبط الجودة في المنظمة التعليمية </a:t>
            </a:r>
            <a:endPar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90195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08720"/>
            <a:ext cx="8928992" cy="5655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0464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p:cNvSpPr>
          <p:nvPr>
            <p:ph type="title"/>
          </p:nvPr>
        </p:nvSpPr>
        <p:spPr>
          <a:xfrm>
            <a:off x="251520" y="1700808"/>
            <a:ext cx="8640960" cy="2160240"/>
          </a:xfrm>
          <a:ln>
            <a:miter lim="800000"/>
            <a:headEnd/>
            <a:tailEnd/>
          </a:ln>
        </p:spPr>
        <p:txBody>
          <a:bodyPr>
            <a:noAutofit/>
          </a:bodyPr>
          <a:lstStyle/>
          <a:p>
            <a:pPr algn="justLow" eaLnBrk="1" fontAlgn="auto" hangingPunct="1">
              <a:spcAft>
                <a:spcPts val="0"/>
              </a:spcAft>
              <a:defRPr/>
            </a:pPr>
            <a:r>
              <a:rPr lang="ar-EG" sz="3200" dirty="0" smtClean="0">
                <a:solidFill>
                  <a:schemeClr val="tx1"/>
                </a:solidFill>
              </a:rPr>
              <a:t/>
            </a:r>
            <a:br>
              <a:rPr lang="ar-EG" sz="3200" dirty="0" smtClean="0">
                <a:solidFill>
                  <a:schemeClr val="tx1"/>
                </a:solidFill>
              </a:rPr>
            </a:br>
            <a:r>
              <a:rPr lang="ar-EG" dirty="0" smtClean="0">
                <a:solidFill>
                  <a:schemeClr val="tx1"/>
                </a:solidFill>
              </a:rPr>
              <a:t>مقاييس تم وضعها من قبل الهيئة الوطنية للتقويم و الاعتماد الاكاديمي و يبلغ عددها 11 معيار يشمل عدة متطلبات تستخدم للحكم علي مد</a:t>
            </a:r>
            <a:r>
              <a:rPr lang="ar-SA" dirty="0" smtClean="0">
                <a:solidFill>
                  <a:schemeClr val="tx1"/>
                </a:solidFill>
              </a:rPr>
              <a:t>ى</a:t>
            </a:r>
            <a:r>
              <a:rPr lang="ar-EG" dirty="0" smtClean="0">
                <a:solidFill>
                  <a:schemeClr val="tx1"/>
                </a:solidFill>
              </a:rPr>
              <a:t> </a:t>
            </a:r>
            <a:r>
              <a:rPr lang="ar-SA" dirty="0" smtClean="0">
                <a:solidFill>
                  <a:schemeClr val="tx1"/>
                </a:solidFill>
              </a:rPr>
              <a:t>إ</a:t>
            </a:r>
            <a:r>
              <a:rPr lang="ar-EG" dirty="0" smtClean="0">
                <a:solidFill>
                  <a:schemeClr val="tx1"/>
                </a:solidFill>
              </a:rPr>
              <a:t>ستيفاء المؤسسة او البرنامج للمعايير.</a:t>
            </a:r>
            <a:r>
              <a:rPr lang="ar-EG" sz="3200" dirty="0" smtClean="0">
                <a:solidFill>
                  <a:schemeClr val="tx1"/>
                </a:solidFill>
              </a:rPr>
              <a:t/>
            </a:r>
            <a:br>
              <a:rPr lang="ar-EG" sz="3200" dirty="0" smtClean="0">
                <a:solidFill>
                  <a:schemeClr val="tx1"/>
                </a:solidFill>
              </a:rPr>
            </a:br>
            <a:r>
              <a:rPr lang="ar-EG" sz="3600" dirty="0" smtClean="0">
                <a:solidFill>
                  <a:schemeClr val="tx1"/>
                </a:solidFill>
              </a:rPr>
              <a:t/>
            </a:r>
            <a:br>
              <a:rPr lang="ar-EG" sz="3600" dirty="0" smtClean="0">
                <a:solidFill>
                  <a:schemeClr val="tx1"/>
                </a:solidFill>
              </a:rPr>
            </a:br>
            <a:r>
              <a:rPr lang="ar-EG" dirty="0" smtClean="0">
                <a:solidFill>
                  <a:schemeClr val="tx1"/>
                </a:solidFill>
              </a:rPr>
              <a:t/>
            </a:r>
            <a:br>
              <a:rPr lang="ar-EG" dirty="0" smtClean="0">
                <a:solidFill>
                  <a:schemeClr val="tx1"/>
                </a:solidFill>
              </a:rPr>
            </a:br>
            <a:endParaRPr lang="en-US" dirty="0" smtClean="0">
              <a:solidFill>
                <a:schemeClr val="tx1"/>
              </a:solidFill>
              <a:cs typeface="Times New Roman" pitchFamily="18" charset="0"/>
            </a:endParaRPr>
          </a:p>
        </p:txBody>
      </p:sp>
      <p:sp>
        <p:nvSpPr>
          <p:cNvPr id="4" name="Rectangle 3"/>
          <p:cNvSpPr/>
          <p:nvPr/>
        </p:nvSpPr>
        <p:spPr>
          <a:xfrm>
            <a:off x="4752404" y="188640"/>
            <a:ext cx="3486852" cy="923330"/>
          </a:xfrm>
          <a:prstGeom prst="rect">
            <a:avLst/>
          </a:prstGeom>
          <a:noFill/>
        </p:spPr>
        <p:txBody>
          <a:bodyPr wrap="none" lIns="91440" tIns="45720" rIns="91440" bIns="45720">
            <a:spAutoFit/>
          </a:bodyPr>
          <a:lstStyle/>
          <a:p>
            <a:pPr algn="ctr"/>
            <a:r>
              <a:rPr lang="ar-EG" sz="5400"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معايير الاعتماد</a:t>
            </a:r>
            <a:endParaRPr lang="en-US" sz="5400" b="1" cap="all"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35" y="3789040"/>
            <a:ext cx="2616083" cy="2616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2628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12" y="548680"/>
            <a:ext cx="8874184" cy="5400931"/>
          </a:xfrm>
        </p:spPr>
        <p:txBody>
          <a:bodyPr>
            <a:normAutofit fontScale="90000"/>
            <a:scene3d>
              <a:camera prst="orthographicFront"/>
              <a:lightRig rig="soft" dir="t">
                <a:rot lat="0" lon="0" rev="15600000"/>
              </a:lightRig>
            </a:scene3d>
            <a:sp3d extrusionH="57150" prstMaterial="softEdge">
              <a:bevelT w="25400" h="38100"/>
            </a:sp3d>
          </a:bodyPr>
          <a:lstStyle/>
          <a:p>
            <a:pPr rtl="1"/>
            <a:r>
              <a:rPr lang="ar-IQ" b="1" cap="none" dirty="0" smtClean="0">
                <a:ln/>
                <a:solidFill>
                  <a:srgbClr val="FF0000"/>
                </a:solidFill>
              </a:rPr>
              <a:t> </a:t>
            </a:r>
            <a:r>
              <a:rPr lang="ar-SA" b="1" cap="none" dirty="0" smtClean="0">
                <a:ln/>
                <a:solidFill>
                  <a:srgbClr val="FF0000"/>
                </a:solidFill>
              </a:rPr>
              <a:t>اعتماد مؤسسي</a:t>
            </a:r>
            <a:r>
              <a:rPr lang="ar-IQ" b="1" cap="none" dirty="0" smtClean="0">
                <a:ln/>
                <a:solidFill>
                  <a:srgbClr val="FF0000"/>
                </a:solidFill>
              </a:rPr>
              <a:t>:</a:t>
            </a:r>
            <a:r>
              <a:rPr lang="ar-SA" b="1" cap="none" dirty="0" smtClean="0">
                <a:ln/>
                <a:solidFill>
                  <a:srgbClr val="FF0000"/>
                </a:solidFill>
              </a:rPr>
              <a:t> </a:t>
            </a:r>
            <a:r>
              <a:rPr lang="ar-SA" b="1" cap="none" dirty="0">
                <a:ln/>
                <a:solidFill>
                  <a:schemeClr val="accent4"/>
                </a:solidFill>
              </a:rPr>
              <a:t/>
            </a:r>
            <a:br>
              <a:rPr lang="ar-SA" b="1" cap="none" dirty="0">
                <a:ln/>
                <a:solidFill>
                  <a:schemeClr val="accent4"/>
                </a:solidFill>
              </a:rPr>
            </a:br>
            <a:r>
              <a:rPr lang="ar-SA" b="1" cap="none" dirty="0">
                <a:ln/>
                <a:solidFill>
                  <a:schemeClr val="accent4"/>
                </a:solidFill>
              </a:rPr>
              <a:t> </a:t>
            </a:r>
            <a:r>
              <a:rPr lang="ar-IQ" b="1" cap="none" dirty="0" smtClean="0">
                <a:ln/>
                <a:solidFill>
                  <a:schemeClr val="accent4"/>
                </a:solidFill>
              </a:rPr>
              <a:t>   </a:t>
            </a:r>
            <a:r>
              <a:rPr lang="ar-SA" b="1" cap="none" dirty="0" smtClean="0">
                <a:ln/>
                <a:solidFill>
                  <a:schemeClr val="accent4"/>
                </a:solidFill>
              </a:rPr>
              <a:t>هو </a:t>
            </a:r>
            <a:r>
              <a:rPr lang="ar-SA" b="1" cap="none" dirty="0">
                <a:ln/>
                <a:solidFill>
                  <a:schemeClr val="accent4"/>
                </a:solidFill>
              </a:rPr>
              <a:t>سلس</a:t>
            </a:r>
            <a:r>
              <a:rPr lang="ar-JO" b="1" cap="none" dirty="0">
                <a:ln/>
                <a:solidFill>
                  <a:schemeClr val="accent4"/>
                </a:solidFill>
              </a:rPr>
              <a:t>ل</a:t>
            </a:r>
            <a:r>
              <a:rPr lang="ar-SA" b="1" cap="none" dirty="0">
                <a:ln/>
                <a:solidFill>
                  <a:schemeClr val="accent4"/>
                </a:solidFill>
              </a:rPr>
              <a:t>ة من الخطوات التدقيقية والتقييمية المعنية بالبني التحتية والموارد البشرية الأكاديمية والإدارية لمؤسسات التعليم العالي</a:t>
            </a:r>
            <a:r>
              <a:rPr lang="ar-JO" b="1" cap="none" dirty="0">
                <a:ln/>
                <a:solidFill>
                  <a:schemeClr val="accent4"/>
                </a:solidFill>
              </a:rPr>
              <a:t>. وينظر إلى المؤسسة كنظام متكامل بما في ذلك البرامج الأكاديمية</a:t>
            </a:r>
            <a:r>
              <a:rPr lang="ar-SA" b="1" cap="none" dirty="0" smtClean="0">
                <a:ln/>
                <a:solidFill>
                  <a:schemeClr val="accent4"/>
                </a:solidFill>
              </a:rPr>
              <a:t>.</a:t>
            </a:r>
            <a:r>
              <a:rPr lang="ar-IQ" b="1" cap="none" dirty="0" smtClean="0">
                <a:ln/>
                <a:solidFill>
                  <a:schemeClr val="accent4"/>
                </a:solidFill>
              </a:rPr>
              <a:t/>
            </a:r>
            <a:br>
              <a:rPr lang="ar-IQ" b="1" cap="none" dirty="0" smtClean="0">
                <a:ln/>
                <a:solidFill>
                  <a:schemeClr val="accent4"/>
                </a:solidFill>
              </a:rPr>
            </a:br>
            <a:r>
              <a:rPr lang="ar-IQ" b="1" cap="none" dirty="0" smtClean="0">
                <a:ln/>
                <a:solidFill>
                  <a:schemeClr val="accent4"/>
                </a:solidFill>
              </a:rPr>
              <a:t>  </a:t>
            </a:r>
            <a:br>
              <a:rPr lang="ar-IQ" b="1" cap="none" dirty="0" smtClean="0">
                <a:ln/>
                <a:solidFill>
                  <a:schemeClr val="accent4"/>
                </a:solidFill>
              </a:rPr>
            </a:br>
            <a:r>
              <a:rPr lang="ar-JO" sz="3600" b="1" cap="none" dirty="0" smtClean="0">
                <a:ln/>
                <a:solidFill>
                  <a:srgbClr val="FF0000"/>
                </a:solidFill>
              </a:rPr>
              <a:t> </a:t>
            </a:r>
            <a:r>
              <a:rPr lang="ar-SA" b="1" cap="none" dirty="0" smtClean="0">
                <a:ln/>
                <a:solidFill>
                  <a:srgbClr val="FF0000"/>
                </a:solidFill>
              </a:rPr>
              <a:t>اعتماد </a:t>
            </a:r>
            <a:r>
              <a:rPr lang="ar-SA" b="1" cap="none" dirty="0">
                <a:ln/>
                <a:solidFill>
                  <a:srgbClr val="FF0000"/>
                </a:solidFill>
              </a:rPr>
              <a:t>برامجي ( تخصصي): </a:t>
            </a:r>
            <a:r>
              <a:rPr lang="ar-SA" b="1" cap="none" dirty="0">
                <a:ln/>
                <a:solidFill>
                  <a:schemeClr val="accent4"/>
                </a:solidFill>
              </a:rPr>
              <a:t/>
            </a:r>
            <a:br>
              <a:rPr lang="ar-SA" b="1" cap="none" dirty="0">
                <a:ln/>
                <a:solidFill>
                  <a:schemeClr val="accent4"/>
                </a:solidFill>
              </a:rPr>
            </a:br>
            <a:r>
              <a:rPr lang="ar-SA" b="1" cap="none" dirty="0">
                <a:ln/>
                <a:solidFill>
                  <a:schemeClr val="accent4"/>
                </a:solidFill>
              </a:rPr>
              <a:t>    </a:t>
            </a:r>
            <a:r>
              <a:rPr lang="ar-JO" b="1" cap="none" dirty="0">
                <a:ln/>
                <a:solidFill>
                  <a:schemeClr val="accent4"/>
                </a:solidFill>
              </a:rPr>
              <a:t>هو سلسلة من الإجراءات التدقيقية والتقييمية للعناصر المعنية بالتخصص الأكاديمي. </a:t>
            </a:r>
            <a:r>
              <a:rPr lang="en-US" b="1" cap="none" dirty="0">
                <a:ln/>
                <a:solidFill>
                  <a:schemeClr val="accent4"/>
                </a:solidFill>
                <a:cs typeface="Times New Roman" panose="02020603050405020304" pitchFamily="18" charset="0"/>
              </a:rPr>
              <a:t/>
            </a:r>
            <a:br>
              <a:rPr lang="en-US" b="1" cap="none" dirty="0">
                <a:ln/>
                <a:solidFill>
                  <a:schemeClr val="accent4"/>
                </a:solidFill>
                <a:cs typeface="Times New Roman" panose="02020603050405020304" pitchFamily="18" charset="0"/>
              </a:rPr>
            </a:br>
            <a:endParaRPr lang="en-US" b="1" cap="none" dirty="0">
              <a:ln/>
              <a:solidFill>
                <a:schemeClr val="accent4"/>
              </a:solidFill>
            </a:endParaRPr>
          </a:p>
        </p:txBody>
      </p:sp>
    </p:spTree>
    <p:extLst>
      <p:ext uri="{BB962C8B-B14F-4D97-AF65-F5344CB8AC3E}">
        <p14:creationId xmlns:p14="http://schemas.microsoft.com/office/powerpoint/2010/main" val="3117663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06438"/>
          </a:xfrm>
          <a:ln>
            <a:solidFill>
              <a:schemeClr val="tx2">
                <a:lumMod val="75000"/>
              </a:schemeClr>
            </a:solidFill>
          </a:ln>
        </p:spPr>
        <p:style>
          <a:lnRef idx="0">
            <a:schemeClr val="accent4"/>
          </a:lnRef>
          <a:fillRef idx="3">
            <a:schemeClr val="accent4"/>
          </a:fillRef>
          <a:effectRef idx="3">
            <a:schemeClr val="accent4"/>
          </a:effectRef>
          <a:fontRef idx="minor">
            <a:schemeClr val="lt1"/>
          </a:fontRef>
        </p:style>
        <p:txBody>
          <a:bodyPr>
            <a:normAutofit/>
          </a:bodyPr>
          <a:lstStyle/>
          <a:p>
            <a:pPr algn="ctr" eaLnBrk="1" hangingPunct="1"/>
            <a:r>
              <a:rPr lang="ar-SA" sz="2800" b="1"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anose="02020603050405020304" pitchFamily="18" charset="0"/>
              </a:rPr>
              <a:t>تتضمن عملية الاعتماد الأكاديمي المراحل التالية الموضحة في الجدول التالي</a:t>
            </a:r>
            <a:endParaRPr lang="en-US" sz="2800" b="1"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anose="02020603050405020304" pitchFamily="18" charset="0"/>
            </a:endParaRPr>
          </a:p>
        </p:txBody>
      </p:sp>
      <p:graphicFrame>
        <p:nvGraphicFramePr>
          <p:cNvPr id="20536" name="Group 56"/>
          <p:cNvGraphicFramePr>
            <a:graphicFrameLocks noGrp="1"/>
          </p:cNvGraphicFramePr>
          <p:nvPr>
            <p:ph type="tbl" idx="1"/>
            <p:extLst>
              <p:ext uri="{D42A27DB-BD31-4B8C-83A1-F6EECF244321}">
                <p14:modId xmlns:p14="http://schemas.microsoft.com/office/powerpoint/2010/main" val="2791792067"/>
              </p:ext>
            </p:extLst>
          </p:nvPr>
        </p:nvGraphicFramePr>
        <p:xfrm>
          <a:off x="-1" y="706438"/>
          <a:ext cx="9144001" cy="6151563"/>
        </p:xfrm>
        <a:graphic>
          <a:graphicData uri="http://schemas.openxmlformats.org/drawingml/2006/table">
            <a:tbl>
              <a:tblPr rtl="1">
                <a:tableStyleId>{616DA210-FB5B-4158-B5E0-FEB733F419BA}</a:tableStyleId>
              </a:tblPr>
              <a:tblGrid>
                <a:gridCol w="365760"/>
                <a:gridCol w="1147674"/>
                <a:gridCol w="7630567"/>
              </a:tblGrid>
              <a:tr h="48756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u="none" strike="noStrike" cap="none" normalizeH="0" baseline="0" dirty="0" smtClean="0">
                          <a:ln>
                            <a:solidFill>
                              <a:schemeClr val="bg1"/>
                            </a:solidFill>
                          </a:ln>
                          <a:solidFill>
                            <a:sysClr val="windowText" lastClr="000000"/>
                          </a:solidFill>
                          <a:effectLst/>
                        </a:rPr>
                        <a:t>م</a:t>
                      </a:r>
                      <a:endParaRPr kumimoji="0" lang="ar-SA" sz="1800" b="1"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u="none" strike="noStrike" cap="none" normalizeH="0" baseline="0" dirty="0" smtClean="0">
                          <a:ln>
                            <a:solidFill>
                              <a:schemeClr val="bg1"/>
                            </a:solidFill>
                          </a:ln>
                          <a:solidFill>
                            <a:sysClr val="windowText" lastClr="000000"/>
                          </a:solidFill>
                          <a:effectLst/>
                        </a:rPr>
                        <a:t>المرحلة</a:t>
                      </a:r>
                      <a:endParaRPr kumimoji="0" lang="ar-SA" sz="1800" b="1"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u="none" strike="noStrike" cap="none" normalizeH="0" baseline="0" dirty="0" smtClean="0">
                          <a:ln>
                            <a:solidFill>
                              <a:schemeClr val="bg1"/>
                            </a:solidFill>
                          </a:ln>
                          <a:solidFill>
                            <a:sysClr val="windowText" lastClr="000000"/>
                          </a:solidFill>
                          <a:effectLst/>
                        </a:rPr>
                        <a:t>وصف المرحلة</a:t>
                      </a:r>
                      <a:endParaRPr kumimoji="0" lang="ar-SA" sz="1800" b="1"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r>
              <a:tr h="65097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1</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smtClean="0">
                          <a:ln>
                            <a:solidFill>
                              <a:schemeClr val="bg1"/>
                            </a:solidFill>
                          </a:ln>
                          <a:solidFill>
                            <a:sysClr val="windowText" lastClr="000000"/>
                          </a:solidFill>
                          <a:effectLst/>
                        </a:rPr>
                        <a:t>إعداد المعايير</a:t>
                      </a:r>
                      <a:endParaRPr kumimoji="0" lang="ar-SA" sz="1800" b="0" i="0" u="none" strike="noStrike" cap="none" normalizeH="0" baseline="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smtClean="0">
                          <a:ln>
                            <a:solidFill>
                              <a:schemeClr val="bg1"/>
                            </a:solidFill>
                          </a:ln>
                          <a:solidFill>
                            <a:sysClr val="windowText" lastClr="000000"/>
                          </a:solidFill>
                          <a:effectLst/>
                        </a:rPr>
                        <a:t>تُطور منظمة الاعتماد المعنية، بالاشتراك مع مؤسسات تعليمية ذات علاقة، معايير الاعتماد</a:t>
                      </a:r>
                      <a:endParaRPr kumimoji="0" lang="ar-SA" sz="1800" b="0" i="0" u="none" strike="noStrike" cap="none" normalizeH="0" baseline="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40000"/>
                        <a:lumOff val="60000"/>
                      </a:schemeClr>
                    </a:solidFill>
                  </a:tcPr>
                </a:tc>
              </a:tr>
              <a:tr h="65097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2</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smtClean="0">
                          <a:ln>
                            <a:solidFill>
                              <a:schemeClr val="bg1"/>
                            </a:solidFill>
                          </a:ln>
                          <a:solidFill>
                            <a:sysClr val="windowText" lastClr="000000"/>
                          </a:solidFill>
                          <a:effectLst/>
                        </a:rPr>
                        <a:t>نشر ثقافة الجودة </a:t>
                      </a:r>
                      <a:endParaRPr kumimoji="0" lang="ar-SA" sz="1800" b="0" i="0" u="none" strike="noStrike" cap="none" normalizeH="0" baseline="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smtClean="0">
                          <a:ln>
                            <a:solidFill>
                              <a:schemeClr val="bg1"/>
                            </a:solidFill>
                          </a:ln>
                          <a:solidFill>
                            <a:sysClr val="windowText" lastClr="000000"/>
                          </a:solidFill>
                          <a:effectLst/>
                        </a:rPr>
                        <a:t>في المؤسسات التي تطبق الاعتماد لأول مرة، ينبغي عليها أن تعمل على نشر ثقافة الاعتماد الأكاديمي بين جميع العاملين فيها</a:t>
                      </a:r>
                      <a:endParaRPr kumimoji="0" lang="ar-SA" sz="1800" b="0" i="0" u="none" strike="noStrike" cap="none" normalizeH="0" baseline="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40000"/>
                        <a:lumOff val="60000"/>
                      </a:schemeClr>
                    </a:solidFill>
                  </a:tcPr>
                </a:tc>
              </a:tr>
              <a:tr h="65097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3</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smtClean="0">
                          <a:ln>
                            <a:solidFill>
                              <a:schemeClr val="bg1"/>
                            </a:solidFill>
                          </a:ln>
                          <a:solidFill>
                            <a:sysClr val="windowText" lastClr="000000"/>
                          </a:solidFill>
                          <a:effectLst/>
                        </a:rPr>
                        <a:t>القيام بدراسة ذاتية</a:t>
                      </a:r>
                      <a:endParaRPr kumimoji="0" lang="ar-SA" sz="1800" b="0" i="0" u="none" strike="noStrike" cap="none" normalizeH="0" baseline="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تُعد المؤسسة أو البرنامج الذي يطلب الاعتماد "دراسة تقييم ذاتي </a:t>
                      </a:r>
                      <a:r>
                        <a:rPr kumimoji="0" lang="en-US" sz="1800" u="none" strike="noStrike" cap="none" normalizeH="0" baseline="0" dirty="0" smtClean="0">
                          <a:ln>
                            <a:solidFill>
                              <a:schemeClr val="bg1"/>
                            </a:solidFill>
                          </a:ln>
                          <a:solidFill>
                            <a:sysClr val="windowText" lastClr="000000"/>
                          </a:solidFill>
                          <a:effectLst/>
                        </a:rPr>
                        <a:t>Self-study</a:t>
                      </a:r>
                      <a:r>
                        <a:rPr kumimoji="0" lang="ar-SA" sz="1800" u="none" strike="noStrike" cap="none" normalizeH="0" baseline="0" dirty="0" smtClean="0">
                          <a:ln>
                            <a:solidFill>
                              <a:schemeClr val="bg1"/>
                            </a:solidFill>
                          </a:ln>
                          <a:solidFill>
                            <a:sysClr val="windowText" lastClr="000000"/>
                          </a:solidFill>
                          <a:effectLst/>
                        </a:rPr>
                        <a:t>" تقيس أداءها في ضوء معايير منظمة الاعتماد المعنية</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40000"/>
                        <a:lumOff val="60000"/>
                      </a:schemeClr>
                    </a:solidFill>
                  </a:tcPr>
                </a:tc>
              </a:tr>
              <a:tr h="92996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4</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زيارة الخبير</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ويقوم بها شخص (في حالة اعتماد البرامج) أو أكثر (في حالة الاعتماد المؤسسي) من قبل الجهة التي ستمنح الاعتماد الأكاديمي بهدف التعرف على مدى استعداد المؤسسة للتقييم، ويمكن أن يوافق خلالها على التقييم الميداني أو تأجيله وفقاً لنتائج الزيارة</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40000"/>
                        <a:lumOff val="60000"/>
                      </a:schemeClr>
                    </a:solidFill>
                  </a:tcPr>
                </a:tc>
              </a:tr>
              <a:tr h="65097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5</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الزيارة الميدانية</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تختار هيئة الاعتماد المعنية فريقا يزور المؤسسة؛ لتحديد مدى تحقيق المؤسسة أو البرنامج</a:t>
                      </a:r>
                      <a:endParaRPr kumimoji="0" lang="ar-IQ" sz="1800" u="none" strike="noStrike" cap="none" normalizeH="0" baseline="0" dirty="0" smtClean="0">
                        <a:ln>
                          <a:solidFill>
                            <a:schemeClr val="bg1"/>
                          </a:solidFill>
                        </a:ln>
                        <a:solidFill>
                          <a:sysClr val="windowText" lastClr="000000"/>
                        </a:solidFill>
                        <a:effectLst/>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 لمعايير الاعتماد</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40000"/>
                        <a:lumOff val="60000"/>
                      </a:schemeClr>
                    </a:solidFill>
                  </a:tcPr>
                </a:tc>
              </a:tr>
              <a:tr h="82820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6</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smtClean="0">
                          <a:ln>
                            <a:solidFill>
                              <a:schemeClr val="bg1"/>
                            </a:solidFill>
                          </a:ln>
                          <a:solidFill>
                            <a:sysClr val="windowText" lastClr="000000"/>
                          </a:solidFill>
                          <a:effectLst/>
                        </a:rPr>
                        <a:t>نتائج الاعتماد</a:t>
                      </a:r>
                      <a:endParaRPr kumimoji="0" lang="ar-SA" sz="1800" b="0" i="0" u="none" strike="noStrike" cap="none" normalizeH="0" baseline="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smtClean="0">
                          <a:ln>
                            <a:solidFill>
                              <a:schemeClr val="bg1"/>
                            </a:solidFill>
                          </a:ln>
                          <a:solidFill>
                            <a:sysClr val="windowText" lastClr="000000"/>
                          </a:solidFill>
                          <a:effectLst/>
                        </a:rPr>
                        <a:t>إذا ما اقتنعت منظمة الاعتماد المعنية أن المؤسسة التعليمية أو البرنامج حقق معايير الاعتماد، فإنها تمنحها الاعتماد وتدرج اسم المؤسسة أو البرنامج في قائمة المؤسسات أو البرامج المعتمدة</a:t>
                      </a:r>
                      <a:endParaRPr kumimoji="0" lang="ar-SA" sz="1800" b="0" i="0" u="none" strike="noStrike" cap="none" normalizeH="0" baseline="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40000"/>
                        <a:lumOff val="60000"/>
                      </a:schemeClr>
                    </a:solidFill>
                  </a:tcPr>
                </a:tc>
              </a:tr>
              <a:tr h="65097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7</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المتابعة</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smtClean="0">
                          <a:ln>
                            <a:solidFill>
                              <a:schemeClr val="bg1"/>
                            </a:solidFill>
                          </a:ln>
                          <a:solidFill>
                            <a:sysClr val="windowText" lastClr="000000"/>
                          </a:solidFill>
                          <a:effectLst/>
                        </a:rPr>
                        <a:t>تتابع منظمة الاعتماد المعنية كل مؤسسة أو برنامج معتمد سنوياً طوال فترة الاعتماد الممنوح؛ للتحقق من أنها مستمرة في تحقيق المعايير</a:t>
                      </a:r>
                      <a:endParaRPr kumimoji="0" lang="ar-SA" sz="1800" b="0" i="0" u="none" strike="noStrike" cap="none" normalizeH="0" baseline="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40000"/>
                        <a:lumOff val="60000"/>
                      </a:schemeClr>
                    </a:solidFill>
                  </a:tcPr>
                </a:tc>
              </a:tr>
              <a:tr h="65097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8</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إعادة التقويم</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تعيد منظمة الاعتماد المعنية دورياً تقييم كل مؤسسة أو برنامج  بعد انقضاء فترة الاعتماد </a:t>
                      </a:r>
                      <a:endParaRPr kumimoji="0" lang="ar-IQ" sz="1800" u="none" strike="noStrike" cap="none" normalizeH="0" baseline="0" dirty="0" smtClean="0">
                        <a:ln>
                          <a:solidFill>
                            <a:schemeClr val="bg1"/>
                          </a:solidFill>
                        </a:ln>
                        <a:solidFill>
                          <a:sysClr val="windowText" lastClr="000000"/>
                        </a:solidFill>
                        <a:effectLst/>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u="none" strike="noStrike" cap="none" normalizeH="0" baseline="0" dirty="0" smtClean="0">
                          <a:ln>
                            <a:solidFill>
                              <a:schemeClr val="bg1"/>
                            </a:solidFill>
                          </a:ln>
                          <a:solidFill>
                            <a:sysClr val="windowText" lastClr="000000"/>
                          </a:solidFill>
                          <a:effectLst/>
                        </a:rPr>
                        <a:t>(والتي تتراوح ما بين 3-10 سنوات)</a:t>
                      </a:r>
                      <a:endParaRPr kumimoji="0" lang="ar-SA" sz="1800" b="0" i="0" u="none" strike="noStrike" cap="none" normalizeH="0" baseline="0" dirty="0" smtClean="0">
                        <a:ln>
                          <a:solidFill>
                            <a:schemeClr val="bg1"/>
                          </a:solidFill>
                        </a:ln>
                        <a:solidFill>
                          <a:sysClr val="windowText" lastClr="000000"/>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40000"/>
                        <a:lumOff val="60000"/>
                      </a:schemeClr>
                    </a:solidFill>
                  </a:tcPr>
                </a:tc>
              </a:tr>
            </a:tbl>
          </a:graphicData>
        </a:graphic>
      </p:graphicFrame>
    </p:spTree>
    <p:extLst>
      <p:ext uri="{BB962C8B-B14F-4D97-AF65-F5344CB8AC3E}">
        <p14:creationId xmlns:p14="http://schemas.microsoft.com/office/powerpoint/2010/main" val="3346354844"/>
      </p:ext>
    </p:extLst>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07504" y="1201507"/>
            <a:ext cx="8856984"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pPr>
            <a:r>
              <a:rPr lang="ar-SA"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j-cs"/>
              </a:rPr>
              <a:t>الاعتماد</a:t>
            </a:r>
            <a:r>
              <a:rPr lang="en-US" sz="3200" dirty="0">
                <a:cs typeface="+mj-cs"/>
              </a:rPr>
              <a:t/>
            </a:r>
            <a:br>
              <a:rPr lang="en-US" sz="3200" dirty="0">
                <a:cs typeface="+mj-cs"/>
              </a:rPr>
            </a:br>
            <a:r>
              <a:rPr lang="ar-SA" sz="3200" b="1" dirty="0">
                <a:cs typeface="+mj-cs"/>
              </a:rPr>
              <a:t>شهادات رسمية تمنحها هيئة معترف بها تؤكد أن البرنامج التعليمي أو المؤسسة التعليمية يفيان بالمعايير المطلوبة</a:t>
            </a:r>
            <a:r>
              <a:rPr lang="ar-EG" sz="3200" b="1" dirty="0">
                <a:cs typeface="+mj-cs"/>
              </a:rPr>
              <a:t>.</a:t>
            </a:r>
          </a:p>
          <a:p>
            <a:pPr algn="r">
              <a:lnSpc>
                <a:spcPct val="120000"/>
              </a:lnSpc>
            </a:pPr>
            <a:r>
              <a:rPr lang="ar-SA"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j-cs"/>
              </a:rPr>
              <a:t>التقويم</a:t>
            </a:r>
            <a:r>
              <a:rPr lang="en-US" sz="3200" dirty="0">
                <a:cs typeface="+mj-cs"/>
              </a:rPr>
              <a:t/>
            </a:r>
            <a:br>
              <a:rPr lang="en-US" sz="3200" dirty="0">
                <a:cs typeface="+mj-cs"/>
              </a:rPr>
            </a:br>
            <a:r>
              <a:rPr lang="ar-SA" sz="3200" b="1" dirty="0">
                <a:cs typeface="+mj-cs"/>
              </a:rPr>
              <a:t>عملية قياس الأداء بالنسبة إلى المعايير أو </a:t>
            </a:r>
            <a:r>
              <a:rPr lang="ar-SA" sz="3200" b="1" dirty="0" smtClean="0">
                <a:cs typeface="+mj-cs"/>
              </a:rPr>
              <a:t>لمقاييس</a:t>
            </a:r>
            <a:r>
              <a:rPr lang="ar-EG" sz="3200" b="1" dirty="0" smtClean="0">
                <a:cs typeface="+mj-cs"/>
              </a:rPr>
              <a:t>.</a:t>
            </a:r>
            <a:r>
              <a:rPr lang="en-US" sz="3200" b="1" dirty="0" smtClean="0">
                <a:cs typeface="+mj-cs"/>
              </a:rPr>
              <a:t> </a:t>
            </a:r>
            <a:r>
              <a:rPr lang="ar-SA" sz="3200" b="1" dirty="0" smtClean="0">
                <a:cs typeface="+mj-cs"/>
              </a:rPr>
              <a:t>المتبعة</a:t>
            </a:r>
            <a:endParaRPr lang="ar-IQ" sz="3200" b="1" dirty="0" smtClean="0">
              <a:solidFill>
                <a:srgbClr val="00B050"/>
              </a:solidFill>
              <a:latin typeface="Traditional Arabic" pitchFamily="18" charset="-78"/>
              <a:cs typeface="+mj-cs"/>
            </a:endParaRPr>
          </a:p>
          <a:p>
            <a:pPr algn="r" rtl="1">
              <a:lnSpc>
                <a:spcPct val="120000"/>
              </a:lnSpc>
            </a:pPr>
            <a:r>
              <a:rPr lang="ar-SA"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raditional Arabic" pitchFamily="18" charset="-78"/>
                <a:cs typeface="+mj-cs"/>
              </a:rPr>
              <a:t>المساءلة</a:t>
            </a:r>
            <a:r>
              <a:rPr lang="en-US" sz="3200" dirty="0" smtClean="0">
                <a:cs typeface="+mj-cs"/>
              </a:rPr>
              <a:t/>
            </a:r>
            <a:br>
              <a:rPr lang="en-US" sz="3200" dirty="0" smtClean="0">
                <a:cs typeface="+mj-cs"/>
              </a:rPr>
            </a:br>
            <a:r>
              <a:rPr lang="ar-SA" sz="3200" b="1" dirty="0" smtClean="0">
                <a:latin typeface="Traditional Arabic" pitchFamily="18" charset="-78"/>
                <a:cs typeface="+mj-cs"/>
              </a:rPr>
              <a:t>تحمل فرد أو مؤسسة أو منظمة مسؤولية نش</a:t>
            </a:r>
            <a:r>
              <a:rPr lang="ar-IQ" sz="3200" b="1" dirty="0" smtClean="0">
                <a:latin typeface="Traditional Arabic" pitchFamily="18" charset="-78"/>
                <a:cs typeface="+mj-cs"/>
              </a:rPr>
              <a:t>ا</a:t>
            </a:r>
            <a:r>
              <a:rPr lang="ar-SA" sz="3200" b="1" dirty="0" smtClean="0">
                <a:latin typeface="Traditional Arabic" pitchFamily="18" charset="-78"/>
                <a:cs typeface="+mj-cs"/>
              </a:rPr>
              <a:t>ط</a:t>
            </a:r>
            <a:r>
              <a:rPr lang="ar-IQ" sz="3200" b="1" dirty="0" smtClean="0">
                <a:latin typeface="Traditional Arabic" pitchFamily="18" charset="-78"/>
                <a:cs typeface="+mj-cs"/>
              </a:rPr>
              <a:t>ا</a:t>
            </a:r>
            <a:r>
              <a:rPr lang="ar-SA" sz="3200" b="1" dirty="0" smtClean="0">
                <a:latin typeface="Traditional Arabic" pitchFamily="18" charset="-78"/>
                <a:cs typeface="+mj-cs"/>
              </a:rPr>
              <a:t>تها تجاه سلطة أخر</a:t>
            </a:r>
            <a:r>
              <a:rPr lang="ar-EG" sz="3200" b="1" dirty="0" smtClean="0">
                <a:latin typeface="Traditional Arabic" pitchFamily="18" charset="-78"/>
                <a:cs typeface="+mj-cs"/>
              </a:rPr>
              <a:t>ى.</a:t>
            </a:r>
            <a:endParaRPr lang="ar-IQ" sz="3200" b="1" dirty="0" smtClean="0">
              <a:latin typeface="Traditional Arabic" pitchFamily="18" charset="-78"/>
              <a:cs typeface="+mj-cs"/>
            </a:endParaRPr>
          </a:p>
        </p:txBody>
      </p:sp>
    </p:spTree>
    <p:extLst>
      <p:ext uri="{BB962C8B-B14F-4D97-AF65-F5344CB8AC3E}">
        <p14:creationId xmlns:p14="http://schemas.microsoft.com/office/powerpoint/2010/main" val="4087741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16632"/>
            <a:ext cx="6425912" cy="1293028"/>
          </a:xfrm>
        </p:spPr>
        <p:txBody>
          <a:bodyPr>
            <a:normAutofit/>
          </a:bodyPr>
          <a:lstStyle/>
          <a:p>
            <a:r>
              <a:rPr lang="ar-IQ" sz="60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ar-IQ"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نتائج عمليتي التقييم والتقويم </a:t>
            </a:r>
            <a:r>
              <a:rPr lang="ar-IQ"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Content Placeholder 3"/>
          <p:cNvSpPr>
            <a:spLocks noGrp="1"/>
          </p:cNvSpPr>
          <p:nvPr>
            <p:ph idx="1"/>
          </p:nvPr>
        </p:nvSpPr>
        <p:spPr>
          <a:xfrm>
            <a:off x="395536" y="1527348"/>
            <a:ext cx="8424936" cy="4853980"/>
          </a:xfrm>
        </p:spPr>
        <p:txBody>
          <a:bodyPr>
            <a:normAutofit/>
          </a:bodyPr>
          <a:lstStyle/>
          <a:p>
            <a:pPr marL="0" indent="0" algn="justLow" rtl="1">
              <a:buNone/>
            </a:pPr>
            <a:r>
              <a:rPr lang="ar-IQ" sz="3200" dirty="0" smtClean="0">
                <a:solidFill>
                  <a:schemeClr val="accent3">
                    <a:lumMod val="60000"/>
                    <a:lumOff val="40000"/>
                  </a:schemeClr>
                </a:solidFill>
              </a:rPr>
              <a:t>إن </a:t>
            </a:r>
            <a:r>
              <a:rPr lang="ar-IQ" sz="3200" dirty="0">
                <a:solidFill>
                  <a:schemeClr val="accent3">
                    <a:lumMod val="60000"/>
                    <a:lumOff val="40000"/>
                  </a:schemeClr>
                </a:solidFill>
              </a:rPr>
              <a:t>عمليتي التقييم والتقويم الموضوعيتين لأداء المؤسسات وفاعلية برامجها استناداً على محاور الاعتماد </a:t>
            </a:r>
            <a:r>
              <a:rPr lang="ar-IQ" sz="3200" dirty="0" smtClean="0">
                <a:solidFill>
                  <a:schemeClr val="accent3">
                    <a:lumMod val="60000"/>
                    <a:lumOff val="40000"/>
                  </a:schemeClr>
                </a:solidFill>
              </a:rPr>
              <a:t>المؤسسي أو </a:t>
            </a:r>
            <a:r>
              <a:rPr lang="ar-IQ" sz="3200" dirty="0">
                <a:solidFill>
                  <a:schemeClr val="accent3">
                    <a:lumMod val="60000"/>
                    <a:lumOff val="40000"/>
                  </a:schemeClr>
                </a:solidFill>
              </a:rPr>
              <a:t>البرامجي والبنود المكونة لهما؛ تساعد المؤسسات للوقوف على مواطن القوة والضعف والتحديات التي </a:t>
            </a:r>
            <a:r>
              <a:rPr lang="ar-IQ" sz="3200" dirty="0" smtClean="0">
                <a:solidFill>
                  <a:schemeClr val="accent3">
                    <a:lumMod val="60000"/>
                    <a:lumOff val="40000"/>
                  </a:schemeClr>
                </a:solidFill>
              </a:rPr>
              <a:t>تواجهها المؤسسات</a:t>
            </a:r>
            <a:r>
              <a:rPr lang="ar-IQ" sz="3200" dirty="0">
                <a:solidFill>
                  <a:schemeClr val="accent3">
                    <a:lumMod val="60000"/>
                    <a:lumOff val="40000"/>
                  </a:schemeClr>
                </a:solidFill>
              </a:rPr>
              <a:t>، والاستفادة من الفرص المتاحة، وذلك لتمكينها من ترتيب الأولويات لعملية التحسين والتطوير، </a:t>
            </a:r>
            <a:r>
              <a:rPr lang="ar-IQ" sz="3200" dirty="0" smtClean="0">
                <a:solidFill>
                  <a:schemeClr val="accent3">
                    <a:lumMod val="60000"/>
                    <a:lumOff val="40000"/>
                  </a:schemeClr>
                </a:solidFill>
              </a:rPr>
              <a:t>وصولاً إلى </a:t>
            </a:r>
            <a:r>
              <a:rPr lang="ar-IQ" sz="3200" dirty="0">
                <a:solidFill>
                  <a:schemeClr val="accent3">
                    <a:lumMod val="60000"/>
                    <a:lumOff val="40000"/>
                  </a:schemeClr>
                </a:solidFill>
              </a:rPr>
              <a:t>الجودة المنشودة للحصول على الاعتماد سواء أكان مؤسسياً أم برامجياً.</a:t>
            </a:r>
            <a:endParaRPr lang="en-US" sz="3200" dirty="0">
              <a:solidFill>
                <a:schemeClr val="accent3">
                  <a:lumMod val="60000"/>
                  <a:lumOff val="40000"/>
                </a:schemeClr>
              </a:solidFill>
            </a:endParaRPr>
          </a:p>
        </p:txBody>
      </p:sp>
    </p:spTree>
    <p:extLst>
      <p:ext uri="{BB962C8B-B14F-4D97-AF65-F5344CB8AC3E}">
        <p14:creationId xmlns:p14="http://schemas.microsoft.com/office/powerpoint/2010/main" val="1040947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323155" y="764704"/>
            <a:ext cx="8569325" cy="5688013"/>
          </a:xfrm>
        </p:spPr>
        <p:txBody>
          <a:bodyPr>
            <a:normAutofit lnSpcReduction="10000"/>
          </a:bodyPr>
          <a:lstStyle/>
          <a:p>
            <a:pPr algn="justLow" rtl="1" eaLnBrk="1" hangingPunct="1">
              <a:buNone/>
            </a:pP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الإعتماد المؤقت</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pitchFamily="34" charset="0"/>
            </a:endParaRPr>
          </a:p>
          <a:p>
            <a:pPr algn="justLow" rtl="1" eaLnBrk="1" hangingPunct="1">
              <a:buFont typeface="Arial" pitchFamily="34" charset="0"/>
              <a:buNone/>
            </a:pPr>
            <a:r>
              <a:rPr lang="en-US" sz="2800" b="1" dirty="0" smtClean="0">
                <a:latin typeface="Simplified Arabic" pitchFamily="18" charset="-78"/>
                <a:cs typeface="Simplified Arabic" pitchFamily="18" charset="-78"/>
              </a:rPr>
              <a:t>   </a:t>
            </a:r>
            <a:r>
              <a:rPr lang="ar-EG" sz="2800" b="1" dirty="0" smtClean="0">
                <a:latin typeface="Simplified Arabic" pitchFamily="18" charset="-78"/>
                <a:cs typeface="Simplified Arabic" pitchFamily="18" charset="-78"/>
              </a:rPr>
              <a:t>الا</a:t>
            </a:r>
            <a:r>
              <a:rPr lang="ar-SA" sz="2800" b="1" dirty="0" smtClean="0">
                <a:latin typeface="Simplified Arabic" pitchFamily="18" charset="-78"/>
                <a:cs typeface="Simplified Arabic" pitchFamily="18" charset="-78"/>
              </a:rPr>
              <a:t>عتماد بشكل مؤقت </a:t>
            </a:r>
            <a:r>
              <a:rPr lang="ar-EG" sz="2800" b="1" dirty="0" smtClean="0">
                <a:latin typeface="Simplified Arabic" pitchFamily="18" charset="-78"/>
                <a:cs typeface="Simplified Arabic" pitchFamily="18" charset="-78"/>
              </a:rPr>
              <a:t>ل</a:t>
            </a:r>
            <a:r>
              <a:rPr lang="ar-SA" sz="2800" b="1" dirty="0" smtClean="0">
                <a:latin typeface="Simplified Arabic" pitchFamily="18" charset="-78"/>
                <a:cs typeface="Simplified Arabic" pitchFamily="18" charset="-78"/>
              </a:rPr>
              <a:t>برنامج </a:t>
            </a:r>
            <a:r>
              <a:rPr lang="ar-EG" sz="2800" b="1" dirty="0" smtClean="0">
                <a:latin typeface="Simplified Arabic" pitchFamily="18" charset="-78"/>
                <a:cs typeface="Simplified Arabic" pitchFamily="18" charset="-78"/>
              </a:rPr>
              <a:t>أو </a:t>
            </a:r>
            <a:r>
              <a:rPr lang="ar-SA" sz="2800" b="1" dirty="0" smtClean="0">
                <a:latin typeface="Simplified Arabic" pitchFamily="18" charset="-78"/>
                <a:cs typeface="Simplified Arabic" pitchFamily="18" charset="-78"/>
              </a:rPr>
              <a:t>مؤسسة تعليمية جديدة بعد تقويم </a:t>
            </a:r>
            <a:r>
              <a:rPr lang="en-US"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خطط التنمية</a:t>
            </a:r>
            <a:endParaRPr lang="en-US" sz="2800" b="1" dirty="0" smtClean="0">
              <a:latin typeface="Simplified Arabic" pitchFamily="18" charset="-78"/>
              <a:cs typeface="Simplified Arabic" pitchFamily="18" charset="-78"/>
            </a:endParaRPr>
          </a:p>
          <a:p>
            <a:pPr algn="justLow" rtl="1" eaLnBrk="1" hangingPunct="1">
              <a:buFont typeface="Arial" pitchFamily="34" charset="0"/>
              <a:buNone/>
            </a:pPr>
            <a:r>
              <a:rPr lang="en-US" sz="2800" b="1" dirty="0" smtClean="0">
                <a:latin typeface="Simplified Arabic" pitchFamily="18" charset="-78"/>
                <a:cs typeface="Simplified Arabic" pitchFamily="18" charset="-78"/>
              </a:rPr>
              <a:t> </a:t>
            </a:r>
            <a:r>
              <a:rPr lang="ar-EG" sz="2800" b="1" dirty="0" smtClean="0">
                <a:latin typeface="Simplified Arabic" pitchFamily="18" charset="-78"/>
                <a:cs typeface="Simplified Arabic" pitchFamily="18" charset="-78"/>
              </a:rPr>
              <a:t>(التقدم بالتقويم الذاتي والدراسة الذاتية الي الهيئة الوطنية ثم زيارة الهيئة)</a:t>
            </a:r>
          </a:p>
          <a:p>
            <a:pPr algn="justLow" rtl="1" eaLnBrk="1" hangingPunct="1">
              <a:buNone/>
            </a:pP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الإعتماد الدولي</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pitchFamily="34" charset="0"/>
            </a:endParaRPr>
          </a:p>
          <a:p>
            <a:pPr algn="justLow" rtl="1" eaLnBrk="1" hangingPunct="1">
              <a:buNone/>
            </a:pPr>
            <a:r>
              <a:rPr lang="ar-IQ"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اعتماد مؤسسة أو برامجها من خلال وكالة اعتماد أنشأت في بلد آخر.</a:t>
            </a:r>
            <a:endParaRPr lang="ar-EG" sz="3200" b="1" dirty="0" smtClean="0">
              <a:latin typeface="Simplified Arabic" pitchFamily="18" charset="-78"/>
              <a:cs typeface="Simplified Arabic" pitchFamily="18" charset="-78"/>
            </a:endParaRPr>
          </a:p>
          <a:p>
            <a:pPr algn="justLow" rtl="1" eaLnBrk="1" hangingPunct="1">
              <a:buNone/>
            </a:pP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عتماد برنامج</a:t>
            </a:r>
          </a:p>
          <a:p>
            <a:pPr algn="justLow" rtl="1" eaLnBrk="1" hangingPunct="1">
              <a:buNone/>
            </a:pPr>
            <a:r>
              <a:rPr lang="ar-EG" sz="3200" b="1" dirty="0" smtClean="0">
                <a:latin typeface="Simplified Arabic" pitchFamily="18" charset="-78"/>
                <a:cs typeface="Simplified Arabic" pitchFamily="18" charset="-78"/>
              </a:rPr>
              <a:t>يتم الاعتماد من خلال منح البرنامج شهادة تبين انه </a:t>
            </a:r>
            <a:r>
              <a:rPr lang="ar-IQ" sz="3200" b="1" dirty="0" smtClean="0">
                <a:latin typeface="Simplified Arabic" pitchFamily="18" charset="-78"/>
                <a:cs typeface="Simplified Arabic" pitchFamily="18" charset="-78"/>
              </a:rPr>
              <a:t>                  </a:t>
            </a:r>
            <a:r>
              <a:rPr lang="ar-EG" sz="3200" b="1" dirty="0" smtClean="0">
                <a:solidFill>
                  <a:srgbClr val="FF0000"/>
                </a:solidFill>
                <a:latin typeface="Simplified Arabic" pitchFamily="18" charset="-78"/>
                <a:cs typeface="Simplified Arabic" pitchFamily="18" charset="-78"/>
              </a:rPr>
              <a:t>يلبي المعايير المطلوبة </a:t>
            </a:r>
            <a:r>
              <a:rPr lang="ar-EG" sz="3200" b="1" dirty="0" smtClean="0">
                <a:latin typeface="Simplified Arabic" pitchFamily="18" charset="-78"/>
                <a:cs typeface="Simplified Arabic" pitchFamily="18" charset="-78"/>
              </a:rPr>
              <a:t>لتقديم برنامج تعليمي في هذا المجال علي المستو</a:t>
            </a:r>
            <a:r>
              <a:rPr lang="ar-IQ" sz="3200" b="1" dirty="0" smtClean="0">
                <a:latin typeface="Simplified Arabic" pitchFamily="18" charset="-78"/>
                <a:cs typeface="Simplified Arabic" pitchFamily="18" charset="-78"/>
              </a:rPr>
              <a:t>ى</a:t>
            </a:r>
            <a:r>
              <a:rPr lang="ar-EG" sz="3200" b="1" dirty="0" smtClean="0">
                <a:latin typeface="Simplified Arabic" pitchFamily="18" charset="-78"/>
                <a:cs typeface="Simplified Arabic" pitchFamily="18" charset="-78"/>
              </a:rPr>
              <a:t> المطلوب. </a:t>
            </a:r>
          </a:p>
          <a:p>
            <a:pPr marL="0" indent="0" algn="justLow" rtl="1" eaLnBrk="1" hangingPunct="1">
              <a:buNone/>
            </a:pPr>
            <a:endParaRPr lang="en-US" sz="2800" b="1" dirty="0" smtClean="0">
              <a:cs typeface="Arial" pitchFamily="34" charset="0"/>
            </a:endParaRPr>
          </a:p>
          <a:p>
            <a:pPr algn="justLow" rtl="1" eaLnBrk="1" hangingPunct="1">
              <a:buFont typeface="Arial" pitchFamily="34" charset="0"/>
              <a:buNone/>
            </a:pPr>
            <a:endParaRPr lang="en-US" dirty="0" smtClean="0">
              <a:cs typeface="Arial" pitchFamily="34" charset="0"/>
            </a:endParaRPr>
          </a:p>
          <a:p>
            <a:pPr algn="justLow" rtl="1" eaLnBrk="1" hangingPunct="1">
              <a:buFont typeface="Arial" pitchFamily="34" charset="0"/>
              <a:buNone/>
            </a:pPr>
            <a:endParaRPr lang="en-US" dirty="0" smtClean="0">
              <a:cs typeface="Arial" pitchFamily="34" charset="0"/>
            </a:endParaRPr>
          </a:p>
          <a:p>
            <a:pPr algn="justLow" rtl="1" eaLnBrk="1" hangingPunct="1"/>
            <a:endParaRPr lang="ar-SA" dirty="0" smtClean="0"/>
          </a:p>
        </p:txBody>
      </p:sp>
    </p:spTree>
    <p:extLst>
      <p:ext uri="{BB962C8B-B14F-4D97-AF65-F5344CB8AC3E}">
        <p14:creationId xmlns:p14="http://schemas.microsoft.com/office/powerpoint/2010/main" val="2467181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47464"/>
            <a:ext cx="8640960" cy="6065912"/>
          </a:xfrm>
        </p:spPr>
        <p:txBody>
          <a:bodyPr rtlCol="1">
            <a:normAutofit fontScale="55000" lnSpcReduction="20000"/>
          </a:bodyPr>
          <a:lstStyle/>
          <a:p>
            <a:pPr marL="274320" indent="-274320" algn="justLow" rtl="1" eaLnBrk="1" fontAlgn="auto" hangingPunct="1">
              <a:spcAft>
                <a:spcPts val="0"/>
              </a:spcAft>
              <a:buClr>
                <a:schemeClr val="accent3"/>
              </a:buClr>
              <a:buFont typeface="Wingdings" pitchFamily="2" charset="2"/>
              <a:buChar char="q"/>
              <a:defRPr/>
            </a:pPr>
            <a:r>
              <a:rPr lang="ar-SA" sz="5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a typeface="+mn-ea"/>
              </a:rPr>
              <a:t>التقويم الخارجي :</a:t>
            </a:r>
            <a:endParaRPr lang="en-US" sz="5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a typeface="+mn-ea"/>
            </a:endParaRPr>
          </a:p>
          <a:p>
            <a:pPr marL="274320" indent="-274320" algn="justLow" rtl="1" eaLnBrk="1" fontAlgn="auto" hangingPunct="1">
              <a:spcAft>
                <a:spcPts val="0"/>
              </a:spcAft>
              <a:buClr>
                <a:schemeClr val="accent3"/>
              </a:buClr>
              <a:buFont typeface="Arial" pitchFamily="34" charset="0"/>
              <a:buNone/>
              <a:defRPr/>
            </a:pPr>
            <a:r>
              <a:rPr lang="ar-SA" sz="5800" dirty="0">
                <a:latin typeface="Simplified Arabic" pitchFamily="18" charset="-78"/>
                <a:cs typeface="Simplified Arabic" pitchFamily="18" charset="-78"/>
              </a:rPr>
              <a:t>مراجعة مستقلة للتحقق من التقارير التي تمثل سجل النشاط الحقيقي والصحيح وأن المعايير المعترف بها قد تم تحقيقها</a:t>
            </a:r>
            <a:r>
              <a:rPr lang="ar-SA" sz="5800" dirty="0" smtClean="0">
                <a:latin typeface="Simplified Arabic" pitchFamily="18" charset="-78"/>
                <a:cs typeface="Simplified Arabic" pitchFamily="18" charset="-78"/>
              </a:rPr>
              <a:t>.</a:t>
            </a:r>
            <a:endParaRPr lang="ar-EG" sz="5800" dirty="0" smtClean="0">
              <a:latin typeface="Simplified Arabic" pitchFamily="18" charset="-78"/>
              <a:cs typeface="Simplified Arabic" pitchFamily="18" charset="-78"/>
            </a:endParaRPr>
          </a:p>
          <a:p>
            <a:pPr marL="274320" indent="-274320" algn="justLow" rtl="1" eaLnBrk="1" fontAlgn="auto" hangingPunct="1">
              <a:spcAft>
                <a:spcPts val="0"/>
              </a:spcAft>
              <a:buClr>
                <a:schemeClr val="accent3"/>
              </a:buClr>
              <a:buFont typeface="Wingdings" pitchFamily="2" charset="2"/>
              <a:buChar char="q"/>
              <a:defRPr/>
            </a:pPr>
            <a:endParaRPr lang="en-US" sz="5100" b="1" dirty="0">
              <a:ea typeface="+mn-ea"/>
            </a:endParaRPr>
          </a:p>
          <a:p>
            <a:pPr marL="274320" indent="-274320" algn="justLow" rtl="1" eaLnBrk="1" fontAlgn="auto" hangingPunct="1">
              <a:spcAft>
                <a:spcPts val="0"/>
              </a:spcAft>
              <a:buClr>
                <a:schemeClr val="accent3"/>
              </a:buClr>
              <a:buFont typeface="Wingdings" pitchFamily="2" charset="2"/>
              <a:buChar char="q"/>
              <a:defRPr/>
            </a:pPr>
            <a:r>
              <a:rPr lang="ar-SA" sz="5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a typeface="+mn-ea"/>
              </a:rPr>
              <a:t>المقارنة المرجعية </a:t>
            </a:r>
            <a:r>
              <a:rPr lang="ar-SA" sz="5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a typeface="+mn-ea"/>
              </a:rPr>
              <a:t>:</a:t>
            </a:r>
            <a:endParaRPr lang="en-US" sz="5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a typeface="+mn-ea"/>
            </a:endParaRPr>
          </a:p>
          <a:p>
            <a:pPr marL="274320" indent="-274320" algn="justLow" rtl="1" eaLnBrk="1" fontAlgn="auto" hangingPunct="1">
              <a:spcAft>
                <a:spcPts val="0"/>
              </a:spcAft>
              <a:buClr>
                <a:schemeClr val="accent3"/>
              </a:buClr>
              <a:buFont typeface="Wingdings" pitchFamily="2" charset="2"/>
              <a:buChar char="ü"/>
              <a:defRPr/>
            </a:pPr>
            <a:r>
              <a:rPr lang="ar-SA" sz="4500" b="1" dirty="0">
                <a:ea typeface="+mn-ea"/>
              </a:rPr>
              <a:t> </a:t>
            </a:r>
            <a:r>
              <a:rPr lang="ar-SA" sz="5800" dirty="0">
                <a:latin typeface="Simplified Arabic" pitchFamily="18" charset="-78"/>
                <a:cs typeface="Simplified Arabic" pitchFamily="18" charset="-78"/>
              </a:rPr>
              <a:t>نقاط المقارنة أو مستويات الأداء المستخدمة لتحديد الأهداف وتقييم الأداء</a:t>
            </a:r>
            <a:r>
              <a:rPr lang="ar-EG" sz="5800" dirty="0">
                <a:latin typeface="Simplified Arabic" pitchFamily="18" charset="-78"/>
                <a:cs typeface="Simplified Arabic" pitchFamily="18" charset="-78"/>
              </a:rPr>
              <a:t>.</a:t>
            </a:r>
            <a:endParaRPr lang="ar-SA" sz="5800" dirty="0">
              <a:latin typeface="Simplified Arabic" pitchFamily="18" charset="-78"/>
              <a:cs typeface="Simplified Arabic" pitchFamily="18" charset="-78"/>
            </a:endParaRPr>
          </a:p>
          <a:p>
            <a:pPr marL="274320" indent="-274320" algn="justLow" rtl="1" eaLnBrk="1" fontAlgn="auto" hangingPunct="1">
              <a:lnSpc>
                <a:spcPct val="120000"/>
              </a:lnSpc>
              <a:spcAft>
                <a:spcPts val="0"/>
              </a:spcAft>
              <a:buClr>
                <a:schemeClr val="accent3"/>
              </a:buClr>
              <a:buFont typeface="Wingdings" pitchFamily="2" charset="2"/>
              <a:buChar char="ü"/>
              <a:defRPr/>
            </a:pPr>
            <a:r>
              <a:rPr lang="ar-SA" sz="5800" dirty="0">
                <a:latin typeface="Simplified Arabic" pitchFamily="18" charset="-78"/>
                <a:cs typeface="Simplified Arabic" pitchFamily="18" charset="-78"/>
              </a:rPr>
              <a:t>من الممكن أن تكون مقاييس المقارنة المرجعية هي مستويات الأداء الحالية في المؤسسة أو المعايير التي</a:t>
            </a:r>
            <a:r>
              <a:rPr lang="ar-EG" sz="5800" dirty="0">
                <a:latin typeface="Simplified Arabic" pitchFamily="18" charset="-78"/>
                <a:cs typeface="Simplified Arabic" pitchFamily="18" charset="-78"/>
              </a:rPr>
              <a:t> </a:t>
            </a:r>
            <a:r>
              <a:rPr lang="ar-SA" sz="5800" dirty="0">
                <a:latin typeface="Simplified Arabic" pitchFamily="18" charset="-78"/>
                <a:cs typeface="Simplified Arabic" pitchFamily="18" charset="-78"/>
              </a:rPr>
              <a:t>وضعتها وكالة </a:t>
            </a:r>
            <a:r>
              <a:rPr lang="ar-SA" sz="5800" dirty="0" smtClean="0">
                <a:latin typeface="Simplified Arabic" pitchFamily="18" charset="-78"/>
                <a:cs typeface="Simplified Arabic" pitchFamily="18" charset="-78"/>
              </a:rPr>
              <a:t>خارجية</a:t>
            </a:r>
            <a:r>
              <a:rPr lang="ar-IQ" sz="5800" dirty="0" smtClean="0">
                <a:latin typeface="Simplified Arabic" pitchFamily="18" charset="-78"/>
                <a:cs typeface="Simplified Arabic" pitchFamily="18" charset="-78"/>
              </a:rPr>
              <a:t>.</a:t>
            </a:r>
          </a:p>
          <a:p>
            <a:pPr marL="274320" indent="-274320" algn="justLow" rtl="1" eaLnBrk="1" fontAlgn="auto" hangingPunct="1">
              <a:lnSpc>
                <a:spcPct val="120000"/>
              </a:lnSpc>
              <a:spcAft>
                <a:spcPts val="0"/>
              </a:spcAft>
              <a:buClr>
                <a:schemeClr val="accent3"/>
              </a:buClr>
              <a:buFont typeface="Wingdings" pitchFamily="2" charset="2"/>
              <a:buChar char="ü"/>
              <a:defRPr/>
            </a:pPr>
            <a:r>
              <a:rPr lang="ar-SA" sz="5800" dirty="0" smtClean="0">
                <a:latin typeface="Simplified Arabic" pitchFamily="18" charset="-78"/>
                <a:cs typeface="Simplified Arabic" pitchFamily="18" charset="-78"/>
              </a:rPr>
              <a:t> </a:t>
            </a:r>
            <a:r>
              <a:rPr lang="ar-SA" sz="5800" dirty="0">
                <a:latin typeface="Simplified Arabic" pitchFamily="18" charset="-78"/>
                <a:cs typeface="Simplified Arabic" pitchFamily="18" charset="-78"/>
              </a:rPr>
              <a:t>أو معايير الأداء في مؤسسة أخرى أو مجموعة من المؤسسات المختارة </a:t>
            </a:r>
            <a:r>
              <a:rPr lang="ar-SA" sz="5800" dirty="0" smtClean="0">
                <a:latin typeface="Simplified Arabic" pitchFamily="18" charset="-78"/>
                <a:cs typeface="Simplified Arabic" pitchFamily="18" charset="-78"/>
              </a:rPr>
              <a:t>للمقارنة</a:t>
            </a:r>
            <a:r>
              <a:rPr lang="ar-EG" sz="5800" dirty="0" smtClean="0">
                <a:latin typeface="Simplified Arabic" pitchFamily="18" charset="-78"/>
                <a:cs typeface="Simplified Arabic" pitchFamily="18" charset="-78"/>
              </a:rPr>
              <a:t>.</a:t>
            </a:r>
            <a:endParaRPr lang="en-US" sz="5800" dirty="0">
              <a:latin typeface="Simplified Arabic" pitchFamily="18" charset="-78"/>
              <a:cs typeface="Simplified Arabic" pitchFamily="18" charset="-78"/>
            </a:endParaRPr>
          </a:p>
        </p:txBody>
      </p:sp>
    </p:spTree>
    <p:extLst>
      <p:ext uri="{BB962C8B-B14F-4D97-AF65-F5344CB8AC3E}">
        <p14:creationId xmlns:p14="http://schemas.microsoft.com/office/powerpoint/2010/main" val="3556022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51520" y="1999382"/>
            <a:ext cx="8568952" cy="3157810"/>
          </a:xfrm>
        </p:spPr>
        <p:txBody>
          <a:bodyPr>
            <a:normAutofit/>
          </a:bodyPr>
          <a:lstStyle/>
          <a:p>
            <a:pPr marL="274320" indent="-274320" algn="justLow" rtl="1" eaLnBrk="1" fontAlgn="auto" hangingPunct="1">
              <a:spcAft>
                <a:spcPts val="0"/>
              </a:spcAft>
              <a:buClr>
                <a:schemeClr val="accent3"/>
              </a:buClr>
              <a:buNone/>
              <a:defRPr/>
            </a:pPr>
            <a:r>
              <a:rPr lang="ar-SA" sz="3600" dirty="0" smtClean="0">
                <a:latin typeface="Simplified Arabic" pitchFamily="18" charset="-78"/>
                <a:cs typeface="Simplified Arabic" pitchFamily="18" charset="-78"/>
              </a:rPr>
              <a:t>تقويم وتقديم تقارير عن برنامج ما أو مؤسسة معينة أو جزء من مؤسسة من قبل مقيمين خارجين ذوي خبرة من المؤسسات أو المهن المماثلة ومختصين في المجال المعني، أو بالتنسيق مع هيئة أو إدارة في مؤسسات</a:t>
            </a:r>
            <a:r>
              <a:rPr lang="en-US" sz="3600"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التعليم العالي</a:t>
            </a:r>
          </a:p>
          <a:p>
            <a:pPr marL="274320" indent="-274320" algn="r" eaLnBrk="1" fontAlgn="auto" hangingPunct="1">
              <a:spcAft>
                <a:spcPts val="0"/>
              </a:spcAft>
              <a:buClr>
                <a:schemeClr val="accent3"/>
              </a:buClr>
              <a:buFont typeface="Arial" charset="0"/>
              <a:buChar char="•"/>
              <a:defRPr/>
            </a:pPr>
            <a:endParaRPr lang="en-US" dirty="0" smtClean="0">
              <a:ea typeface="+mn-ea"/>
              <a:cs typeface="Arial" charset="0"/>
            </a:endParaRPr>
          </a:p>
          <a:p>
            <a:pPr marL="0" indent="0" algn="r" eaLnBrk="1" fontAlgn="auto" hangingPunct="1">
              <a:spcAft>
                <a:spcPts val="0"/>
              </a:spcAft>
              <a:buClr>
                <a:schemeClr val="accent3"/>
              </a:buClr>
              <a:buFont typeface="Arial" charset="0"/>
              <a:buNone/>
              <a:defRPr/>
            </a:pPr>
            <a:endParaRPr lang="ar-SA" dirty="0" smtClean="0">
              <a:ea typeface="+mn-ea"/>
            </a:endParaRPr>
          </a:p>
        </p:txBody>
      </p:sp>
      <p:sp>
        <p:nvSpPr>
          <p:cNvPr id="4" name="Rectangle 3"/>
          <p:cNvSpPr/>
          <p:nvPr/>
        </p:nvSpPr>
        <p:spPr>
          <a:xfrm>
            <a:off x="1835696" y="561454"/>
            <a:ext cx="6552728"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274320" indent="-274320" algn="r">
              <a:buClr>
                <a:schemeClr val="accent3"/>
              </a:buClr>
              <a:defRPr/>
            </a:pPr>
            <a:r>
              <a:rPr lang="ar-S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تقويم ال</a:t>
            </a:r>
            <a:r>
              <a:rPr lang="ar-IQ"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استشاريين</a:t>
            </a:r>
            <a:endPar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293096"/>
            <a:ext cx="2448272" cy="2448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85725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196752"/>
            <a:ext cx="8640960" cy="5256584"/>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justLow" rtl="1">
              <a:buClr>
                <a:srgbClr val="FFC000"/>
              </a:buClr>
              <a:buSzPct val="107000"/>
              <a:buNone/>
            </a:pPr>
            <a:r>
              <a:rPr lang="ar-SA"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يشير </a:t>
            </a:r>
            <a:r>
              <a:rPr lang="ar-SA" sz="2800" b="1" dirty="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المعجم الوسيط إلى أن الجودة تعني كون الشيء جيد وهي مصدر للفعل جاد. أما المعنى الاصطلاحي للجودة الشاملة </a:t>
            </a:r>
            <a:r>
              <a:rPr lang="ar-SA"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أنها </a:t>
            </a:r>
            <a:endParaRPr lang="en-US"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endParaRPr>
          </a:p>
          <a:p>
            <a:pPr marL="0" indent="0" algn="justLow" rtl="1">
              <a:buClr>
                <a:srgbClr val="FFC000"/>
              </a:buClr>
              <a:buSzPct val="107000"/>
              <a:buNone/>
            </a:pPr>
            <a:r>
              <a:rPr lang="ar-IQ"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توظيف</a:t>
            </a:r>
            <a:r>
              <a:rPr lang="ar-SA"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 </a:t>
            </a:r>
            <a:r>
              <a:rPr lang="ar-SA" sz="2800" b="1" dirty="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الجهود </a:t>
            </a:r>
            <a:r>
              <a:rPr lang="ar-SA"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واستثمار </a:t>
            </a:r>
            <a:r>
              <a:rPr lang="ar-SA" sz="2800" b="1" dirty="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الطاقات لتحسين </a:t>
            </a:r>
            <a:r>
              <a:rPr lang="ar-IQ"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 الاداء من خلال ثلاث </a:t>
            </a:r>
            <a:r>
              <a:rPr lang="ar-SA"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جوانب </a:t>
            </a:r>
            <a:r>
              <a:rPr lang="ar-SA" sz="2800" b="1" dirty="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في معنى الجودة الشاملة في التعليم </a:t>
            </a:r>
            <a:r>
              <a:rPr lang="ar-SA"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وهي</a:t>
            </a:r>
            <a:r>
              <a:rPr lang="en-US"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a:t>
            </a:r>
            <a:r>
              <a:rPr lang="ar-SA"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rPr>
              <a:t> </a:t>
            </a:r>
            <a:endParaRPr lang="ar-IQ" sz="2800" b="1" dirty="0" smtClean="0">
              <a:ln w="19050">
                <a:solidFill>
                  <a:schemeClr val="tx1">
                    <a:lumMod val="95000"/>
                  </a:schemeClr>
                </a:solidFill>
                <a:prstDash val="solid"/>
              </a:ln>
              <a:solidFill>
                <a:srgbClr val="FFFF00"/>
              </a:solidFill>
              <a:effectLst>
                <a:outerShdw blurRad="50000" dist="50800" dir="7500000" algn="tl">
                  <a:srgbClr val="000000">
                    <a:shade val="5000"/>
                    <a:alpha val="35000"/>
                  </a:srgbClr>
                </a:outerShdw>
              </a:effectLst>
              <a:latin typeface="Simplified Arabic" pitchFamily="18" charset="-78"/>
              <a:cs typeface="Simplified Arabic" pitchFamily="18" charset="-78"/>
            </a:endParaRPr>
          </a:p>
          <a:p>
            <a:pPr algn="justLow" rtl="1">
              <a:buClr>
                <a:srgbClr val="FFC000"/>
              </a:buClr>
              <a:buSzPct val="107000"/>
              <a:buFont typeface="Wingdings" panose="05000000000000000000" pitchFamily="2" charset="2"/>
              <a:buChar char="Ø"/>
            </a:pPr>
            <a:endParaRPr lang="en-US" sz="900" b="1" dirty="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endParaRPr>
          </a:p>
          <a:p>
            <a:pPr marL="857250" indent="-457200" algn="justLow" rtl="1">
              <a:buClr>
                <a:srgbClr val="FFFF00"/>
              </a:buClr>
              <a:buSzPct val="113000"/>
              <a:buFont typeface="Wingdings" panose="05000000000000000000" pitchFamily="2" charset="2"/>
              <a:buChar char="q"/>
              <a:tabLst>
                <a:tab pos="457200" algn="l"/>
              </a:tabLst>
            </a:pPr>
            <a:r>
              <a:rPr lang="ar-SA"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 </a:t>
            </a:r>
            <a:r>
              <a:rPr lang="ar-SA" sz="3200" b="1" dirty="0">
                <a:ln w="19050">
                  <a:solidFill>
                    <a:schemeClr val="tx1">
                      <a:lumMod val="95000"/>
                    </a:schemeClr>
                  </a:solidFill>
                  <a:prstDash val="solid"/>
                </a:ln>
                <a:solidFill>
                  <a:srgbClr val="FF0000"/>
                </a:solidFill>
                <a:effectLst>
                  <a:outerShdw blurRad="50000" dist="50800" dir="7500000" algn="tl">
                    <a:srgbClr val="000000">
                      <a:shade val="5000"/>
                      <a:alpha val="35000"/>
                    </a:srgbClr>
                  </a:outerShdw>
                </a:effectLst>
                <a:latin typeface="Simplified Arabic" pitchFamily="18" charset="-78"/>
                <a:cs typeface="Simplified Arabic" pitchFamily="18" charset="-78"/>
              </a:rPr>
              <a:t>جودة التصميم: </a:t>
            </a:r>
            <a:r>
              <a:rPr lang="ar-SA" sz="2800" b="1" dirty="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وتعني تحديد المواصفات والخصائص التي ينبغي أن تراعى في التخطيط للعمل</a:t>
            </a:r>
            <a:r>
              <a:rPr lang="en-US"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a:t>
            </a:r>
            <a:endParaRPr lang="ar-IQ"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endParaRPr>
          </a:p>
          <a:p>
            <a:pPr marL="800100" indent="-400050" algn="justLow" rtl="1">
              <a:buClr>
                <a:srgbClr val="FFFF00"/>
              </a:buClr>
              <a:buSzPct val="113000"/>
              <a:buFont typeface="Wingdings" panose="05000000000000000000" pitchFamily="2" charset="2"/>
              <a:buChar char="q"/>
              <a:tabLst>
                <a:tab pos="457200" algn="l"/>
              </a:tabLst>
            </a:pPr>
            <a:endParaRPr lang="en-US" sz="900" b="1" dirty="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endParaRPr>
          </a:p>
          <a:p>
            <a:pPr marL="857250" indent="-457200" algn="justLow" rtl="1">
              <a:buClr>
                <a:srgbClr val="FFFF00"/>
              </a:buClr>
              <a:buSzPct val="113000"/>
              <a:buFont typeface="Wingdings" panose="05000000000000000000" pitchFamily="2" charset="2"/>
              <a:buChar char="q"/>
              <a:tabLst>
                <a:tab pos="457200" algn="l"/>
              </a:tabLst>
            </a:pPr>
            <a:r>
              <a:rPr lang="ar-SA"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 </a:t>
            </a:r>
            <a:r>
              <a:rPr lang="ar-SA" sz="3200" b="1" dirty="0">
                <a:ln w="19050">
                  <a:solidFill>
                    <a:schemeClr val="tx1">
                      <a:lumMod val="95000"/>
                    </a:schemeClr>
                  </a:solidFill>
                  <a:prstDash val="solid"/>
                </a:ln>
                <a:solidFill>
                  <a:srgbClr val="FF0000"/>
                </a:solidFill>
                <a:effectLst>
                  <a:outerShdw blurRad="50000" dist="50800" dir="7500000" algn="tl">
                    <a:srgbClr val="000000">
                      <a:shade val="5000"/>
                      <a:alpha val="35000"/>
                    </a:srgbClr>
                  </a:outerShdw>
                </a:effectLst>
                <a:latin typeface="Simplified Arabic" pitchFamily="18" charset="-78"/>
                <a:cs typeface="Simplified Arabic" pitchFamily="18" charset="-78"/>
              </a:rPr>
              <a:t>جودة الأداء</a:t>
            </a:r>
            <a:r>
              <a:rPr lang="ar-SA" sz="3200" b="1" dirty="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 </a:t>
            </a:r>
            <a:r>
              <a:rPr lang="ar-SA" sz="2800" b="1" dirty="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يعني القيام بالأعمال وفق المعايير </a:t>
            </a:r>
            <a:r>
              <a:rPr lang="ar-SA"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المحددة</a:t>
            </a:r>
            <a:r>
              <a:rPr lang="en-US"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a:t>
            </a:r>
            <a:endParaRPr lang="ar-IQ"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endParaRPr>
          </a:p>
          <a:p>
            <a:pPr marL="800100" indent="-400050" algn="justLow" rtl="1">
              <a:buClr>
                <a:srgbClr val="FFFF00"/>
              </a:buClr>
              <a:buSzPct val="113000"/>
              <a:buFont typeface="Wingdings" panose="05000000000000000000" pitchFamily="2" charset="2"/>
              <a:buChar char="q"/>
              <a:tabLst>
                <a:tab pos="457200" algn="l"/>
              </a:tabLst>
            </a:pPr>
            <a:endParaRPr lang="en-US" sz="900" b="1" dirty="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endParaRPr>
          </a:p>
          <a:p>
            <a:pPr marL="857250" indent="-457200" algn="justLow" rtl="1">
              <a:buClr>
                <a:srgbClr val="FFFF00"/>
              </a:buClr>
              <a:buSzPct val="113000"/>
              <a:buFont typeface="Wingdings" panose="05000000000000000000" pitchFamily="2" charset="2"/>
              <a:buChar char="q"/>
              <a:tabLst>
                <a:tab pos="457200" algn="l"/>
              </a:tabLst>
            </a:pPr>
            <a:r>
              <a:rPr lang="ar-SA"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 </a:t>
            </a:r>
            <a:r>
              <a:rPr lang="ar-SA" sz="3200" b="1" dirty="0">
                <a:ln w="19050">
                  <a:solidFill>
                    <a:schemeClr val="tx1">
                      <a:lumMod val="95000"/>
                    </a:schemeClr>
                  </a:solidFill>
                  <a:prstDash val="solid"/>
                </a:ln>
                <a:solidFill>
                  <a:srgbClr val="FF0000"/>
                </a:solidFill>
                <a:effectLst>
                  <a:outerShdw blurRad="50000" dist="50800" dir="7500000" algn="tl">
                    <a:srgbClr val="000000">
                      <a:shade val="5000"/>
                      <a:alpha val="35000"/>
                    </a:srgbClr>
                  </a:outerShdw>
                </a:effectLst>
                <a:latin typeface="Simplified Arabic" pitchFamily="18" charset="-78"/>
                <a:cs typeface="Simplified Arabic" pitchFamily="18" charset="-78"/>
              </a:rPr>
              <a:t>جودة المخرج</a:t>
            </a:r>
            <a:r>
              <a:rPr lang="ar-SA" sz="3200" b="1" dirty="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 </a:t>
            </a:r>
            <a:r>
              <a:rPr lang="ar-SA" sz="2800" b="1" dirty="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وتعني الحصول على منتج تعليمي وخدمات تعليمية وفق الخصائص والمواصفات </a:t>
            </a:r>
            <a:r>
              <a:rPr lang="ar-IQ"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ا</a:t>
            </a:r>
            <a:r>
              <a:rPr lang="ar-SA"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لمتوقعة</a:t>
            </a:r>
            <a:r>
              <a:rPr lang="en-US" sz="2800" b="1" dirty="0" smtClean="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rPr>
              <a:t>.</a:t>
            </a:r>
            <a:endParaRPr lang="en-US" sz="2800" b="1" dirty="0">
              <a:ln w="19050">
                <a:solidFill>
                  <a:schemeClr val="tx1">
                    <a:lumMod val="95000"/>
                  </a:schemeClr>
                </a:solidFill>
                <a:prstDash val="solid"/>
              </a:ln>
              <a:solidFill>
                <a:srgbClr val="FFC000"/>
              </a:solidFill>
              <a:effectLst>
                <a:outerShdw blurRad="50000" dist="50800" dir="7500000" algn="tl">
                  <a:srgbClr val="000000">
                    <a:shade val="5000"/>
                    <a:alpha val="35000"/>
                  </a:srgbClr>
                </a:outerShdw>
              </a:effectLst>
              <a:latin typeface="Simplified Arabic" pitchFamily="18" charset="-78"/>
              <a:cs typeface="Simplified Arabic" pitchFamily="18" charset="-78"/>
            </a:endParaRPr>
          </a:p>
        </p:txBody>
      </p:sp>
      <p:sp>
        <p:nvSpPr>
          <p:cNvPr id="3" name="Rectangle 2"/>
          <p:cNvSpPr/>
          <p:nvPr/>
        </p:nvSpPr>
        <p:spPr>
          <a:xfrm>
            <a:off x="5028336" y="129406"/>
            <a:ext cx="3288080" cy="923330"/>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r">
              <a:buNone/>
            </a:pPr>
            <a:r>
              <a:rPr lang="ar-IQ" sz="5400" b="1" dirty="0" smtClean="0">
                <a:ln w="9525">
                  <a:solidFill>
                    <a:schemeClr val="tx1">
                      <a:lumMod val="85000"/>
                    </a:schemeClr>
                  </a:solidFill>
                  <a:prstDash val="solid"/>
                </a:ln>
                <a:solidFill>
                  <a:schemeClr val="accent5"/>
                </a:solidFill>
                <a:effectLst>
                  <a:outerShdw blurRad="12700" dist="38100" dir="2700000" algn="tl" rotWithShape="0">
                    <a:schemeClr val="accent5">
                      <a:lumMod val="60000"/>
                      <a:lumOff val="40000"/>
                    </a:schemeClr>
                  </a:outerShdw>
                </a:effectLst>
              </a:rPr>
              <a:t>تعريف الجودة</a:t>
            </a:r>
          </a:p>
        </p:txBody>
      </p:sp>
    </p:spTree>
    <p:extLst>
      <p:ext uri="{BB962C8B-B14F-4D97-AF65-F5344CB8AC3E}">
        <p14:creationId xmlns:p14="http://schemas.microsoft.com/office/powerpoint/2010/main" val="262255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4800" cap="none" dirty="0" smtClean="0">
                <a:ln>
                  <a:solidFill>
                    <a:schemeClr val="accent6"/>
                  </a:solidFill>
                </a:ln>
                <a:solidFill>
                  <a:srgbClr val="FFFF99"/>
                </a:solidFill>
              </a:rPr>
              <a:t>واجبات التدريسي تجاه الطالب</a:t>
            </a:r>
            <a:endParaRPr lang="en-US" sz="4800" cap="none" dirty="0">
              <a:ln>
                <a:solidFill>
                  <a:schemeClr val="accent6"/>
                </a:solidFill>
              </a:ln>
              <a:solidFill>
                <a:srgbClr val="FFFF99"/>
              </a:solidFill>
            </a:endParaRPr>
          </a:p>
        </p:txBody>
      </p:sp>
      <p:sp>
        <p:nvSpPr>
          <p:cNvPr id="4" name="Rectangle 3"/>
          <p:cNvSpPr>
            <a:spLocks noGrp="1" noChangeArrowheads="1"/>
          </p:cNvSpPr>
          <p:nvPr>
            <p:ph idx="1"/>
          </p:nvPr>
        </p:nvSpPr>
        <p:spPr>
          <a:xfrm>
            <a:off x="107504" y="1844824"/>
            <a:ext cx="8442136" cy="4418816"/>
          </a:xfrm>
        </p:spPr>
        <p:txBody>
          <a:bodyPr>
            <a:normAutofit/>
          </a:bodyPr>
          <a:lstStyle/>
          <a:p>
            <a:pPr algn="r" rtl="1">
              <a:buFont typeface="Wingdings" panose="05000000000000000000" pitchFamily="2" charset="2"/>
              <a:buChar char="Ø"/>
            </a:pPr>
            <a:r>
              <a:rPr lang="ar-SA" sz="2800" dirty="0"/>
              <a:t>الالتزام  بتسليم ملخص توصيف المقرر </a:t>
            </a:r>
            <a:r>
              <a:rPr lang="ar-SA" sz="2800" dirty="0" smtClean="0"/>
              <a:t>للطلاب</a:t>
            </a:r>
            <a:r>
              <a:rPr lang="ar-IQ" sz="2800" dirty="0" smtClean="0"/>
              <a:t> في بداية الفصل </a:t>
            </a:r>
            <a:r>
              <a:rPr lang="ar-SA" sz="2800" dirty="0" smtClean="0"/>
              <a:t>.</a:t>
            </a:r>
            <a:endParaRPr lang="ar-SA" sz="2800" dirty="0"/>
          </a:p>
          <a:p>
            <a:pPr algn="r" rtl="1" eaLnBrk="1" hangingPunct="1">
              <a:buFont typeface="Wingdings" panose="05000000000000000000" pitchFamily="2" charset="2"/>
              <a:buChar char="Ø"/>
            </a:pPr>
            <a:r>
              <a:rPr lang="ar-SA" sz="2800" dirty="0" smtClean="0"/>
              <a:t>الالتزام بالمحاضرات.</a:t>
            </a:r>
          </a:p>
          <a:p>
            <a:pPr algn="r" rtl="1" eaLnBrk="1" hangingPunct="1">
              <a:buFont typeface="Wingdings" panose="05000000000000000000" pitchFamily="2" charset="2"/>
              <a:buChar char="Ø"/>
            </a:pPr>
            <a:r>
              <a:rPr lang="ar-SA" sz="2800" dirty="0" smtClean="0"/>
              <a:t>توافر المادة العلمية للمقرر الدراسي</a:t>
            </a:r>
            <a:r>
              <a:rPr lang="ar-IQ" sz="2800" dirty="0" smtClean="0"/>
              <a:t>.</a:t>
            </a:r>
            <a:r>
              <a:rPr lang="ar-SA" sz="2800" dirty="0" smtClean="0"/>
              <a:t>  </a:t>
            </a:r>
          </a:p>
          <a:p>
            <a:pPr algn="r" rtl="1" eaLnBrk="1" hangingPunct="1">
              <a:buFont typeface="Wingdings" panose="05000000000000000000" pitchFamily="2" charset="2"/>
              <a:buChar char="Ø"/>
            </a:pPr>
            <a:r>
              <a:rPr lang="ar-SA" sz="2800" dirty="0" smtClean="0"/>
              <a:t>تعليق الجدول الدراسي والساعات المكتبية وقائمة الطلاب</a:t>
            </a:r>
            <a:r>
              <a:rPr lang="ar-IQ" sz="2800" dirty="0" smtClean="0"/>
              <a:t>.</a:t>
            </a:r>
            <a:r>
              <a:rPr lang="ar-SA" sz="2800" dirty="0" smtClean="0"/>
              <a:t> </a:t>
            </a:r>
          </a:p>
          <a:p>
            <a:pPr algn="r" rtl="1" eaLnBrk="1" hangingPunct="1">
              <a:buFont typeface="Wingdings" panose="05000000000000000000" pitchFamily="2" charset="2"/>
              <a:buChar char="Ø"/>
            </a:pPr>
            <a:r>
              <a:rPr lang="ar-SA" sz="2800" dirty="0" smtClean="0"/>
              <a:t> الإرشاد الأكاديمي.</a:t>
            </a:r>
          </a:p>
          <a:p>
            <a:pPr algn="r" rtl="1" eaLnBrk="1" hangingPunct="1">
              <a:buFont typeface="Wingdings" panose="05000000000000000000" pitchFamily="2" charset="2"/>
              <a:buChar char="Ø"/>
            </a:pPr>
            <a:r>
              <a:rPr lang="ar-SA" sz="2800" dirty="0" smtClean="0"/>
              <a:t>التواجد في المكتب في أوقات الساعات المكتبية والإرشاد الأكاديمي</a:t>
            </a:r>
            <a:r>
              <a:rPr lang="ar-IQ" sz="2800" dirty="0" smtClean="0"/>
              <a:t>.</a:t>
            </a:r>
            <a:r>
              <a:rPr lang="ar-SA" sz="2800" dirty="0" smtClean="0"/>
              <a:t> </a:t>
            </a:r>
          </a:p>
          <a:p>
            <a:pPr algn="r" rtl="1" eaLnBrk="1" hangingPunct="1">
              <a:buFont typeface="Wingdings" panose="05000000000000000000" pitchFamily="2" charset="2"/>
              <a:buChar char="Ø"/>
            </a:pPr>
            <a:r>
              <a:rPr lang="ar-SA" sz="2800" dirty="0" smtClean="0"/>
              <a:t>ضرورة فتح ملف لكل طالب بالإرشاد الأكاديمي</a:t>
            </a:r>
            <a:r>
              <a:rPr lang="ar-IQ" sz="2800" dirty="0" smtClean="0"/>
              <a:t>.</a:t>
            </a:r>
            <a:r>
              <a:rPr lang="ar-SA" sz="2800" dirty="0" smtClean="0"/>
              <a:t> </a:t>
            </a:r>
          </a:p>
          <a:p>
            <a:pPr algn="r" rtl="1" eaLnBrk="1" hangingPunct="1">
              <a:buFont typeface="Wingdings" panose="05000000000000000000" pitchFamily="2" charset="2"/>
              <a:buChar char="Ø"/>
            </a:pPr>
            <a:r>
              <a:rPr lang="ar-SA" sz="2800" dirty="0" smtClean="0"/>
              <a:t>التأكد من الانتهاء من تنظيم وتبويب ملف المقرر.</a:t>
            </a:r>
          </a:p>
        </p:txBody>
      </p:sp>
    </p:spTree>
    <p:extLst>
      <p:ext uri="{BB962C8B-B14F-4D97-AF65-F5344CB8AC3E}">
        <p14:creationId xmlns:p14="http://schemas.microsoft.com/office/powerpoint/2010/main" val="1447480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188640"/>
            <a:ext cx="5472608" cy="870347"/>
          </a:xfrm>
        </p:spPr>
        <p:txBody>
          <a:bodyPr/>
          <a:lstStyle/>
          <a:p>
            <a:pPr algn="ctr" rtl="1"/>
            <a:r>
              <a:rPr lang="ar-IQ" b="1" spc="0" dirty="0" smtClean="0">
                <a:ln w="24500" cmpd="dbl">
                  <a:solidFill>
                    <a:schemeClr val="accent2">
                      <a:shade val="85000"/>
                      <a:satMod val="155000"/>
                    </a:schemeClr>
                  </a:solidFill>
                  <a:prstDash val="solid"/>
                  <a:miter lim="800000"/>
                </a:ln>
                <a:solidFill>
                  <a:srgbClr val="FFFF99"/>
                </a:solidFill>
                <a:effectLst>
                  <a:outerShdw blurRad="38100" dist="38100" dir="7020000" algn="tl">
                    <a:srgbClr val="000000">
                      <a:alpha val="35000"/>
                    </a:srgbClr>
                  </a:outerShdw>
                </a:effectLst>
              </a:rPr>
              <a:t>ادوات الاحصائية لضبط الجودة </a:t>
            </a:r>
            <a:endParaRPr lang="en-US" b="1" spc="0" dirty="0">
              <a:ln w="24500" cmpd="dbl">
                <a:solidFill>
                  <a:schemeClr val="accent2">
                    <a:shade val="85000"/>
                    <a:satMod val="155000"/>
                  </a:schemeClr>
                </a:solidFill>
                <a:prstDash val="solid"/>
                <a:miter lim="800000"/>
              </a:ln>
              <a:solidFill>
                <a:srgbClr val="FFFF99"/>
              </a:soli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107504" y="1203003"/>
            <a:ext cx="9001000" cy="5610373"/>
          </a:xfrm>
        </p:spPr>
        <p:txBody>
          <a:bodyPr>
            <a:normAutofit/>
          </a:bodyPr>
          <a:lstStyle/>
          <a:p>
            <a:pPr marL="0" indent="0" algn="just" rtl="1">
              <a:buNone/>
            </a:pPr>
            <a:r>
              <a:rPr lang="ar-IQ" sz="2800" dirty="0"/>
              <a:t>يجب دراسة الأساليب الإحصائية وتعلُم استخدامها بمهارة كافية ، حيث تقوم بالدور الأساسي في مجالات الجودة ومراقبة وتحسين العمليات والتصميم وأصبحت أدوات الجودة السبعة ركيزة أساسية لتحليل  ودراسة البيانات وهى </a:t>
            </a:r>
            <a:r>
              <a:rPr lang="ar-IQ" sz="2800" dirty="0" smtClean="0"/>
              <a:t>:</a:t>
            </a:r>
          </a:p>
          <a:p>
            <a:pPr marL="185738" indent="-185738" algn="r" rtl="1" fontAlgn="t">
              <a:lnSpc>
                <a:spcPct val="120000"/>
              </a:lnSpc>
              <a:buNone/>
            </a:pPr>
            <a:r>
              <a:rPr lang="ar-SA" sz="2400" b="1" dirty="0"/>
              <a:t>1-</a:t>
            </a:r>
            <a:r>
              <a:rPr lang="ar-SA" sz="2400" b="1" dirty="0">
                <a:hlinkClick r:id="rId2"/>
              </a:rPr>
              <a:t> مخطط السبب والأثر</a:t>
            </a:r>
            <a:r>
              <a:rPr lang="ar-SA" sz="2400" b="1" dirty="0"/>
              <a:t> </a:t>
            </a:r>
            <a:r>
              <a:rPr lang="ar-IQ" sz="2400" b="1" dirty="0" smtClean="0"/>
              <a:t>.........</a:t>
            </a:r>
            <a:r>
              <a:rPr lang="en-US" sz="2400" dirty="0" smtClean="0">
                <a:hlinkClick r:id="rId2"/>
              </a:rPr>
              <a:t>Cause </a:t>
            </a:r>
            <a:r>
              <a:rPr lang="en-US" sz="2400" dirty="0">
                <a:hlinkClick r:id="rId2"/>
              </a:rPr>
              <a:t>and Effect Diagram</a:t>
            </a:r>
            <a:r>
              <a:rPr lang="en-US" sz="2400" dirty="0"/>
              <a:t>.</a:t>
            </a:r>
            <a:endParaRPr lang="ar-IQ" sz="2400" dirty="0"/>
          </a:p>
          <a:p>
            <a:pPr marL="185738" indent="-185738" algn="r" rtl="1" fontAlgn="t">
              <a:lnSpc>
                <a:spcPct val="120000"/>
              </a:lnSpc>
              <a:buNone/>
            </a:pPr>
            <a:r>
              <a:rPr lang="ar-SA" sz="2400" b="1" dirty="0"/>
              <a:t>2- </a:t>
            </a:r>
            <a:r>
              <a:rPr lang="ar-SA" sz="2400" b="1" dirty="0">
                <a:hlinkClick r:id="rId3"/>
              </a:rPr>
              <a:t>رسم باريتو </a:t>
            </a:r>
            <a:r>
              <a:rPr lang="ar-SA" sz="2400" b="1" dirty="0"/>
              <a:t> </a:t>
            </a:r>
            <a:r>
              <a:rPr lang="ar-IQ" sz="2400" b="1" dirty="0" smtClean="0"/>
              <a:t>........</a:t>
            </a:r>
            <a:r>
              <a:rPr lang="ar-SA" sz="2400" b="1" dirty="0"/>
              <a:t>  </a:t>
            </a:r>
            <a:r>
              <a:rPr lang="en-US" sz="2400" dirty="0">
                <a:hlinkClick r:id="rId3"/>
              </a:rPr>
              <a:t>Pareto Diagram</a:t>
            </a:r>
            <a:r>
              <a:rPr lang="en-US" sz="2400" dirty="0"/>
              <a:t>  </a:t>
            </a:r>
            <a:endParaRPr lang="ar-IQ" sz="2400" dirty="0"/>
          </a:p>
          <a:p>
            <a:pPr marL="185738" indent="-185738" algn="r" rtl="1" fontAlgn="t">
              <a:lnSpc>
                <a:spcPct val="120000"/>
              </a:lnSpc>
              <a:buNone/>
            </a:pPr>
            <a:r>
              <a:rPr lang="ar-SA" sz="2400" b="1" dirty="0"/>
              <a:t>3-  </a:t>
            </a:r>
            <a:r>
              <a:rPr lang="ar-SA" sz="2400" b="1" dirty="0">
                <a:hlinkClick r:id="rId4"/>
              </a:rPr>
              <a:t>تصنيف البيانات</a:t>
            </a:r>
            <a:r>
              <a:rPr lang="ar-SA" sz="2400" b="1" dirty="0"/>
              <a:t> </a:t>
            </a:r>
            <a:r>
              <a:rPr lang="ar-SA" sz="2400" b="1" dirty="0">
                <a:hlinkClick r:id="rId4"/>
              </a:rPr>
              <a:t>في مجموعات مناسبة</a:t>
            </a:r>
            <a:r>
              <a:rPr lang="ar-IQ" sz="2400" b="1" dirty="0">
                <a:hlinkClick r:id="rId4"/>
              </a:rPr>
              <a:t> </a:t>
            </a:r>
            <a:r>
              <a:rPr lang="ar-IQ" sz="2400" b="1" dirty="0" smtClean="0">
                <a:hlinkClick r:id="rId4"/>
              </a:rPr>
              <a:t>.......</a:t>
            </a:r>
            <a:r>
              <a:rPr lang="en-US" sz="2400" dirty="0" smtClean="0">
                <a:hlinkClick r:id="rId4"/>
              </a:rPr>
              <a:t>Stratification  </a:t>
            </a:r>
            <a:r>
              <a:rPr lang="en-US" sz="2400" dirty="0">
                <a:hlinkClick r:id="rId4"/>
              </a:rPr>
              <a:t>- Grouping</a:t>
            </a:r>
            <a:r>
              <a:rPr lang="en-US" sz="2400" dirty="0"/>
              <a:t> </a:t>
            </a:r>
            <a:endParaRPr lang="ar-IQ" sz="2400" dirty="0"/>
          </a:p>
          <a:p>
            <a:pPr marL="185738" indent="-185738" algn="r" rtl="1" fontAlgn="t">
              <a:lnSpc>
                <a:spcPct val="120000"/>
              </a:lnSpc>
              <a:buNone/>
            </a:pPr>
            <a:r>
              <a:rPr lang="ar-IQ" sz="2400" b="1" dirty="0"/>
              <a:t>4- </a:t>
            </a:r>
            <a:r>
              <a:rPr lang="ar-IQ" sz="2400" b="1" dirty="0">
                <a:hlinkClick r:id="rId5"/>
              </a:rPr>
              <a:t> التوزيعات التكرارية</a:t>
            </a:r>
            <a:r>
              <a:rPr lang="ar-IQ" sz="2400" b="1" dirty="0"/>
              <a:t> </a:t>
            </a:r>
            <a:r>
              <a:rPr lang="ar-IQ" sz="2400" b="1" dirty="0" smtClean="0"/>
              <a:t>......</a:t>
            </a:r>
            <a:r>
              <a:rPr lang="ar-IQ" sz="2400" b="1" dirty="0"/>
              <a:t> </a:t>
            </a:r>
            <a:r>
              <a:rPr lang="en-US" sz="2400" dirty="0" smtClean="0">
                <a:hlinkClick r:id="rId5"/>
              </a:rPr>
              <a:t>Frequency </a:t>
            </a:r>
            <a:r>
              <a:rPr lang="en-US" sz="2400" dirty="0">
                <a:hlinkClick r:id="rId5"/>
              </a:rPr>
              <a:t>Distributions</a:t>
            </a:r>
            <a:r>
              <a:rPr lang="en-US" sz="2400" dirty="0"/>
              <a:t> </a:t>
            </a:r>
            <a:endParaRPr lang="ar-IQ" sz="2400" dirty="0"/>
          </a:p>
          <a:p>
            <a:pPr marL="185738" indent="-185738" algn="r" rtl="1" fontAlgn="t">
              <a:lnSpc>
                <a:spcPct val="120000"/>
              </a:lnSpc>
              <a:buNone/>
            </a:pPr>
            <a:r>
              <a:rPr lang="ar-IQ" sz="2400" b="1" dirty="0"/>
              <a:t>5- </a:t>
            </a:r>
            <a:r>
              <a:rPr lang="ar-IQ" sz="2400" b="1" dirty="0">
                <a:hlinkClick r:id="rId6"/>
              </a:rPr>
              <a:t>قوائم الفحص</a:t>
            </a:r>
            <a:r>
              <a:rPr lang="ar-IQ" sz="2400" b="1" dirty="0"/>
              <a:t> </a:t>
            </a:r>
            <a:r>
              <a:rPr lang="ar-IQ" sz="2400" b="1" dirty="0" smtClean="0"/>
              <a:t>......</a:t>
            </a:r>
            <a:r>
              <a:rPr lang="en-US" sz="2400" dirty="0" smtClean="0">
                <a:hlinkClick r:id="rId6"/>
              </a:rPr>
              <a:t>Check </a:t>
            </a:r>
            <a:r>
              <a:rPr lang="en-US" sz="2400" dirty="0">
                <a:hlinkClick r:id="rId6"/>
              </a:rPr>
              <a:t>Sheets</a:t>
            </a:r>
            <a:r>
              <a:rPr lang="en-US" sz="2400" dirty="0"/>
              <a:t>  </a:t>
            </a:r>
            <a:endParaRPr lang="ar-IQ" sz="2400" dirty="0"/>
          </a:p>
          <a:p>
            <a:pPr marL="185738" indent="-185738" algn="r" rtl="1" fontAlgn="t">
              <a:lnSpc>
                <a:spcPct val="120000"/>
              </a:lnSpc>
              <a:buNone/>
            </a:pPr>
            <a:r>
              <a:rPr lang="ar-IQ" sz="2400" b="1" dirty="0"/>
              <a:t>6- </a:t>
            </a:r>
            <a:r>
              <a:rPr lang="ar-IQ" sz="2400" b="1" dirty="0">
                <a:hlinkClick r:id="rId7"/>
              </a:rPr>
              <a:t>رسم التفرق</a:t>
            </a:r>
            <a:r>
              <a:rPr lang="ar-IQ" sz="2400" b="1" dirty="0"/>
              <a:t> </a:t>
            </a:r>
            <a:r>
              <a:rPr lang="ar-IQ" sz="2400" b="1" dirty="0" smtClean="0"/>
              <a:t>.......</a:t>
            </a:r>
            <a:r>
              <a:rPr lang="ar-IQ" sz="2400" b="1" dirty="0"/>
              <a:t> </a:t>
            </a:r>
            <a:r>
              <a:rPr lang="en-US" sz="2400" dirty="0">
                <a:hlinkClick r:id="rId7"/>
              </a:rPr>
              <a:t>Scatter Diagram</a:t>
            </a:r>
            <a:endParaRPr lang="ar-IQ" sz="2400" dirty="0"/>
          </a:p>
          <a:p>
            <a:pPr marL="185738" indent="-185738" algn="r" rtl="1" fontAlgn="t">
              <a:lnSpc>
                <a:spcPct val="120000"/>
              </a:lnSpc>
              <a:buNone/>
            </a:pPr>
            <a:r>
              <a:rPr lang="ar-IQ" sz="2400" b="1" dirty="0"/>
              <a:t>7 </a:t>
            </a:r>
            <a:r>
              <a:rPr lang="ar-IQ" sz="2400" b="1" dirty="0" smtClean="0">
                <a:hlinkClick r:id="rId8"/>
              </a:rPr>
              <a:t>–</a:t>
            </a:r>
            <a:r>
              <a:rPr lang="ar-IQ" sz="2400" b="1" dirty="0" smtClean="0"/>
              <a:t> </a:t>
            </a:r>
            <a:r>
              <a:rPr lang="ar-IQ" sz="2400" b="1" dirty="0" smtClean="0">
                <a:hlinkClick r:id="rId8"/>
              </a:rPr>
              <a:t>خرائط </a:t>
            </a:r>
            <a:r>
              <a:rPr lang="ar-IQ" sz="2400" b="1" dirty="0">
                <a:hlinkClick r:id="rId8"/>
              </a:rPr>
              <a:t>المراقبة</a:t>
            </a:r>
            <a:r>
              <a:rPr lang="ar-IQ" sz="2400" b="1" dirty="0"/>
              <a:t> </a:t>
            </a:r>
            <a:r>
              <a:rPr lang="ar-IQ" sz="2400" b="1" dirty="0" smtClean="0"/>
              <a:t>.......</a:t>
            </a:r>
            <a:r>
              <a:rPr lang="ar-IQ" sz="2400" b="1" dirty="0"/>
              <a:t>  </a:t>
            </a:r>
            <a:r>
              <a:rPr lang="en-US" sz="2400" dirty="0">
                <a:hlinkClick r:id="rId8"/>
              </a:rPr>
              <a:t>Control Charts</a:t>
            </a:r>
            <a:endParaRPr lang="ar-IQ" sz="2400" dirty="0"/>
          </a:p>
        </p:txBody>
      </p:sp>
    </p:spTree>
    <p:extLst>
      <p:ext uri="{BB962C8B-B14F-4D97-AF65-F5344CB8AC3E}">
        <p14:creationId xmlns:p14="http://schemas.microsoft.com/office/powerpoint/2010/main" val="4191193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rot="20643263">
            <a:off x="1187100" y="1134648"/>
            <a:ext cx="7743977" cy="237626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lnRef>
          <a:fillRef idx="1">
            <a:schemeClr val="lt1"/>
          </a:fillRef>
          <a:effectRef idx="0">
            <a:schemeClr val="accent5"/>
          </a:effectRef>
          <a:fontRef idx="minor">
            <a:schemeClr val="dk1"/>
          </a:fontRef>
        </p:style>
        <p:txBody>
          <a:bodyPr vert="horz" lIns="91440" tIns="45720" rIns="91440" bIns="45720" rtlCol="1">
            <a:noAutofit/>
            <a:sp3d extrusionH="57150">
              <a:bevelT w="57150" h="38100" prst="artDeco"/>
            </a:sp3d>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all" spc="0" normalizeH="0" baseline="0" noProof="0"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2">
                      <a:satMod val="175000"/>
                      <a:alpha val="40000"/>
                    </a:schemeClr>
                  </a:glow>
                  <a:outerShdw blurRad="50800" dist="38100" dir="10800000" algn="r" rotWithShape="0">
                    <a:prstClr val="black">
                      <a:alpha val="40000"/>
                    </a:prstClr>
                  </a:outerShdw>
                  <a:reflection blurRad="12700" stA="28000" endPos="45000" dist="1000" dir="5400000" sy="-100000" algn="bl" rotWithShape="0"/>
                </a:effectLst>
                <a:uLnTx/>
                <a:uFillTx/>
                <a:latin typeface="+mn-lt"/>
                <a:ea typeface="+mn-ea"/>
                <a:cs typeface="+mn-cs"/>
              </a:rPr>
              <a:t>Thank you for listening</a:t>
            </a:r>
            <a:endParaRPr kumimoji="0" lang="en-US" sz="6600" b="1" i="0" u="none" strike="noStrike" kern="1200" cap="all" spc="0" normalizeH="0" baseline="0" noProof="0"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2">
                    <a:satMod val="175000"/>
                    <a:alpha val="40000"/>
                  </a:schemeClr>
                </a:glow>
                <a:outerShdw blurRad="50800" dist="38100" dir="10800000" algn="r" rotWithShape="0">
                  <a:prstClr val="black">
                    <a:alpha val="40000"/>
                  </a:prstClr>
                </a:outerShdw>
                <a:reflection blurRad="12700" stA="28000" endPos="45000" dist="1000" dir="5400000" sy="-100000" algn="bl" rotWithShape="0"/>
              </a:effectLst>
              <a:uLnTx/>
              <a:uFillTx/>
              <a:latin typeface="+mn-lt"/>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347">
            <a:off x="4881386" y="3532257"/>
            <a:ext cx="3868091" cy="2901729"/>
          </a:xfrm>
          <a:prstGeom prst="ellipse">
            <a:avLst/>
          </a:prstGeom>
          <a:ln>
            <a:solidFill>
              <a:schemeClr val="tx1"/>
            </a:solid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prst="angle"/>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407780"/>
            <a:ext cx="3977640" cy="932988"/>
          </a:xfrm>
        </p:spPr>
        <p:txBody>
          <a:bodyPr>
            <a:normAutofit/>
          </a:bodyPr>
          <a:lstStyle/>
          <a:p>
            <a:r>
              <a:rPr lang="ar-IQ" sz="4400" b="1" cap="none" dirty="0" smtClean="0">
                <a:ln w="9525">
                  <a:solidFill>
                    <a:srgbClr val="FF0000"/>
                  </a:solidFill>
                  <a:prstDash val="solid"/>
                </a:ln>
                <a:solidFill>
                  <a:srgbClr val="FFFF99"/>
                </a:solidFill>
                <a:effectLst>
                  <a:outerShdw blurRad="12700" dist="38100" dir="2700000" algn="tl" rotWithShape="0">
                    <a:schemeClr val="accent5">
                      <a:lumMod val="60000"/>
                      <a:lumOff val="40000"/>
                    </a:schemeClr>
                  </a:outerShdw>
                </a:effectLst>
              </a:rPr>
              <a:t>ادارة الجودة الشاملة </a:t>
            </a:r>
            <a:endParaRPr lang="en-US" sz="4400" b="1" cap="none" dirty="0">
              <a:ln w="9525">
                <a:solidFill>
                  <a:srgbClr val="FF0000"/>
                </a:solidFill>
                <a:prstDash val="solid"/>
              </a:ln>
              <a:solidFill>
                <a:srgbClr val="FFFF99"/>
              </a:solidFill>
              <a:effectLst>
                <a:outerShdw blurRad="12700" dist="38100" dir="2700000" algn="tl" rotWithShape="0">
                  <a:schemeClr val="accent5">
                    <a:lumMod val="60000"/>
                    <a:lumOff val="40000"/>
                  </a:schemeClr>
                </a:outerShdw>
              </a:effectLst>
            </a:endParaRPr>
          </a:p>
        </p:txBody>
      </p:sp>
      <p:sp>
        <p:nvSpPr>
          <p:cNvPr id="6" name="Content Placeholder 5"/>
          <p:cNvSpPr>
            <a:spLocks noGrp="1"/>
          </p:cNvSpPr>
          <p:nvPr>
            <p:ph idx="1"/>
          </p:nvPr>
        </p:nvSpPr>
        <p:spPr>
          <a:xfrm>
            <a:off x="179512" y="1556792"/>
            <a:ext cx="8784976" cy="4827983"/>
          </a:xfrm>
        </p:spPr>
        <p:txBody>
          <a:bodyPr>
            <a:normAutofit/>
          </a:bodyPr>
          <a:lstStyle/>
          <a:p>
            <a:pPr algn="just" rtl="1">
              <a:buFont typeface="Wingdings" panose="05000000000000000000" pitchFamily="2" charset="2"/>
              <a:buChar char="Ø"/>
            </a:pPr>
            <a:r>
              <a:rPr lang="ar-SA" altLang="zh-CN" sz="2800" b="1" dirty="0">
                <a:solidFill>
                  <a:schemeClr val="accent3">
                    <a:lumMod val="60000"/>
                    <a:lumOff val="40000"/>
                  </a:schemeClr>
                </a:solidFill>
                <a:latin typeface="Arial" panose="020B0604020202020204" pitchFamily="34" charset="0"/>
                <a:cs typeface="+mj-cs"/>
              </a:rPr>
              <a:t>القيام بالعمل الصحيح بشكل صحيح و من أول وهلة مع الاعتماد على تقييم العميل في معرفة مدى تحسن </a:t>
            </a:r>
            <a:r>
              <a:rPr lang="ar-SA" altLang="zh-CN" sz="2800" b="1" dirty="0" smtClean="0">
                <a:solidFill>
                  <a:schemeClr val="accent3">
                    <a:lumMod val="60000"/>
                    <a:lumOff val="40000"/>
                  </a:schemeClr>
                </a:solidFill>
                <a:latin typeface="Arial" panose="020B0604020202020204" pitchFamily="34" charset="0"/>
                <a:cs typeface="+mj-cs"/>
              </a:rPr>
              <a:t>الأداء</a:t>
            </a:r>
            <a:r>
              <a:rPr lang="ar-IQ" altLang="zh-CN" sz="2800" b="1" dirty="0" smtClean="0">
                <a:solidFill>
                  <a:schemeClr val="accent3">
                    <a:lumMod val="60000"/>
                    <a:lumOff val="40000"/>
                  </a:schemeClr>
                </a:solidFill>
                <a:latin typeface="Arial" panose="020B0604020202020204" pitchFamily="34" charset="0"/>
                <a:cs typeface="+mj-cs"/>
              </a:rPr>
              <a:t>.</a:t>
            </a:r>
          </a:p>
          <a:p>
            <a:pPr algn="just" rtl="1">
              <a:buFont typeface="Wingdings" panose="05000000000000000000" pitchFamily="2" charset="2"/>
              <a:buChar char="Ø"/>
            </a:pPr>
            <a:endParaRPr lang="ar-SA" altLang="zh-CN" sz="2800" b="1" dirty="0">
              <a:solidFill>
                <a:schemeClr val="accent3">
                  <a:lumMod val="60000"/>
                  <a:lumOff val="40000"/>
                </a:schemeClr>
              </a:solidFill>
              <a:latin typeface="Arial" panose="020B0604020202020204" pitchFamily="34" charset="0"/>
              <a:cs typeface="+mj-cs"/>
            </a:endParaRPr>
          </a:p>
          <a:p>
            <a:pPr algn="just" rtl="1">
              <a:buFont typeface="Wingdings" panose="05000000000000000000" pitchFamily="2" charset="2"/>
              <a:buChar char="Ø"/>
            </a:pPr>
            <a:r>
              <a:rPr lang="ar-SA" altLang="zh-CN" sz="2800" b="1" dirty="0">
                <a:solidFill>
                  <a:schemeClr val="accent3">
                    <a:lumMod val="60000"/>
                    <a:lumOff val="40000"/>
                  </a:schemeClr>
                </a:solidFill>
                <a:latin typeface="Arial" panose="020B0604020202020204" pitchFamily="34" charset="0"/>
                <a:cs typeface="+mj-cs"/>
              </a:rPr>
              <a:t>مدخل الادارة المنظمة الذى يرتكز على الجودة و يبنى مشاركة جميع اعضاء </a:t>
            </a:r>
            <a:r>
              <a:rPr lang="ar-SA" altLang="zh-CN" sz="2800" b="1" dirty="0" smtClean="0">
                <a:solidFill>
                  <a:schemeClr val="accent3">
                    <a:lumMod val="60000"/>
                    <a:lumOff val="40000"/>
                  </a:schemeClr>
                </a:solidFill>
                <a:latin typeface="Arial" panose="020B0604020202020204" pitchFamily="34" charset="0"/>
                <a:cs typeface="+mj-cs"/>
              </a:rPr>
              <a:t>الم</a:t>
            </a:r>
            <a:r>
              <a:rPr lang="ar-IQ" altLang="zh-CN" sz="2800" b="1" dirty="0" smtClean="0">
                <a:solidFill>
                  <a:schemeClr val="accent3">
                    <a:lumMod val="60000"/>
                    <a:lumOff val="40000"/>
                  </a:schemeClr>
                </a:solidFill>
                <a:latin typeface="Arial" panose="020B0604020202020204" pitchFamily="34" charset="0"/>
                <a:cs typeface="+mj-cs"/>
              </a:rPr>
              <a:t>ؤسسة  </a:t>
            </a:r>
            <a:r>
              <a:rPr lang="ar-SA" altLang="zh-CN" sz="2800" b="1" dirty="0" smtClean="0">
                <a:solidFill>
                  <a:schemeClr val="accent3">
                    <a:lumMod val="60000"/>
                    <a:lumOff val="40000"/>
                  </a:schemeClr>
                </a:solidFill>
                <a:latin typeface="Arial" panose="020B0604020202020204" pitchFamily="34" charset="0"/>
                <a:cs typeface="+mj-cs"/>
              </a:rPr>
              <a:t>و </a:t>
            </a:r>
            <a:r>
              <a:rPr lang="ar-SA" altLang="zh-CN" sz="2800" b="1" dirty="0">
                <a:solidFill>
                  <a:schemeClr val="accent3">
                    <a:lumMod val="60000"/>
                    <a:lumOff val="40000"/>
                  </a:schemeClr>
                </a:solidFill>
                <a:latin typeface="Arial" panose="020B0604020202020204" pitchFamily="34" charset="0"/>
                <a:cs typeface="+mj-cs"/>
              </a:rPr>
              <a:t>يستهدف النجاح طويل المدى من خلال ارضاء العميل و تحقيق منافع في المنشأة و </a:t>
            </a:r>
            <a:r>
              <a:rPr lang="ar-SA" altLang="zh-CN" sz="2800" b="1" dirty="0" smtClean="0">
                <a:solidFill>
                  <a:schemeClr val="accent3">
                    <a:lumMod val="60000"/>
                    <a:lumOff val="40000"/>
                  </a:schemeClr>
                </a:solidFill>
                <a:latin typeface="Arial" panose="020B0604020202020204" pitchFamily="34" charset="0"/>
                <a:cs typeface="+mj-cs"/>
              </a:rPr>
              <a:t>المجتمع</a:t>
            </a:r>
            <a:r>
              <a:rPr lang="ar-IQ" altLang="zh-CN" sz="2800" b="1" dirty="0" smtClean="0">
                <a:solidFill>
                  <a:schemeClr val="accent3">
                    <a:lumMod val="60000"/>
                    <a:lumOff val="40000"/>
                  </a:schemeClr>
                </a:solidFill>
                <a:latin typeface="Arial" panose="020B0604020202020204" pitchFamily="34" charset="0"/>
                <a:cs typeface="+mj-cs"/>
              </a:rPr>
              <a:t>.</a:t>
            </a:r>
          </a:p>
          <a:p>
            <a:pPr algn="just" rtl="1">
              <a:buFont typeface="Wingdings" panose="05000000000000000000" pitchFamily="2" charset="2"/>
              <a:buChar char="Ø"/>
            </a:pPr>
            <a:endParaRPr lang="ar-SA" altLang="zh-CN" sz="2800" b="1" dirty="0">
              <a:solidFill>
                <a:schemeClr val="accent3">
                  <a:lumMod val="60000"/>
                  <a:lumOff val="40000"/>
                </a:schemeClr>
              </a:solidFill>
              <a:latin typeface="Arial" panose="020B0604020202020204" pitchFamily="34" charset="0"/>
              <a:cs typeface="+mj-cs"/>
            </a:endParaRPr>
          </a:p>
          <a:p>
            <a:pPr algn="just" rtl="1">
              <a:buFont typeface="Wingdings" panose="05000000000000000000" pitchFamily="2" charset="2"/>
              <a:buChar char="Ø"/>
            </a:pPr>
            <a:r>
              <a:rPr lang="ar-SA" altLang="zh-CN" sz="2800" b="1" dirty="0" smtClean="0">
                <a:solidFill>
                  <a:schemeClr val="accent3">
                    <a:lumMod val="60000"/>
                    <a:lumOff val="40000"/>
                  </a:schemeClr>
                </a:solidFill>
                <a:latin typeface="Arial" panose="020B0604020202020204" pitchFamily="34" charset="0"/>
                <a:cs typeface="+mj-cs"/>
              </a:rPr>
              <a:t>فلسفة </a:t>
            </a:r>
            <a:r>
              <a:rPr lang="ar-SA" altLang="zh-CN" sz="2800" b="1" dirty="0">
                <a:solidFill>
                  <a:schemeClr val="accent3">
                    <a:lumMod val="60000"/>
                    <a:lumOff val="40000"/>
                  </a:schemeClr>
                </a:solidFill>
                <a:latin typeface="Arial" panose="020B0604020202020204" pitchFamily="34" charset="0"/>
                <a:cs typeface="+mj-cs"/>
              </a:rPr>
              <a:t>إدارية تهدف على تحقيق التميز في جودة اداء المنشأة ككل من خلال الوفاء باحتياجات العملاء و </a:t>
            </a:r>
            <a:r>
              <a:rPr lang="ar-SA" altLang="zh-CN" sz="2800" b="1" dirty="0" smtClean="0">
                <a:solidFill>
                  <a:schemeClr val="accent3">
                    <a:lumMod val="60000"/>
                    <a:lumOff val="40000"/>
                  </a:schemeClr>
                </a:solidFill>
                <a:latin typeface="Arial" panose="020B0604020202020204" pitchFamily="34" charset="0"/>
                <a:cs typeface="+mj-cs"/>
              </a:rPr>
              <a:t>العاملين</a:t>
            </a:r>
            <a:r>
              <a:rPr lang="ar-IQ" altLang="zh-CN" sz="2800" b="1" dirty="0" smtClean="0">
                <a:solidFill>
                  <a:schemeClr val="accent3">
                    <a:lumMod val="60000"/>
                    <a:lumOff val="40000"/>
                  </a:schemeClr>
                </a:solidFill>
                <a:latin typeface="Arial" panose="020B0604020202020204" pitchFamily="34" charset="0"/>
                <a:cs typeface="+mj-cs"/>
              </a:rPr>
              <a:t>.</a:t>
            </a:r>
            <a:endParaRPr lang="en-US" sz="2800" dirty="0">
              <a:solidFill>
                <a:schemeClr val="accent3">
                  <a:lumMod val="60000"/>
                  <a:lumOff val="40000"/>
                </a:schemeClr>
              </a:solidFill>
              <a:latin typeface="Arial" panose="020B0604020202020204" pitchFamily="34" charset="0"/>
              <a:cs typeface="+mj-cs"/>
            </a:endParaRPr>
          </a:p>
          <a:p>
            <a:pPr algn="r" rtl="1"/>
            <a:endParaRPr lang="en-US" dirty="0"/>
          </a:p>
        </p:txBody>
      </p:sp>
    </p:spTree>
    <p:extLst>
      <p:ext uri="{BB962C8B-B14F-4D97-AF65-F5344CB8AC3E}">
        <p14:creationId xmlns:p14="http://schemas.microsoft.com/office/powerpoint/2010/main" val="392830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620688"/>
            <a:ext cx="7344816" cy="1293028"/>
          </a:xfrm>
        </p:spPr>
        <p:txBody>
          <a:bodyPr/>
          <a:lstStyle/>
          <a:p>
            <a:pPr algn="ctr" rtl="1"/>
            <a:r>
              <a:rPr lang="ar-SA"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أسباب </a:t>
            </a:r>
            <a:r>
              <a:rPr lang="ar-SA"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الاهتمام </a:t>
            </a:r>
            <a:r>
              <a:rPr lang="ar-SA"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بتطبيق إدارة الجودة الشاملة في التعليم العالي</a:t>
            </a:r>
            <a:endParaRPr lang="en-US"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Content Placeholder 2"/>
          <p:cNvSpPr>
            <a:spLocks noGrp="1"/>
          </p:cNvSpPr>
          <p:nvPr>
            <p:ph idx="1"/>
          </p:nvPr>
        </p:nvSpPr>
        <p:spPr>
          <a:xfrm>
            <a:off x="107504" y="2194560"/>
            <a:ext cx="8712968" cy="4069080"/>
          </a:xfrm>
        </p:spPr>
        <p:txBody>
          <a:bodyPr/>
          <a:lstStyle/>
          <a:p>
            <a:pPr algn="just" rtl="1">
              <a:buFont typeface="Wingdings" panose="05000000000000000000" pitchFamily="2" charset="2"/>
              <a:buChar char="Ø"/>
            </a:pPr>
            <a:r>
              <a:rPr lang="ar-SA" sz="3200" dirty="0">
                <a:solidFill>
                  <a:schemeClr val="accent3">
                    <a:lumMod val="60000"/>
                    <a:lumOff val="40000"/>
                  </a:schemeClr>
                </a:solidFill>
                <a:cs typeface="+mj-cs"/>
              </a:rPr>
              <a:t>الحاجة إلى تحقيق أداء عال في العملية التعليمية.</a:t>
            </a:r>
          </a:p>
          <a:p>
            <a:pPr algn="just" rtl="1">
              <a:buFont typeface="Wingdings" panose="05000000000000000000" pitchFamily="2" charset="2"/>
              <a:buChar char="Ø"/>
            </a:pPr>
            <a:r>
              <a:rPr lang="ar-SA" sz="3200" dirty="0">
                <a:solidFill>
                  <a:schemeClr val="accent3">
                    <a:lumMod val="60000"/>
                    <a:lumOff val="40000"/>
                  </a:schemeClr>
                </a:solidFill>
                <a:cs typeface="+mj-cs"/>
              </a:rPr>
              <a:t>التوسع الكمي الهائل في اعداد مؤسسات التعليم العالي.</a:t>
            </a:r>
          </a:p>
          <a:p>
            <a:pPr algn="just" rtl="1">
              <a:buFont typeface="Wingdings" panose="05000000000000000000" pitchFamily="2" charset="2"/>
              <a:buChar char="Ø"/>
            </a:pPr>
            <a:r>
              <a:rPr lang="ar-SA" sz="3200" dirty="0">
                <a:solidFill>
                  <a:schemeClr val="accent3">
                    <a:lumMod val="60000"/>
                    <a:lumOff val="40000"/>
                  </a:schemeClr>
                </a:solidFill>
                <a:cs typeface="+mj-cs"/>
              </a:rPr>
              <a:t>الزيادة المتتالية و المستمرة في إعداد الطلاب الملتحقين بالتعليم العالي.</a:t>
            </a:r>
          </a:p>
          <a:p>
            <a:pPr algn="just" rtl="1">
              <a:buFont typeface="Wingdings" panose="05000000000000000000" pitchFamily="2" charset="2"/>
              <a:buChar char="Ø"/>
            </a:pPr>
            <a:r>
              <a:rPr lang="ar-SA" sz="3200" dirty="0">
                <a:solidFill>
                  <a:schemeClr val="accent3">
                    <a:lumMod val="60000"/>
                    <a:lumOff val="40000"/>
                  </a:schemeClr>
                </a:solidFill>
                <a:cs typeface="+mj-cs"/>
              </a:rPr>
              <a:t>امتداد الحاجة للاستمرار في التعليم و تحصيل المعرفة إلى ما بعد التخرج (التعليم مدى الحياة).</a:t>
            </a:r>
          </a:p>
          <a:p>
            <a:pPr algn="just" rtl="1">
              <a:buFont typeface="Wingdings" panose="05000000000000000000" pitchFamily="2" charset="2"/>
              <a:buChar char="Ø"/>
            </a:pPr>
            <a:r>
              <a:rPr lang="ar-SA" sz="3200" dirty="0">
                <a:solidFill>
                  <a:schemeClr val="accent3">
                    <a:lumMod val="60000"/>
                    <a:lumOff val="40000"/>
                  </a:schemeClr>
                </a:solidFill>
                <a:cs typeface="+mj-cs"/>
              </a:rPr>
              <a:t>المنافسة الشديدة بين المؤسسات التعليمية.</a:t>
            </a:r>
            <a:r>
              <a:rPr lang="en-US" sz="3200" dirty="0">
                <a:solidFill>
                  <a:schemeClr val="accent3">
                    <a:lumMod val="60000"/>
                    <a:lumOff val="40000"/>
                  </a:schemeClr>
                </a:solidFill>
                <a:cs typeface="+mj-cs"/>
              </a:rPr>
              <a:t> </a:t>
            </a:r>
          </a:p>
          <a:p>
            <a:pPr algn="r" rtl="1"/>
            <a:endParaRPr lang="en-US" dirty="0"/>
          </a:p>
        </p:txBody>
      </p:sp>
    </p:spTree>
    <p:extLst>
      <p:ext uri="{BB962C8B-B14F-4D97-AF65-F5344CB8AC3E}">
        <p14:creationId xmlns:p14="http://schemas.microsoft.com/office/powerpoint/2010/main" val="112293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551796"/>
            <a:ext cx="6480720" cy="1293028"/>
          </a:xfrm>
        </p:spPr>
        <p:txBody>
          <a:bodyPr>
            <a:normAutofit/>
          </a:bodyPr>
          <a:lstStyle/>
          <a:p>
            <a:pPr algn="ctr"/>
            <a:r>
              <a:rPr lang="ar-SA"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فوائد تطبيق إدارة الجودة الشاملة </a:t>
            </a:r>
            <a:r>
              <a:rPr lang="ar-SA"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في</a:t>
            </a:r>
            <a:r>
              <a:rPr lang="ar-IQ"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ar-IQ"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ar-SA"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ar-IQ"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المؤسسة التعليمية</a:t>
            </a:r>
            <a:endPar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ontent Placeholder 2"/>
          <p:cNvSpPr>
            <a:spLocks noGrp="1"/>
          </p:cNvSpPr>
          <p:nvPr>
            <p:ph idx="1"/>
          </p:nvPr>
        </p:nvSpPr>
        <p:spPr>
          <a:xfrm>
            <a:off x="107504" y="2132856"/>
            <a:ext cx="8928992" cy="4104456"/>
          </a:xfrm>
        </p:spPr>
        <p:txBody>
          <a:bodyPr>
            <a:noAutofit/>
          </a:bodyPr>
          <a:lstStyle/>
          <a:p>
            <a:pPr algn="r" rtl="1">
              <a:buFont typeface="Wingdings" panose="05000000000000000000" pitchFamily="2" charset="2"/>
              <a:buChar char="Ø"/>
            </a:pPr>
            <a:r>
              <a:rPr lang="ar-SA" sz="2800" dirty="0">
                <a:solidFill>
                  <a:schemeClr val="accent3">
                    <a:lumMod val="60000"/>
                    <a:lumOff val="40000"/>
                  </a:schemeClr>
                </a:solidFill>
              </a:rPr>
              <a:t>تحسين الأداء في جميع مجالات </a:t>
            </a:r>
            <a:r>
              <a:rPr lang="ar-IQ" sz="2800" dirty="0" smtClean="0">
                <a:solidFill>
                  <a:schemeClr val="accent3">
                    <a:lumMod val="60000"/>
                    <a:lumOff val="40000"/>
                  </a:schemeClr>
                </a:solidFill>
              </a:rPr>
              <a:t>تشكيلات</a:t>
            </a:r>
            <a:r>
              <a:rPr lang="ar-SA" sz="2800" dirty="0" smtClean="0">
                <a:solidFill>
                  <a:schemeClr val="accent3">
                    <a:lumMod val="60000"/>
                    <a:lumOff val="40000"/>
                  </a:schemeClr>
                </a:solidFill>
              </a:rPr>
              <a:t> الجامعة</a:t>
            </a:r>
            <a:r>
              <a:rPr lang="ar-IQ" sz="2800" dirty="0">
                <a:solidFill>
                  <a:schemeClr val="accent3">
                    <a:lumMod val="60000"/>
                    <a:lumOff val="40000"/>
                  </a:schemeClr>
                </a:solidFill>
              </a:rPr>
              <a:t>.</a:t>
            </a:r>
            <a:endParaRPr lang="ar-SA" sz="2800" dirty="0">
              <a:solidFill>
                <a:schemeClr val="accent3">
                  <a:lumMod val="60000"/>
                  <a:lumOff val="40000"/>
                </a:schemeClr>
              </a:solidFill>
            </a:endParaRPr>
          </a:p>
          <a:p>
            <a:pPr algn="r" rtl="1">
              <a:buFont typeface="Wingdings" panose="05000000000000000000" pitchFamily="2" charset="2"/>
              <a:buChar char="Ø"/>
            </a:pPr>
            <a:r>
              <a:rPr lang="ar-SA" sz="2800" dirty="0">
                <a:solidFill>
                  <a:schemeClr val="accent3">
                    <a:lumMod val="60000"/>
                    <a:lumOff val="40000"/>
                  </a:schemeClr>
                </a:solidFill>
              </a:rPr>
              <a:t>تمكين </a:t>
            </a:r>
            <a:r>
              <a:rPr lang="ar-IQ" sz="2800" dirty="0" smtClean="0">
                <a:solidFill>
                  <a:schemeClr val="accent3">
                    <a:lumMod val="60000"/>
                    <a:lumOff val="40000"/>
                  </a:schemeClr>
                </a:solidFill>
              </a:rPr>
              <a:t>المؤسسة التعليمية</a:t>
            </a:r>
            <a:r>
              <a:rPr lang="ar-SA" sz="2800" dirty="0" smtClean="0">
                <a:solidFill>
                  <a:schemeClr val="accent3">
                    <a:lumMod val="60000"/>
                    <a:lumOff val="40000"/>
                  </a:schemeClr>
                </a:solidFill>
              </a:rPr>
              <a:t> </a:t>
            </a:r>
            <a:r>
              <a:rPr lang="ar-SA" sz="2800" dirty="0">
                <a:solidFill>
                  <a:schemeClr val="accent3">
                    <a:lumMod val="60000"/>
                    <a:lumOff val="40000"/>
                  </a:schemeClr>
                </a:solidFill>
              </a:rPr>
              <a:t>من القدرة على </a:t>
            </a:r>
            <a:r>
              <a:rPr lang="ar-IQ" sz="2800" dirty="0" smtClean="0">
                <a:solidFill>
                  <a:schemeClr val="accent3">
                    <a:lumMod val="60000"/>
                    <a:lumOff val="40000"/>
                  </a:schemeClr>
                </a:solidFill>
              </a:rPr>
              <a:t>الت</a:t>
            </a:r>
            <a:r>
              <a:rPr lang="ar-SA" sz="2800" dirty="0" smtClean="0">
                <a:solidFill>
                  <a:schemeClr val="accent3">
                    <a:lumMod val="60000"/>
                    <a:lumOff val="40000"/>
                  </a:schemeClr>
                </a:solidFill>
              </a:rPr>
              <a:t>نافس </a:t>
            </a:r>
            <a:r>
              <a:rPr lang="ar-SA" sz="2800" dirty="0">
                <a:solidFill>
                  <a:schemeClr val="accent3">
                    <a:lumMod val="60000"/>
                    <a:lumOff val="40000"/>
                  </a:schemeClr>
                </a:solidFill>
              </a:rPr>
              <a:t>محليا </a:t>
            </a:r>
            <a:r>
              <a:rPr lang="ar-IQ" sz="2800" dirty="0" smtClean="0">
                <a:solidFill>
                  <a:schemeClr val="accent3">
                    <a:lumMod val="60000"/>
                    <a:lumOff val="40000"/>
                  </a:schemeClr>
                </a:solidFill>
              </a:rPr>
              <a:t>وعالمياً</a:t>
            </a:r>
            <a:r>
              <a:rPr lang="en-GB" sz="2800" dirty="0" smtClean="0">
                <a:solidFill>
                  <a:schemeClr val="accent3">
                    <a:lumMod val="60000"/>
                    <a:lumOff val="40000"/>
                  </a:schemeClr>
                </a:solidFill>
                <a:cs typeface="Times New Roman" panose="02020603050405020304" pitchFamily="18" charset="0"/>
              </a:rPr>
              <a:t>. </a:t>
            </a:r>
            <a:endParaRPr lang="ar-SA" sz="2800" dirty="0">
              <a:solidFill>
                <a:schemeClr val="accent3">
                  <a:lumMod val="60000"/>
                  <a:lumOff val="40000"/>
                </a:schemeClr>
              </a:solidFill>
            </a:endParaRPr>
          </a:p>
          <a:p>
            <a:pPr algn="r" rtl="1">
              <a:buFont typeface="Wingdings" panose="05000000000000000000" pitchFamily="2" charset="2"/>
              <a:buChar char="Ø"/>
            </a:pPr>
            <a:r>
              <a:rPr lang="ar-SA" sz="2800" dirty="0">
                <a:solidFill>
                  <a:schemeClr val="accent3">
                    <a:lumMod val="60000"/>
                    <a:lumOff val="40000"/>
                  </a:schemeClr>
                </a:solidFill>
              </a:rPr>
              <a:t>دراسة متطلبات المجتمع واحتياجات </a:t>
            </a:r>
            <a:r>
              <a:rPr lang="ar-IQ" sz="2800" dirty="0" smtClean="0">
                <a:solidFill>
                  <a:schemeClr val="accent3">
                    <a:lumMod val="60000"/>
                    <a:lumOff val="40000"/>
                  </a:schemeClr>
                </a:solidFill>
              </a:rPr>
              <a:t>الا</a:t>
            </a:r>
            <a:r>
              <a:rPr lang="ar-SA" sz="2800" dirty="0" smtClean="0">
                <a:solidFill>
                  <a:schemeClr val="accent3">
                    <a:lumMod val="60000"/>
                    <a:lumOff val="40000"/>
                  </a:schemeClr>
                </a:solidFill>
              </a:rPr>
              <a:t>فراد وال</a:t>
            </a:r>
            <a:r>
              <a:rPr lang="ar-IQ" sz="2800" dirty="0" smtClean="0">
                <a:solidFill>
                  <a:schemeClr val="accent3">
                    <a:lumMod val="60000"/>
                    <a:lumOff val="40000"/>
                  </a:schemeClr>
                </a:solidFill>
              </a:rPr>
              <a:t>ايفاء</a:t>
            </a:r>
            <a:r>
              <a:rPr lang="ar-SA" sz="2800" dirty="0" smtClean="0">
                <a:solidFill>
                  <a:schemeClr val="accent3">
                    <a:lumMod val="60000"/>
                    <a:lumOff val="40000"/>
                  </a:schemeClr>
                </a:solidFill>
              </a:rPr>
              <a:t> </a:t>
            </a:r>
            <a:r>
              <a:rPr lang="ar-SA" sz="2800" dirty="0">
                <a:solidFill>
                  <a:schemeClr val="accent3">
                    <a:lumMod val="60000"/>
                    <a:lumOff val="40000"/>
                  </a:schemeClr>
                </a:solidFill>
              </a:rPr>
              <a:t>بتلك الاحتياجات</a:t>
            </a:r>
            <a:r>
              <a:rPr lang="en-GB" sz="2800" dirty="0">
                <a:solidFill>
                  <a:schemeClr val="accent3">
                    <a:lumMod val="60000"/>
                    <a:lumOff val="40000"/>
                  </a:schemeClr>
                </a:solidFill>
                <a:cs typeface="Times New Roman" panose="02020603050405020304" pitchFamily="18" charset="0"/>
              </a:rPr>
              <a:t>.</a:t>
            </a:r>
            <a:endParaRPr lang="ar-SA" sz="2800" dirty="0">
              <a:solidFill>
                <a:schemeClr val="accent3">
                  <a:lumMod val="60000"/>
                  <a:lumOff val="40000"/>
                </a:schemeClr>
              </a:solidFill>
            </a:endParaRPr>
          </a:p>
          <a:p>
            <a:pPr algn="r" rtl="1">
              <a:buFont typeface="Wingdings" panose="05000000000000000000" pitchFamily="2" charset="2"/>
              <a:buChar char="Ø"/>
            </a:pPr>
            <a:r>
              <a:rPr lang="ar-SA" sz="2800" dirty="0">
                <a:solidFill>
                  <a:schemeClr val="accent3">
                    <a:lumMod val="60000"/>
                    <a:lumOff val="40000"/>
                  </a:schemeClr>
                </a:solidFill>
              </a:rPr>
              <a:t>إشباع حاجات الطلبة </a:t>
            </a:r>
            <a:r>
              <a:rPr lang="ar-SA" sz="2800" dirty="0" smtClean="0">
                <a:solidFill>
                  <a:schemeClr val="accent3">
                    <a:lumMod val="60000"/>
                    <a:lumOff val="40000"/>
                  </a:schemeClr>
                </a:solidFill>
              </a:rPr>
              <a:t>و</a:t>
            </a:r>
            <a:r>
              <a:rPr lang="ar-IQ" sz="2800" dirty="0" smtClean="0">
                <a:solidFill>
                  <a:schemeClr val="accent3">
                    <a:lumMod val="60000"/>
                    <a:lumOff val="40000"/>
                  </a:schemeClr>
                </a:solidFill>
              </a:rPr>
              <a:t>الايفاء</a:t>
            </a:r>
            <a:r>
              <a:rPr lang="ar-SA" sz="2800" dirty="0" smtClean="0">
                <a:solidFill>
                  <a:schemeClr val="accent3">
                    <a:lumMod val="60000"/>
                    <a:lumOff val="40000"/>
                  </a:schemeClr>
                </a:solidFill>
              </a:rPr>
              <a:t> </a:t>
            </a:r>
            <a:r>
              <a:rPr lang="ar-SA" sz="2800" dirty="0">
                <a:solidFill>
                  <a:schemeClr val="accent3">
                    <a:lumMod val="60000"/>
                    <a:lumOff val="40000"/>
                  </a:schemeClr>
                </a:solidFill>
              </a:rPr>
              <a:t>بمتطلباتهم والعمل على زيادة </a:t>
            </a:r>
            <a:r>
              <a:rPr lang="ar-SA" sz="2800" dirty="0" smtClean="0">
                <a:solidFill>
                  <a:schemeClr val="accent3">
                    <a:lumMod val="60000"/>
                    <a:lumOff val="40000"/>
                  </a:schemeClr>
                </a:solidFill>
              </a:rPr>
              <a:t>الرضا</a:t>
            </a:r>
            <a:r>
              <a:rPr lang="en-GB" sz="2800" dirty="0" smtClean="0">
                <a:solidFill>
                  <a:schemeClr val="accent3">
                    <a:lumMod val="60000"/>
                    <a:lumOff val="40000"/>
                  </a:schemeClr>
                </a:solidFill>
                <a:cs typeface="Times New Roman" panose="02020603050405020304" pitchFamily="18" charset="0"/>
              </a:rPr>
              <a:t>.</a:t>
            </a:r>
            <a:endParaRPr lang="ar-SA" sz="2800" dirty="0">
              <a:solidFill>
                <a:schemeClr val="accent3">
                  <a:lumMod val="60000"/>
                  <a:lumOff val="40000"/>
                </a:schemeClr>
              </a:solidFill>
            </a:endParaRPr>
          </a:p>
          <a:p>
            <a:pPr algn="r" rtl="1">
              <a:buFont typeface="Wingdings" panose="05000000000000000000" pitchFamily="2" charset="2"/>
              <a:buChar char="Ø"/>
            </a:pPr>
            <a:r>
              <a:rPr lang="ar-SA" sz="2800" dirty="0">
                <a:solidFill>
                  <a:schemeClr val="accent3">
                    <a:lumMod val="60000"/>
                    <a:lumOff val="40000"/>
                  </a:schemeClr>
                </a:solidFill>
              </a:rPr>
              <a:t>تحسين جودة المتعلم في الجوانب المعرفية، </a:t>
            </a:r>
            <a:r>
              <a:rPr lang="ar-SA" sz="2800" dirty="0" smtClean="0">
                <a:solidFill>
                  <a:schemeClr val="accent3">
                    <a:lumMod val="60000"/>
                    <a:lumOff val="40000"/>
                  </a:schemeClr>
                </a:solidFill>
              </a:rPr>
              <a:t>المهارية</a:t>
            </a:r>
            <a:r>
              <a:rPr lang="en-GB" sz="2800" dirty="0" smtClean="0">
                <a:solidFill>
                  <a:schemeClr val="accent3">
                    <a:lumMod val="60000"/>
                    <a:lumOff val="40000"/>
                  </a:schemeClr>
                </a:solidFill>
                <a:cs typeface="Times New Roman" panose="02020603050405020304" pitchFamily="18" charset="0"/>
              </a:rPr>
              <a:t>.</a:t>
            </a:r>
            <a:endParaRPr lang="ar-SA" sz="2800" dirty="0">
              <a:solidFill>
                <a:schemeClr val="accent3">
                  <a:lumMod val="60000"/>
                  <a:lumOff val="40000"/>
                </a:schemeClr>
              </a:solidFill>
            </a:endParaRPr>
          </a:p>
          <a:p>
            <a:pPr algn="r" rtl="1">
              <a:buFont typeface="Wingdings" panose="05000000000000000000" pitchFamily="2" charset="2"/>
              <a:buChar char="Ø"/>
            </a:pPr>
            <a:r>
              <a:rPr lang="ar-SA" sz="2800" dirty="0">
                <a:solidFill>
                  <a:schemeClr val="accent3">
                    <a:lumMod val="60000"/>
                    <a:lumOff val="40000"/>
                  </a:schemeClr>
                </a:solidFill>
              </a:rPr>
              <a:t>الإسهام في حل المشكلات التي تعيق العملية التعليمية</a:t>
            </a:r>
            <a:r>
              <a:rPr lang="en-GB" sz="2800" dirty="0">
                <a:solidFill>
                  <a:schemeClr val="accent3">
                    <a:lumMod val="60000"/>
                    <a:lumOff val="40000"/>
                  </a:schemeClr>
                </a:solidFill>
                <a:cs typeface="Times New Roman" panose="02020603050405020304" pitchFamily="18" charset="0"/>
              </a:rPr>
              <a:t>.</a:t>
            </a:r>
            <a:endParaRPr lang="ar-SA" sz="2800" dirty="0">
              <a:solidFill>
                <a:schemeClr val="accent3">
                  <a:lumMod val="60000"/>
                  <a:lumOff val="40000"/>
                </a:schemeClr>
              </a:solidFill>
            </a:endParaRPr>
          </a:p>
          <a:p>
            <a:pPr algn="r" rtl="1">
              <a:buFont typeface="Wingdings" panose="05000000000000000000" pitchFamily="2" charset="2"/>
              <a:buChar char="Ø"/>
            </a:pPr>
            <a:r>
              <a:rPr lang="ar-SA" sz="2800" dirty="0">
                <a:solidFill>
                  <a:schemeClr val="accent3">
                    <a:lumMod val="60000"/>
                    <a:lumOff val="40000"/>
                  </a:schemeClr>
                </a:solidFill>
              </a:rPr>
              <a:t>ترسيخ صورة المؤسسة التعليمية لدى الجميع بالتزامها بنظام </a:t>
            </a:r>
            <a:r>
              <a:rPr lang="ar-SA" sz="2800" dirty="0" smtClean="0">
                <a:solidFill>
                  <a:schemeClr val="accent3">
                    <a:lumMod val="60000"/>
                    <a:lumOff val="40000"/>
                  </a:schemeClr>
                </a:solidFill>
              </a:rPr>
              <a:t>الجودة</a:t>
            </a:r>
            <a:r>
              <a:rPr lang="ar-IQ" sz="2800" dirty="0" smtClean="0">
                <a:solidFill>
                  <a:schemeClr val="accent3">
                    <a:lumMod val="60000"/>
                    <a:lumOff val="40000"/>
                  </a:schemeClr>
                </a:solidFill>
              </a:rPr>
              <a:t>.</a:t>
            </a:r>
            <a:endParaRPr lang="ar-SA" sz="2800" dirty="0">
              <a:solidFill>
                <a:schemeClr val="accent3">
                  <a:lumMod val="60000"/>
                  <a:lumOff val="40000"/>
                </a:schemeClr>
              </a:solidFill>
            </a:endParaRPr>
          </a:p>
        </p:txBody>
      </p:sp>
    </p:spTree>
    <p:extLst>
      <p:ext uri="{BB962C8B-B14F-4D97-AF65-F5344CB8AC3E}">
        <p14:creationId xmlns:p14="http://schemas.microsoft.com/office/powerpoint/2010/main" val="795663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692696"/>
            <a:ext cx="8784976" cy="5484578"/>
          </a:xfrm>
          <a:prstGeom prst="rect">
            <a:avLst/>
          </a:prstGeom>
          <a:noFill/>
        </p:spPr>
        <p:txBody>
          <a:bodyPr wrap="square" rtlCol="1">
            <a:spAutoFit/>
          </a:bodyPr>
          <a:lstStyle/>
          <a:p>
            <a:pPr marL="274320" indent="-274320" algn="justLow" rtl="1">
              <a:lnSpc>
                <a:spcPct val="90000"/>
              </a:lnSpc>
              <a:spcBef>
                <a:spcPct val="5000"/>
              </a:spcBef>
              <a:buClr>
                <a:schemeClr val="accent3"/>
              </a:buClr>
              <a:tabLst>
                <a:tab pos="6991350" algn="l"/>
              </a:tabLst>
              <a:defRPr/>
            </a:pPr>
            <a:r>
              <a:rPr lang="ar-IQ" sz="4800" b="1" dirty="0" smtClean="0">
                <a:ln w="18000">
                  <a:solidFill>
                    <a:schemeClr val="accent2">
                      <a:satMod val="140000"/>
                    </a:schemeClr>
                  </a:solidFill>
                  <a:prstDash val="solid"/>
                  <a:miter lim="800000"/>
                </a:ln>
                <a:effectLst>
                  <a:outerShdw blurRad="25500" dist="23000" dir="7020000" algn="tl">
                    <a:srgbClr val="000000">
                      <a:alpha val="50000"/>
                    </a:srgbClr>
                  </a:outerShdw>
                </a:effectLst>
                <a:cs typeface="AL-Mohanad art" pitchFamily="2" charset="-78"/>
              </a:rPr>
              <a:t>تعريف للجودة التعليمية على أنها:</a:t>
            </a:r>
          </a:p>
          <a:p>
            <a:pPr marL="274320" indent="-274320" algn="justLow" rtl="1">
              <a:lnSpc>
                <a:spcPct val="90000"/>
              </a:lnSpc>
              <a:spcBef>
                <a:spcPct val="5000"/>
              </a:spcBef>
              <a:buClr>
                <a:schemeClr val="accent3"/>
              </a:buClr>
              <a:tabLst>
                <a:tab pos="6991350" algn="l"/>
              </a:tabLst>
              <a:defRPr/>
            </a:pPr>
            <a:endParaRPr lang="ar-IQ" sz="1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AL-Mohanad art" pitchFamily="2" charset="-78"/>
            </a:endParaRPr>
          </a:p>
          <a:p>
            <a:pPr marL="274320" indent="-274320" algn="justLow" rtl="1">
              <a:lnSpc>
                <a:spcPct val="90000"/>
              </a:lnSpc>
              <a:spcBef>
                <a:spcPct val="5000"/>
              </a:spcBef>
              <a:buClr>
                <a:schemeClr val="accent3"/>
              </a:buClr>
              <a:buFont typeface="Wingdings" pitchFamily="2" charset="2"/>
              <a:buChar char="q"/>
              <a:tabLst>
                <a:tab pos="6991350" algn="l"/>
              </a:tabLst>
              <a:defRPr/>
            </a:pPr>
            <a:r>
              <a:rPr lang="ar-IQ" sz="4000" b="1" dirty="0" smtClean="0">
                <a:cs typeface="AL-Mohanad art" pitchFamily="2" charset="-78"/>
              </a:rPr>
              <a:t>مجموعة من المعايير والخصائص الواجب توافرها في جميع عناصر العملية التعليمية في المؤسسة التربوية وذلك فيما يتعلق منها بالمدخلات والعمليات والمخرجات التي من شأنها تحقيق الأهداف المطلوبة للفرد والمؤسسة والمجتمع وفقا للإمكانات المادية والبشرية. </a:t>
            </a:r>
          </a:p>
          <a:p>
            <a:pPr marL="274320" indent="-274320" algn="justLow" rtl="1">
              <a:lnSpc>
                <a:spcPct val="90000"/>
              </a:lnSpc>
              <a:spcBef>
                <a:spcPct val="5000"/>
              </a:spcBef>
              <a:buClr>
                <a:schemeClr val="accent3"/>
              </a:buClr>
              <a:buFont typeface="Wingdings" pitchFamily="2" charset="2"/>
              <a:buChar char="q"/>
              <a:tabLst>
                <a:tab pos="6991350" algn="l"/>
              </a:tabLst>
              <a:defRPr/>
            </a:pPr>
            <a:r>
              <a:rPr lang="ar-IQ" sz="4000" b="1" dirty="0" smtClean="0">
                <a:cs typeface="AL-Mohanad art" pitchFamily="2" charset="-78"/>
              </a:rPr>
              <a:t>إن تحديات ثورة المعلومات التكنولوجية التي يواجهها العالم المعاصر جعلت من نظام الجودة الشاملة الحل الأمثل لمواجهة مشكلاته .</a:t>
            </a:r>
            <a:endParaRPr lang="en-US" sz="4000" b="1" dirty="0" smtClean="0">
              <a:cs typeface="AL-Mohanad art" pitchFamily="2" charset="-78"/>
            </a:endParaRPr>
          </a:p>
        </p:txBody>
      </p:sp>
    </p:spTree>
    <p:extLst>
      <p:ext uri="{BB962C8B-B14F-4D97-AF65-F5344CB8AC3E}">
        <p14:creationId xmlns:p14="http://schemas.microsoft.com/office/powerpoint/2010/main" val="3277870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32656"/>
            <a:ext cx="5832648" cy="9144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IQ" sz="4800" b="1" spc="0" dirty="0" smtClean="0">
                <a:ln/>
                <a:solidFill>
                  <a:schemeClr val="accent3"/>
                </a:solidFill>
                <a:effectLst>
                  <a:outerShdw blurRad="38100" dist="38100" dir="2700000" algn="tl">
                    <a:srgbClr val="000000">
                      <a:alpha val="43137"/>
                    </a:srgbClr>
                  </a:outerShdw>
                </a:effectLst>
              </a:rPr>
              <a:t>فوائد تطبيق الجودة التعليمية</a:t>
            </a:r>
            <a:endParaRPr lang="en-US" sz="4800" b="1" spc="0" dirty="0">
              <a:ln/>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268760"/>
            <a:ext cx="8856984" cy="5230816"/>
          </a:xfrm>
        </p:spPr>
        <p:txBody>
          <a:bodyPr>
            <a:noAutofit/>
          </a:bodyPr>
          <a:lstStyle/>
          <a:p>
            <a:pPr algn="r">
              <a:buNone/>
            </a:pPr>
            <a:r>
              <a:rPr lang="ar-IQ" sz="2800" b="1" dirty="0" smtClean="0">
                <a:solidFill>
                  <a:schemeClr val="accent3">
                    <a:lumMod val="60000"/>
                    <a:lumOff val="40000"/>
                  </a:schemeClr>
                </a:solidFill>
              </a:rPr>
              <a:t>هنالك مجموعة </a:t>
            </a:r>
            <a:r>
              <a:rPr lang="ar-IQ" sz="2800" b="1" dirty="0">
                <a:solidFill>
                  <a:schemeClr val="accent3">
                    <a:lumMod val="60000"/>
                    <a:lumOff val="40000"/>
                  </a:schemeClr>
                </a:solidFill>
              </a:rPr>
              <a:t>من الفوائد التي يمكن أن تتحقق في حالة تطبيق الجودة الشاملة في التعليم ومنها: </a:t>
            </a:r>
            <a:endParaRPr lang="ar-IQ" sz="2800" b="1" dirty="0" smtClean="0">
              <a:solidFill>
                <a:schemeClr val="accent3">
                  <a:lumMod val="60000"/>
                  <a:lumOff val="40000"/>
                </a:schemeClr>
              </a:solidFill>
            </a:endParaRPr>
          </a:p>
          <a:p>
            <a:pPr algn="r" rtl="1">
              <a:buClr>
                <a:schemeClr val="accent3">
                  <a:lumMod val="40000"/>
                  <a:lumOff val="60000"/>
                </a:schemeClr>
              </a:buClr>
              <a:buSzPct val="110000"/>
              <a:buFont typeface="Wingdings" panose="05000000000000000000" pitchFamily="2" charset="2"/>
              <a:buChar char="ü"/>
            </a:pPr>
            <a:r>
              <a:rPr lang="en-US" sz="2400" dirty="0" smtClean="0"/>
              <a:t>  </a:t>
            </a:r>
            <a:r>
              <a:rPr lang="ar-IQ" sz="2400" dirty="0" smtClean="0"/>
              <a:t>دراسة </a:t>
            </a:r>
            <a:r>
              <a:rPr lang="ar-IQ" sz="2400" dirty="0"/>
              <a:t>متطلبات المجتمع واحتياجات أفراده والوفاء بتلك الاحتياجات.</a:t>
            </a:r>
          </a:p>
          <a:p>
            <a:pPr algn="r" rtl="1">
              <a:buClr>
                <a:schemeClr val="accent3">
                  <a:lumMod val="40000"/>
                  <a:lumOff val="60000"/>
                </a:schemeClr>
              </a:buClr>
              <a:buSzPct val="110000"/>
              <a:buFont typeface="Wingdings" panose="05000000000000000000" pitchFamily="2" charset="2"/>
              <a:buChar char="ü"/>
            </a:pPr>
            <a:r>
              <a:rPr lang="en-US" sz="2400" dirty="0" smtClean="0"/>
              <a:t>  </a:t>
            </a:r>
            <a:r>
              <a:rPr lang="ar-IQ" sz="2400" dirty="0" smtClean="0"/>
              <a:t>أداء </a:t>
            </a:r>
            <a:r>
              <a:rPr lang="ar-IQ" sz="2400" dirty="0"/>
              <a:t>الأعمال بشكل صحيح وفي أقل وقت وجهد وتكلفة أيضا.</a:t>
            </a:r>
          </a:p>
          <a:p>
            <a:pPr algn="r" rtl="1">
              <a:buClr>
                <a:schemeClr val="accent3">
                  <a:lumMod val="40000"/>
                  <a:lumOff val="60000"/>
                </a:schemeClr>
              </a:buClr>
              <a:buSzPct val="110000"/>
              <a:buFont typeface="Wingdings" panose="05000000000000000000" pitchFamily="2" charset="2"/>
              <a:buChar char="ü"/>
            </a:pPr>
            <a:r>
              <a:rPr lang="en-US" sz="2400" dirty="0" smtClean="0"/>
              <a:t>  </a:t>
            </a:r>
            <a:r>
              <a:rPr lang="ar-IQ" sz="2400" dirty="0" smtClean="0"/>
              <a:t>تنمية </a:t>
            </a:r>
            <a:r>
              <a:rPr lang="ar-IQ" sz="2400" dirty="0"/>
              <a:t>التفاعل والتواصل داخل جماعة العمل.</a:t>
            </a:r>
          </a:p>
          <a:p>
            <a:pPr algn="r" rtl="1">
              <a:buClr>
                <a:schemeClr val="accent3">
                  <a:lumMod val="40000"/>
                  <a:lumOff val="60000"/>
                </a:schemeClr>
              </a:buClr>
              <a:buSzPct val="110000"/>
              <a:buFont typeface="Wingdings" panose="05000000000000000000" pitchFamily="2" charset="2"/>
              <a:buChar char="ü"/>
            </a:pPr>
            <a:r>
              <a:rPr lang="en-US" sz="2400" dirty="0" smtClean="0"/>
              <a:t>  </a:t>
            </a:r>
            <a:r>
              <a:rPr lang="ar-IQ" sz="2400" dirty="0" smtClean="0"/>
              <a:t>إشباع </a:t>
            </a:r>
            <a:r>
              <a:rPr lang="ar-IQ" sz="2400" dirty="0"/>
              <a:t>حاجات المتعلمين </a:t>
            </a:r>
            <a:r>
              <a:rPr lang="ar-IQ" sz="2400" dirty="0" smtClean="0"/>
              <a:t>والزيادة </a:t>
            </a:r>
            <a:r>
              <a:rPr lang="ar-IQ" sz="2400" dirty="0"/>
              <a:t>بالرضا.</a:t>
            </a:r>
          </a:p>
          <a:p>
            <a:pPr algn="r" rtl="1">
              <a:buClr>
                <a:schemeClr val="accent3">
                  <a:lumMod val="40000"/>
                  <a:lumOff val="60000"/>
                </a:schemeClr>
              </a:buClr>
              <a:buSzPct val="110000"/>
              <a:buFont typeface="Wingdings" panose="05000000000000000000" pitchFamily="2" charset="2"/>
              <a:buChar char="ü"/>
            </a:pPr>
            <a:r>
              <a:rPr lang="en-US" sz="2400" dirty="0" smtClean="0"/>
              <a:t>  </a:t>
            </a:r>
            <a:r>
              <a:rPr lang="ar-IQ" sz="2400" dirty="0" smtClean="0"/>
              <a:t>تحسين </a:t>
            </a:r>
            <a:r>
              <a:rPr lang="ar-IQ" sz="2400" dirty="0"/>
              <a:t>جودة المتعلم في الجوانب </a:t>
            </a:r>
            <a:r>
              <a:rPr lang="ar-IQ" sz="2400" dirty="0" smtClean="0"/>
              <a:t>(المعرفية</a:t>
            </a:r>
            <a:r>
              <a:rPr lang="ar-IQ" sz="2400" dirty="0"/>
              <a:t>، المهارية </a:t>
            </a:r>
            <a:r>
              <a:rPr lang="ar-IQ" sz="2400" dirty="0" smtClean="0"/>
              <a:t>والأخلاقية).</a:t>
            </a:r>
            <a:endParaRPr lang="ar-IQ" sz="2400" dirty="0"/>
          </a:p>
          <a:p>
            <a:pPr algn="r" rtl="1">
              <a:buClr>
                <a:schemeClr val="accent3">
                  <a:lumMod val="40000"/>
                  <a:lumOff val="60000"/>
                </a:schemeClr>
              </a:buClr>
              <a:buSzPct val="110000"/>
              <a:buFont typeface="Wingdings" panose="05000000000000000000" pitchFamily="2" charset="2"/>
              <a:buChar char="ü"/>
            </a:pPr>
            <a:r>
              <a:rPr lang="en-US" sz="2400" dirty="0" smtClean="0"/>
              <a:t>  </a:t>
            </a:r>
            <a:r>
              <a:rPr lang="ar-IQ" sz="2400" dirty="0" smtClean="0"/>
              <a:t>الإسهام </a:t>
            </a:r>
            <a:r>
              <a:rPr lang="ar-IQ" sz="2400" dirty="0"/>
              <a:t>في حل المشكلات التي تعيق العملية التعليمية.</a:t>
            </a:r>
          </a:p>
          <a:p>
            <a:pPr algn="r" rtl="1">
              <a:buClr>
                <a:schemeClr val="accent3">
                  <a:lumMod val="40000"/>
                  <a:lumOff val="60000"/>
                </a:schemeClr>
              </a:buClr>
              <a:buSzPct val="110000"/>
              <a:buFont typeface="Wingdings" panose="05000000000000000000" pitchFamily="2" charset="2"/>
              <a:buChar char="ü"/>
            </a:pPr>
            <a:r>
              <a:rPr lang="en-US" sz="2400" dirty="0" smtClean="0"/>
              <a:t>  </a:t>
            </a:r>
            <a:r>
              <a:rPr lang="ar-IQ" sz="2400" dirty="0" smtClean="0"/>
              <a:t>تحقيق </a:t>
            </a:r>
            <a:r>
              <a:rPr lang="ar-IQ" sz="2400" dirty="0"/>
              <a:t>الرقابة الفعالة والمستمرة لعملية التعلم والتعليم.</a:t>
            </a:r>
          </a:p>
          <a:p>
            <a:pPr algn="r" rtl="1">
              <a:buClr>
                <a:schemeClr val="accent3">
                  <a:lumMod val="40000"/>
                  <a:lumOff val="60000"/>
                </a:schemeClr>
              </a:buClr>
              <a:buSzPct val="110000"/>
              <a:buFont typeface="Wingdings" panose="05000000000000000000" pitchFamily="2" charset="2"/>
              <a:buChar char="ü"/>
            </a:pPr>
            <a:r>
              <a:rPr lang="en-US" sz="2400" dirty="0" smtClean="0"/>
              <a:t>  </a:t>
            </a:r>
            <a:r>
              <a:rPr lang="ar-IQ" sz="2400" dirty="0" smtClean="0"/>
              <a:t>تحقيق </a:t>
            </a:r>
            <a:r>
              <a:rPr lang="ar-IQ" sz="2400" dirty="0"/>
              <a:t>مكاسب مادية وخبرات نوعية للعاملين في المؤسسة وأفراد المجتمع المحلي.</a:t>
            </a:r>
          </a:p>
          <a:p>
            <a:pPr algn="r">
              <a:buNone/>
            </a:pPr>
            <a:endParaRPr lang="en-US" sz="2400" dirty="0"/>
          </a:p>
        </p:txBody>
      </p:sp>
    </p:spTree>
    <p:extLst>
      <p:ext uri="{BB962C8B-B14F-4D97-AF65-F5344CB8AC3E}">
        <p14:creationId xmlns:p14="http://schemas.microsoft.com/office/powerpoint/2010/main" val="1161005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0" y="0"/>
            <a:ext cx="9144000" cy="6858000"/>
          </a:xfrm>
        </p:spPr>
        <p:txBody>
          <a:bodyPr/>
          <a:lstStyle/>
          <a:p>
            <a:pPr eaLnBrk="1" hangingPunct="1">
              <a:buFont typeface="Wingdings" pitchFamily="2" charset="2"/>
              <a:buNone/>
              <a:defRPr/>
            </a:pPr>
            <a:r>
              <a:rPr lang="ar-IQ" dirty="0" smtClean="0"/>
              <a:t> </a:t>
            </a:r>
            <a:endParaRPr lang="en-US" dirty="0" smtClean="0"/>
          </a:p>
        </p:txBody>
      </p:sp>
      <p:sp>
        <p:nvSpPr>
          <p:cNvPr id="30723" name="Rectangle 3"/>
          <p:cNvSpPr>
            <a:spLocks noChangeArrowheads="1"/>
          </p:cNvSpPr>
          <p:nvPr/>
        </p:nvSpPr>
        <p:spPr bwMode="auto">
          <a:xfrm>
            <a:off x="179512" y="3687688"/>
            <a:ext cx="2088232" cy="2909664"/>
          </a:xfrm>
          <a:prstGeom prst="rect">
            <a:avLst/>
          </a:prstGeom>
          <a:ln>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wrap="none" anchor="ctr"/>
          <a:lstStyle/>
          <a:p>
            <a:pPr algn="ctr"/>
            <a:endParaRPr lang="ar-IQ" b="1" u="sng" dirty="0" smtClean="0"/>
          </a:p>
          <a:p>
            <a:pPr algn="ctr"/>
            <a:endParaRPr lang="ar-IQ" b="1" u="sng" dirty="0" smtClean="0"/>
          </a:p>
          <a:p>
            <a:pPr algn="ctr"/>
            <a:r>
              <a:rPr lang="ar-IQ" b="1" u="sng" dirty="0" smtClean="0"/>
              <a:t>تحسين الجودة</a:t>
            </a:r>
          </a:p>
          <a:p>
            <a:pPr algn="ctr"/>
            <a:endParaRPr lang="ar-IQ" b="1" u="sng" dirty="0"/>
          </a:p>
          <a:p>
            <a:pPr algn="ctr"/>
            <a:r>
              <a:rPr lang="ar-IQ" dirty="0"/>
              <a:t>جزء من ادارة الجودة</a:t>
            </a:r>
          </a:p>
          <a:p>
            <a:pPr algn="ctr"/>
            <a:r>
              <a:rPr lang="ar-IQ" dirty="0"/>
              <a:t>يركز على زيادة </a:t>
            </a:r>
          </a:p>
          <a:p>
            <a:pPr algn="ctr"/>
            <a:r>
              <a:rPr lang="ar-IQ" dirty="0"/>
              <a:t>القابلية للإيفاء </a:t>
            </a:r>
          </a:p>
          <a:p>
            <a:pPr algn="ctr"/>
            <a:r>
              <a:rPr lang="ar-IQ" dirty="0"/>
              <a:t>بمتطلبات الجودة </a:t>
            </a:r>
          </a:p>
          <a:p>
            <a:pPr algn="ctr"/>
            <a:endParaRPr lang="ar-IQ" b="1" dirty="0"/>
          </a:p>
          <a:p>
            <a:pPr algn="ctr"/>
            <a:endParaRPr lang="ar-IQ" b="1" dirty="0"/>
          </a:p>
          <a:p>
            <a:pPr algn="ctr"/>
            <a:endParaRPr lang="ar-IQ" b="1" dirty="0"/>
          </a:p>
          <a:p>
            <a:pPr algn="ctr"/>
            <a:endParaRPr lang="en-US" b="1" dirty="0"/>
          </a:p>
          <a:p>
            <a:pPr algn="ctr"/>
            <a:endParaRPr lang="en-US" dirty="0"/>
          </a:p>
        </p:txBody>
      </p:sp>
      <p:sp>
        <p:nvSpPr>
          <p:cNvPr id="30724" name="Rectangle 4"/>
          <p:cNvSpPr>
            <a:spLocks noChangeArrowheads="1"/>
          </p:cNvSpPr>
          <p:nvPr/>
        </p:nvSpPr>
        <p:spPr bwMode="auto">
          <a:xfrm>
            <a:off x="6948264" y="3687688"/>
            <a:ext cx="1980000" cy="2909664"/>
          </a:xfrm>
          <a:prstGeom prst="rect">
            <a:avLst/>
          </a:prstGeom>
          <a:ln>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wrap="none" anchor="ctr"/>
          <a:lstStyle/>
          <a:p>
            <a:pPr algn="ctr"/>
            <a:r>
              <a:rPr lang="ar-IQ" sz="1600" b="1" u="sng" dirty="0" smtClean="0"/>
              <a:t>تخطيط الجودة  </a:t>
            </a:r>
          </a:p>
          <a:p>
            <a:pPr algn="ctr"/>
            <a:endParaRPr lang="ar-IQ" sz="1600" b="1" u="sng" dirty="0" smtClean="0"/>
          </a:p>
          <a:p>
            <a:pPr algn="ctr"/>
            <a:r>
              <a:rPr lang="ar-IQ" sz="1600" dirty="0" smtClean="0"/>
              <a:t>جزء من ادارة الجودة</a:t>
            </a:r>
          </a:p>
          <a:p>
            <a:pPr algn="ctr"/>
            <a:r>
              <a:rPr lang="ar-IQ" sz="1600" dirty="0" smtClean="0"/>
              <a:t>يركز على وضع </a:t>
            </a:r>
          </a:p>
          <a:p>
            <a:pPr algn="ctr"/>
            <a:r>
              <a:rPr lang="ar-IQ" sz="1600" dirty="0" smtClean="0"/>
              <a:t>اهداف الجودة و يحدد</a:t>
            </a:r>
          </a:p>
          <a:p>
            <a:pPr algn="ctr"/>
            <a:r>
              <a:rPr lang="ar-IQ" sz="1600" dirty="0" smtClean="0"/>
              <a:t>عمليات التشغيل </a:t>
            </a:r>
          </a:p>
          <a:p>
            <a:pPr algn="ctr"/>
            <a:r>
              <a:rPr lang="ar-IQ" sz="1600" dirty="0" smtClean="0"/>
              <a:t>الضرورية و الموارد</a:t>
            </a:r>
          </a:p>
          <a:p>
            <a:pPr algn="ctr"/>
            <a:r>
              <a:rPr lang="ar-IQ" sz="1600" dirty="0" smtClean="0"/>
              <a:t>ذات العلاقة لتحقيق </a:t>
            </a:r>
          </a:p>
          <a:p>
            <a:pPr algn="ctr"/>
            <a:r>
              <a:rPr lang="ar-IQ" sz="1600" dirty="0" smtClean="0"/>
              <a:t>اهداف الجودة </a:t>
            </a:r>
          </a:p>
          <a:p>
            <a:pPr algn="ctr"/>
            <a:endParaRPr lang="en-US" sz="2000" b="1" dirty="0"/>
          </a:p>
        </p:txBody>
      </p:sp>
      <p:sp>
        <p:nvSpPr>
          <p:cNvPr id="30725" name="Rectangle 5"/>
          <p:cNvSpPr>
            <a:spLocks noChangeArrowheads="1"/>
          </p:cNvSpPr>
          <p:nvPr/>
        </p:nvSpPr>
        <p:spPr bwMode="auto">
          <a:xfrm>
            <a:off x="4716016" y="3687688"/>
            <a:ext cx="2016000" cy="2909664"/>
          </a:xfrm>
          <a:prstGeom prst="rect">
            <a:avLst/>
          </a:prstGeom>
          <a:ln>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wrap="none" anchor="ctr"/>
          <a:lstStyle/>
          <a:p>
            <a:pPr algn="ctr"/>
            <a:endParaRPr lang="en-US" b="1" u="sng" dirty="0" smtClean="0"/>
          </a:p>
          <a:p>
            <a:pPr algn="ctr"/>
            <a:endParaRPr lang="en-US" b="1" u="sng" dirty="0" smtClean="0"/>
          </a:p>
          <a:p>
            <a:pPr algn="ctr"/>
            <a:endParaRPr lang="ar-IQ" b="1" u="sng" dirty="0" smtClean="0"/>
          </a:p>
          <a:p>
            <a:pPr algn="ctr"/>
            <a:endParaRPr lang="ar-IQ" sz="1600" b="1" u="sng" dirty="0" smtClean="0"/>
          </a:p>
          <a:p>
            <a:pPr algn="ctr"/>
            <a:endParaRPr lang="ar-IQ" b="1" u="sng" dirty="0" smtClean="0"/>
          </a:p>
          <a:p>
            <a:pPr algn="ctr"/>
            <a:r>
              <a:rPr lang="ar-IQ" sz="1600" b="1" u="sng" dirty="0" smtClean="0"/>
              <a:t>ضبط الجودة</a:t>
            </a:r>
          </a:p>
          <a:p>
            <a:pPr algn="ctr"/>
            <a:endParaRPr lang="ar-IQ" b="1" u="sng" dirty="0"/>
          </a:p>
          <a:p>
            <a:pPr algn="ctr"/>
            <a:r>
              <a:rPr lang="ar-IQ" sz="1600" dirty="0"/>
              <a:t>جزء من ادارة الجودة</a:t>
            </a:r>
          </a:p>
          <a:p>
            <a:pPr algn="ctr"/>
            <a:r>
              <a:rPr lang="ar-IQ" sz="1600" dirty="0"/>
              <a:t>يركز على الايفاء</a:t>
            </a:r>
          </a:p>
          <a:p>
            <a:pPr algn="ctr"/>
            <a:r>
              <a:rPr lang="ar-IQ" sz="1600" dirty="0"/>
              <a:t>بمتطلبات الجودة  </a:t>
            </a:r>
          </a:p>
          <a:p>
            <a:pPr algn="ctr"/>
            <a:endParaRPr lang="ar-IQ" b="1" dirty="0"/>
          </a:p>
          <a:p>
            <a:pPr algn="ctr"/>
            <a:endParaRPr lang="ar-IQ" b="1" dirty="0"/>
          </a:p>
          <a:p>
            <a:pPr algn="ctr"/>
            <a:endParaRPr lang="ar-IQ" b="1" dirty="0"/>
          </a:p>
          <a:p>
            <a:pPr algn="ctr"/>
            <a:endParaRPr lang="ar-IQ" b="1" dirty="0"/>
          </a:p>
          <a:p>
            <a:pPr algn="ctr"/>
            <a:endParaRPr lang="ar-IQ" b="1" dirty="0"/>
          </a:p>
          <a:p>
            <a:pPr algn="ctr"/>
            <a:endParaRPr lang="ar-IQ" b="1" dirty="0"/>
          </a:p>
          <a:p>
            <a:pPr algn="ctr"/>
            <a:endParaRPr lang="ar-IQ" b="1" dirty="0"/>
          </a:p>
          <a:p>
            <a:pPr algn="ctr"/>
            <a:endParaRPr lang="en-US" b="1" dirty="0"/>
          </a:p>
          <a:p>
            <a:pPr algn="ctr"/>
            <a:endParaRPr lang="en-US" dirty="0"/>
          </a:p>
        </p:txBody>
      </p:sp>
      <p:sp>
        <p:nvSpPr>
          <p:cNvPr id="30726" name="Rectangle 6"/>
          <p:cNvSpPr>
            <a:spLocks noChangeArrowheads="1"/>
          </p:cNvSpPr>
          <p:nvPr/>
        </p:nvSpPr>
        <p:spPr bwMode="auto">
          <a:xfrm>
            <a:off x="2411760" y="3687688"/>
            <a:ext cx="2160240" cy="2909664"/>
          </a:xfrm>
          <a:prstGeom prst="rect">
            <a:avLst/>
          </a:prstGeom>
          <a:ln>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wrap="none" anchor="ctr"/>
          <a:lstStyle/>
          <a:p>
            <a:pPr algn="ctr"/>
            <a:endParaRPr lang="ar-IQ" b="1" u="sng" dirty="0"/>
          </a:p>
          <a:p>
            <a:pPr algn="ctr"/>
            <a:r>
              <a:rPr lang="ar-IQ" b="1" u="sng" dirty="0"/>
              <a:t>ضمان الجودة </a:t>
            </a:r>
            <a:r>
              <a:rPr lang="ar-IQ" b="1" u="sng" dirty="0" smtClean="0"/>
              <a:t>:</a:t>
            </a:r>
            <a:endParaRPr lang="ar-IQ" b="1" u="sng" dirty="0"/>
          </a:p>
          <a:p>
            <a:pPr algn="ctr"/>
            <a:endParaRPr lang="ar-IQ" b="1" dirty="0" smtClean="0"/>
          </a:p>
          <a:p>
            <a:pPr algn="ctr"/>
            <a:endParaRPr lang="ar-IQ" b="1" dirty="0" smtClean="0"/>
          </a:p>
          <a:p>
            <a:pPr algn="ctr"/>
            <a:endParaRPr lang="ar-IQ" b="1" dirty="0" smtClean="0"/>
          </a:p>
          <a:p>
            <a:pPr algn="ctr"/>
            <a:r>
              <a:rPr lang="ar-IQ" b="1" u="sng" dirty="0" smtClean="0"/>
              <a:t>جزء </a:t>
            </a:r>
            <a:r>
              <a:rPr lang="ar-IQ" b="1" u="sng" dirty="0"/>
              <a:t>من ادارة </a:t>
            </a:r>
            <a:r>
              <a:rPr lang="ar-IQ" b="1" u="sng" dirty="0" smtClean="0"/>
              <a:t>الجودة</a:t>
            </a:r>
          </a:p>
          <a:p>
            <a:pPr algn="ctr"/>
            <a:endParaRPr lang="ar-IQ" b="1" dirty="0"/>
          </a:p>
          <a:p>
            <a:pPr algn="ctr"/>
            <a:r>
              <a:rPr lang="ar-IQ" dirty="0"/>
              <a:t>يركز على اثبات ان</a:t>
            </a:r>
          </a:p>
          <a:p>
            <a:pPr algn="ctr"/>
            <a:r>
              <a:rPr lang="ar-IQ" dirty="0"/>
              <a:t>متطلبات الجودة </a:t>
            </a:r>
          </a:p>
          <a:p>
            <a:pPr algn="ctr"/>
            <a:r>
              <a:rPr lang="ar-IQ" dirty="0"/>
              <a:t>سوف يتم الايفاء بها</a:t>
            </a:r>
          </a:p>
          <a:p>
            <a:pPr algn="ctr"/>
            <a:r>
              <a:rPr lang="ar-IQ" dirty="0"/>
              <a:t>و تشمل المخطط </a:t>
            </a:r>
          </a:p>
          <a:p>
            <a:pPr algn="ctr"/>
            <a:endParaRPr lang="ar-IQ" b="1" dirty="0"/>
          </a:p>
          <a:p>
            <a:pPr algn="ctr"/>
            <a:r>
              <a:rPr lang="ar-IQ" b="1" dirty="0"/>
              <a:t> </a:t>
            </a:r>
          </a:p>
          <a:p>
            <a:pPr algn="ctr"/>
            <a:endParaRPr lang="ar-IQ" b="1" dirty="0"/>
          </a:p>
          <a:p>
            <a:pPr algn="ctr"/>
            <a:endParaRPr lang="ar-IQ" b="1" dirty="0"/>
          </a:p>
          <a:p>
            <a:pPr algn="ctr"/>
            <a:endParaRPr lang="ar-IQ" b="1" dirty="0"/>
          </a:p>
          <a:p>
            <a:pPr algn="ctr"/>
            <a:endParaRPr lang="ar-IQ" b="1" dirty="0"/>
          </a:p>
          <a:p>
            <a:pPr algn="ctr"/>
            <a:endParaRPr lang="en-US" b="1" dirty="0"/>
          </a:p>
          <a:p>
            <a:pPr algn="ctr"/>
            <a:endParaRPr lang="en-US" dirty="0"/>
          </a:p>
        </p:txBody>
      </p:sp>
      <p:sp>
        <p:nvSpPr>
          <p:cNvPr id="30727" name="Rectangle 7"/>
          <p:cNvSpPr>
            <a:spLocks noChangeArrowheads="1"/>
          </p:cNvSpPr>
          <p:nvPr/>
        </p:nvSpPr>
        <p:spPr bwMode="auto">
          <a:xfrm>
            <a:off x="2532856" y="430560"/>
            <a:ext cx="4559424" cy="838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lgn="ctr"/>
            <a:r>
              <a:rPr lang="ar-IQ" b="1" dirty="0"/>
              <a:t>                           الجودة  في التعليم الجامعي                        </a:t>
            </a:r>
          </a:p>
          <a:p>
            <a:pPr algn="ctr"/>
            <a:r>
              <a:rPr lang="ar-IQ" sz="1400" b="1" dirty="0"/>
              <a:t>درجة تلبية مجموعة من الخصائص المتأصلة للمتطلبات</a:t>
            </a:r>
            <a:endParaRPr lang="en-US" sz="1400" b="1" dirty="0"/>
          </a:p>
        </p:txBody>
      </p:sp>
      <p:sp>
        <p:nvSpPr>
          <p:cNvPr id="30728" name="Rectangle 8"/>
          <p:cNvSpPr>
            <a:spLocks noChangeArrowheads="1"/>
          </p:cNvSpPr>
          <p:nvPr/>
        </p:nvSpPr>
        <p:spPr bwMode="auto">
          <a:xfrm>
            <a:off x="1591816" y="1510680"/>
            <a:ext cx="6292552" cy="838200"/>
          </a:xfrm>
          <a:prstGeom prst="rect">
            <a:avLst/>
          </a:prstGeom>
          <a:ln>
            <a:headEnd/>
            <a:tailEnd/>
          </a:ln>
          <a:extLst>
            <a:ext uri="{909E8E84-426E-40DD-AFC4-6F175D3DCCD1}">
              <a14:hiddenFill xmlns:a14="http://schemas.microsoft.com/office/drawing/2010/main">
                <a:solidFill>
                  <a:srgbClr val="FFFFFF"/>
                </a:solidFill>
              </a14:hiddenFill>
            </a:ext>
          </a:extLst>
        </p:spPr>
        <p:style>
          <a:lnRef idx="3">
            <a:schemeClr val="lt1"/>
          </a:lnRef>
          <a:fillRef idx="1">
            <a:schemeClr val="accent2"/>
          </a:fillRef>
          <a:effectRef idx="1">
            <a:schemeClr val="accent2"/>
          </a:effectRef>
          <a:fontRef idx="minor">
            <a:schemeClr val="lt1"/>
          </a:fontRef>
        </p:style>
        <p:txBody>
          <a:bodyPr wrap="none" anchor="ctr"/>
          <a:lstStyle/>
          <a:p>
            <a:pPr algn="ctr"/>
            <a:r>
              <a:rPr lang="ar-IQ" b="1" dirty="0" smtClean="0"/>
              <a:t>نظام  </a:t>
            </a:r>
            <a:r>
              <a:rPr lang="ar-IQ" b="1" dirty="0"/>
              <a:t>ادارة الجودة  في التعليم </a:t>
            </a:r>
            <a:r>
              <a:rPr lang="ar-IQ" b="1" dirty="0" smtClean="0"/>
              <a:t>الجامعي</a:t>
            </a:r>
            <a:r>
              <a:rPr lang="en-US" b="1" dirty="0" smtClean="0"/>
              <a:t> </a:t>
            </a:r>
            <a:endParaRPr lang="ar-IQ" b="1" dirty="0" smtClean="0"/>
          </a:p>
          <a:p>
            <a:pPr algn="ctr"/>
            <a:r>
              <a:rPr lang="ar-IQ" sz="1600" b="1" dirty="0" smtClean="0"/>
              <a:t>نشاطات منسقة لتوجيه المنظمة قدر تعلق الامر بالجودة و ضبطها</a:t>
            </a:r>
            <a:endParaRPr lang="en-US" sz="1600" b="1" u="sng" dirty="0"/>
          </a:p>
        </p:txBody>
      </p:sp>
      <p:sp>
        <p:nvSpPr>
          <p:cNvPr id="30729" name="Line 9"/>
          <p:cNvSpPr>
            <a:spLocks noChangeShapeType="1"/>
          </p:cNvSpPr>
          <p:nvPr/>
        </p:nvSpPr>
        <p:spPr bwMode="auto">
          <a:xfrm>
            <a:off x="4644008" y="1256184"/>
            <a:ext cx="0" cy="228600"/>
          </a:xfrm>
          <a:prstGeom prst="line">
            <a:avLst/>
          </a:prstGeom>
          <a:ln>
            <a:headEnd/>
            <a:tailEnd type="triangle" w="med" len="med"/>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US"/>
          </a:p>
        </p:txBody>
      </p:sp>
      <p:sp>
        <p:nvSpPr>
          <p:cNvPr id="30731" name="Line 11"/>
          <p:cNvSpPr>
            <a:spLocks noChangeShapeType="1"/>
          </p:cNvSpPr>
          <p:nvPr/>
        </p:nvSpPr>
        <p:spPr bwMode="auto">
          <a:xfrm>
            <a:off x="4648200" y="232792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Rectangle 12"/>
          <p:cNvSpPr>
            <a:spLocks noChangeArrowheads="1"/>
          </p:cNvSpPr>
          <p:nvPr/>
        </p:nvSpPr>
        <p:spPr bwMode="auto">
          <a:xfrm>
            <a:off x="3059832" y="2624336"/>
            <a:ext cx="3312368" cy="457200"/>
          </a:xfrm>
          <a:prstGeom prst="rect">
            <a:avLst/>
          </a:prstGeom>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ar-IQ" b="1" dirty="0">
                <a:solidFill>
                  <a:srgbClr val="F30903"/>
                </a:solidFill>
              </a:rPr>
              <a:t>عناصر نظام ادارة الجودة في التعليم الجامعي</a:t>
            </a:r>
            <a:endParaRPr lang="en-US" b="1" dirty="0">
              <a:solidFill>
                <a:srgbClr val="F30903"/>
              </a:solidFill>
            </a:endParaRPr>
          </a:p>
        </p:txBody>
      </p:sp>
      <p:sp>
        <p:nvSpPr>
          <p:cNvPr id="30733" name="Line 13"/>
          <p:cNvSpPr>
            <a:spLocks noChangeShapeType="1"/>
          </p:cNvSpPr>
          <p:nvPr/>
        </p:nvSpPr>
        <p:spPr bwMode="auto">
          <a:xfrm>
            <a:off x="1187624" y="3412232"/>
            <a:ext cx="0" cy="304800"/>
          </a:xfrm>
          <a:prstGeom prst="line">
            <a:avLst/>
          </a:prstGeom>
          <a:ln>
            <a:headEnd/>
            <a:tailEnd type="triangle" w="med" len="med"/>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US"/>
          </a:p>
        </p:txBody>
      </p:sp>
      <p:sp>
        <p:nvSpPr>
          <p:cNvPr id="30734" name="Line 14"/>
          <p:cNvSpPr>
            <a:spLocks noChangeShapeType="1"/>
          </p:cNvSpPr>
          <p:nvPr/>
        </p:nvSpPr>
        <p:spPr bwMode="auto">
          <a:xfrm>
            <a:off x="3491880" y="3412232"/>
            <a:ext cx="0" cy="304800"/>
          </a:xfrm>
          <a:prstGeom prst="line">
            <a:avLst/>
          </a:prstGeom>
          <a:ln>
            <a:headEnd/>
            <a:tailEnd type="triangle" w="med" len="med"/>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US"/>
          </a:p>
        </p:txBody>
      </p:sp>
      <p:sp>
        <p:nvSpPr>
          <p:cNvPr id="30735" name="Line 15"/>
          <p:cNvSpPr>
            <a:spLocks noChangeShapeType="1"/>
          </p:cNvSpPr>
          <p:nvPr/>
        </p:nvSpPr>
        <p:spPr bwMode="auto">
          <a:xfrm>
            <a:off x="5724128" y="3412232"/>
            <a:ext cx="0" cy="304800"/>
          </a:xfrm>
          <a:prstGeom prst="line">
            <a:avLst/>
          </a:prstGeom>
          <a:ln>
            <a:headEnd/>
            <a:tailEnd type="triangle" w="med" len="med"/>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US"/>
          </a:p>
        </p:txBody>
      </p:sp>
      <p:sp>
        <p:nvSpPr>
          <p:cNvPr id="30736" name="Line 16"/>
          <p:cNvSpPr>
            <a:spLocks noChangeShapeType="1"/>
          </p:cNvSpPr>
          <p:nvPr/>
        </p:nvSpPr>
        <p:spPr bwMode="auto">
          <a:xfrm>
            <a:off x="7956376" y="3412232"/>
            <a:ext cx="0" cy="304800"/>
          </a:xfrm>
          <a:prstGeom prst="line">
            <a:avLst/>
          </a:prstGeom>
          <a:ln>
            <a:headEnd/>
            <a:tailEnd type="triangle" w="med" len="med"/>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US"/>
          </a:p>
        </p:txBody>
      </p:sp>
      <p:cxnSp>
        <p:nvCxnSpPr>
          <p:cNvPr id="6" name="Straight Connector 5"/>
          <p:cNvCxnSpPr>
            <a:stCxn id="30736" idx="0"/>
          </p:cNvCxnSpPr>
          <p:nvPr/>
        </p:nvCxnSpPr>
        <p:spPr>
          <a:xfrm flipH="1">
            <a:off x="1187624" y="3412232"/>
            <a:ext cx="676875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flipV="1">
            <a:off x="4644008" y="3081536"/>
            <a:ext cx="0" cy="33069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03525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Line 3"/>
          <p:cNvSpPr>
            <a:spLocks noChangeShapeType="1"/>
          </p:cNvSpPr>
          <p:nvPr/>
        </p:nvSpPr>
        <p:spPr bwMode="auto">
          <a:xfrm flipH="1" flipV="1">
            <a:off x="4572000" y="2348880"/>
            <a:ext cx="0" cy="504056"/>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33796" name="Line 4"/>
          <p:cNvSpPr>
            <a:spLocks noChangeShapeType="1"/>
          </p:cNvSpPr>
          <p:nvPr/>
        </p:nvSpPr>
        <p:spPr bwMode="auto">
          <a:xfrm rot="2700000" flipV="1">
            <a:off x="5798700" y="1749024"/>
            <a:ext cx="238933" cy="1667864"/>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33797" name="Line 5"/>
          <p:cNvSpPr>
            <a:spLocks noChangeShapeType="1"/>
          </p:cNvSpPr>
          <p:nvPr/>
        </p:nvSpPr>
        <p:spPr bwMode="auto">
          <a:xfrm rot="5400000" flipV="1">
            <a:off x="6030216" y="3009324"/>
            <a:ext cx="0" cy="972000"/>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33798" name="Line 6"/>
          <p:cNvSpPr>
            <a:spLocks noChangeShapeType="1"/>
          </p:cNvSpPr>
          <p:nvPr/>
        </p:nvSpPr>
        <p:spPr bwMode="auto">
          <a:xfrm rot="8100000" flipH="1" flipV="1">
            <a:off x="5669245" y="3889769"/>
            <a:ext cx="381477" cy="1462595"/>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33799" name="Line 7"/>
          <p:cNvSpPr>
            <a:spLocks noChangeShapeType="1"/>
          </p:cNvSpPr>
          <p:nvPr/>
        </p:nvSpPr>
        <p:spPr bwMode="auto">
          <a:xfrm rot="10800000" flipH="1" flipV="1">
            <a:off x="4572001" y="4653136"/>
            <a:ext cx="7302" cy="619909"/>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33800" name="Line 8"/>
          <p:cNvSpPr>
            <a:spLocks noChangeShapeType="1"/>
          </p:cNvSpPr>
          <p:nvPr/>
        </p:nvSpPr>
        <p:spPr bwMode="auto">
          <a:xfrm rot="16200000" flipH="1" flipV="1">
            <a:off x="3131840" y="3068960"/>
            <a:ext cx="0" cy="864096"/>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33801" name="Line 9"/>
          <p:cNvSpPr>
            <a:spLocks noChangeShapeType="1"/>
          </p:cNvSpPr>
          <p:nvPr/>
        </p:nvSpPr>
        <p:spPr bwMode="auto">
          <a:xfrm rot="18900000" flipH="1" flipV="1">
            <a:off x="3011403" y="1711026"/>
            <a:ext cx="233623" cy="1682482"/>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33802" name="Line 10"/>
          <p:cNvSpPr>
            <a:spLocks noChangeShapeType="1"/>
          </p:cNvSpPr>
          <p:nvPr/>
        </p:nvSpPr>
        <p:spPr bwMode="auto">
          <a:xfrm rot="13500000" flipV="1">
            <a:off x="3203250" y="4043570"/>
            <a:ext cx="170959" cy="1291140"/>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33803" name="Oval 11"/>
          <p:cNvSpPr>
            <a:spLocks noChangeArrowheads="1"/>
          </p:cNvSpPr>
          <p:nvPr/>
        </p:nvSpPr>
        <p:spPr bwMode="auto">
          <a:xfrm>
            <a:off x="3419872" y="836712"/>
            <a:ext cx="2268760" cy="1512168"/>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wrap="none" anchor="ctr"/>
          <a:lstStyle/>
          <a:p>
            <a:pPr algn="ctr"/>
            <a:r>
              <a:rPr lang="ar-IQ" sz="1600" b="1" dirty="0"/>
              <a:t>سياسات القبول</a:t>
            </a:r>
            <a:endParaRPr lang="en-US" sz="1600" b="1" dirty="0"/>
          </a:p>
        </p:txBody>
      </p:sp>
      <p:sp>
        <p:nvSpPr>
          <p:cNvPr id="33804" name="Oval 12"/>
          <p:cNvSpPr>
            <a:spLocks noChangeArrowheads="1"/>
          </p:cNvSpPr>
          <p:nvPr/>
        </p:nvSpPr>
        <p:spPr bwMode="auto">
          <a:xfrm>
            <a:off x="6422504" y="4509120"/>
            <a:ext cx="2541984" cy="1475902"/>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wrap="none" anchor="ctr"/>
          <a:lstStyle/>
          <a:p>
            <a:pPr algn="ctr"/>
            <a:r>
              <a:rPr lang="ar-IQ" sz="2000" b="1" dirty="0"/>
              <a:t>عمليات المراقبة </a:t>
            </a:r>
          </a:p>
          <a:p>
            <a:pPr algn="ctr"/>
            <a:r>
              <a:rPr lang="ar-IQ" sz="2000" b="1" dirty="0"/>
              <a:t>والمعلومات الارتجاعية </a:t>
            </a:r>
            <a:endParaRPr lang="en-US" sz="2000" b="1" dirty="0"/>
          </a:p>
        </p:txBody>
      </p:sp>
      <p:sp>
        <p:nvSpPr>
          <p:cNvPr id="33805" name="Oval 13"/>
          <p:cNvSpPr>
            <a:spLocks noChangeArrowheads="1"/>
          </p:cNvSpPr>
          <p:nvPr/>
        </p:nvSpPr>
        <p:spPr bwMode="auto">
          <a:xfrm>
            <a:off x="3419872" y="5301208"/>
            <a:ext cx="2376264" cy="133536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wrap="none" anchor="ctr"/>
          <a:lstStyle/>
          <a:p>
            <a:pPr algn="ctr"/>
            <a:r>
              <a:rPr lang="ar-IQ" b="1" dirty="0"/>
              <a:t>اختبار وتطوير</a:t>
            </a:r>
          </a:p>
          <a:p>
            <a:pPr algn="ctr"/>
            <a:r>
              <a:rPr lang="ar-IQ" b="1" dirty="0"/>
              <a:t>وتقويم العاملين</a:t>
            </a:r>
            <a:endParaRPr lang="en-US" b="1" dirty="0"/>
          </a:p>
        </p:txBody>
      </p:sp>
      <p:sp>
        <p:nvSpPr>
          <p:cNvPr id="33806" name="Oval 14"/>
          <p:cNvSpPr>
            <a:spLocks noChangeArrowheads="1"/>
          </p:cNvSpPr>
          <p:nvPr/>
        </p:nvSpPr>
        <p:spPr bwMode="auto">
          <a:xfrm>
            <a:off x="215008" y="1124744"/>
            <a:ext cx="2268760" cy="1476672"/>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wrap="none" anchor="ctr"/>
          <a:lstStyle/>
          <a:p>
            <a:pPr algn="ctr"/>
            <a:r>
              <a:rPr lang="ar-IQ" sz="1600" b="1" dirty="0"/>
              <a:t>ممتحنون خارجيون</a:t>
            </a:r>
          </a:p>
          <a:p>
            <a:pPr algn="ctr"/>
            <a:r>
              <a:rPr lang="ar-IQ" sz="1600" b="1" dirty="0"/>
              <a:t>(مستشارين مستقلين</a:t>
            </a:r>
          </a:p>
          <a:p>
            <a:pPr algn="ctr"/>
            <a:r>
              <a:rPr lang="ar-IQ" sz="1600" b="1" dirty="0"/>
              <a:t>ومحايدين)</a:t>
            </a:r>
            <a:endParaRPr lang="en-US" sz="1600" b="1" dirty="0"/>
          </a:p>
        </p:txBody>
      </p:sp>
      <p:sp>
        <p:nvSpPr>
          <p:cNvPr id="33807" name="Oval 15"/>
          <p:cNvSpPr>
            <a:spLocks noChangeArrowheads="1"/>
          </p:cNvSpPr>
          <p:nvPr/>
        </p:nvSpPr>
        <p:spPr bwMode="auto">
          <a:xfrm>
            <a:off x="610816" y="4635624"/>
            <a:ext cx="2232992" cy="1349398"/>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wrap="none" anchor="ctr"/>
          <a:lstStyle/>
          <a:p>
            <a:pPr algn="ctr"/>
            <a:r>
              <a:rPr lang="ar-IQ" b="1" dirty="0"/>
              <a:t>التقييم بالمقارنة </a:t>
            </a:r>
            <a:endParaRPr lang="en-US" b="1" dirty="0"/>
          </a:p>
        </p:txBody>
      </p:sp>
      <p:sp>
        <p:nvSpPr>
          <p:cNvPr id="33808" name="Oval 16"/>
          <p:cNvSpPr>
            <a:spLocks noChangeArrowheads="1"/>
          </p:cNvSpPr>
          <p:nvPr/>
        </p:nvSpPr>
        <p:spPr bwMode="auto">
          <a:xfrm>
            <a:off x="395536" y="2811016"/>
            <a:ext cx="2271464" cy="148208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wrap="none" anchor="ctr"/>
          <a:lstStyle/>
          <a:p>
            <a:pPr algn="ctr"/>
            <a:r>
              <a:rPr lang="ar-IQ" sz="1600" b="1" dirty="0"/>
              <a:t>المراجعات الداخلية</a:t>
            </a:r>
          </a:p>
          <a:p>
            <a:pPr algn="ctr"/>
            <a:r>
              <a:rPr lang="ar-IQ" sz="1600" b="1" dirty="0"/>
              <a:t>التدقيق الداخلي  </a:t>
            </a:r>
            <a:endParaRPr lang="en-US" sz="1600" b="1" dirty="0"/>
          </a:p>
        </p:txBody>
      </p:sp>
      <p:sp>
        <p:nvSpPr>
          <p:cNvPr id="33809" name="Oval 17"/>
          <p:cNvSpPr>
            <a:spLocks noChangeArrowheads="1"/>
          </p:cNvSpPr>
          <p:nvPr/>
        </p:nvSpPr>
        <p:spPr bwMode="auto">
          <a:xfrm>
            <a:off x="6523112" y="980728"/>
            <a:ext cx="2369368" cy="1512168"/>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wrap="none" anchor="ctr"/>
          <a:lstStyle/>
          <a:p>
            <a:pPr algn="ctr"/>
            <a:r>
              <a:rPr lang="ar-IQ" sz="1600" b="1" dirty="0"/>
              <a:t>قبول البرامج ومراجعتها</a:t>
            </a:r>
          </a:p>
          <a:p>
            <a:pPr algn="ctr"/>
            <a:r>
              <a:rPr lang="ar-IQ" sz="1600" b="1" dirty="0"/>
              <a:t>أي صيانتها </a:t>
            </a:r>
            <a:endParaRPr lang="en-US" sz="1600" b="1" dirty="0"/>
          </a:p>
        </p:txBody>
      </p:sp>
      <p:sp>
        <p:nvSpPr>
          <p:cNvPr id="33810" name="Oval 18"/>
          <p:cNvSpPr>
            <a:spLocks noChangeArrowheads="1"/>
          </p:cNvSpPr>
          <p:nvPr/>
        </p:nvSpPr>
        <p:spPr bwMode="auto">
          <a:xfrm>
            <a:off x="6516216" y="2780928"/>
            <a:ext cx="2448272" cy="1440160"/>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2"/>
          </a:fillRef>
          <a:effectRef idx="1">
            <a:schemeClr val="accent2"/>
          </a:effectRef>
          <a:fontRef idx="minor">
            <a:schemeClr val="lt1"/>
          </a:fontRef>
        </p:style>
        <p:txBody>
          <a:bodyPr wrap="none" anchor="ctr"/>
          <a:lstStyle/>
          <a:p>
            <a:pPr algn="ctr"/>
            <a:r>
              <a:rPr lang="ar-IQ" b="1" dirty="0"/>
              <a:t>انظمة </a:t>
            </a:r>
            <a:r>
              <a:rPr lang="ar-IQ" b="1" dirty="0" smtClean="0"/>
              <a:t>واليات</a:t>
            </a:r>
          </a:p>
          <a:p>
            <a:pPr algn="ctr"/>
            <a:r>
              <a:rPr lang="ar-IQ" b="1" dirty="0" smtClean="0"/>
              <a:t> </a:t>
            </a:r>
            <a:r>
              <a:rPr lang="ar-IQ" b="1" dirty="0"/>
              <a:t>التقييم </a:t>
            </a:r>
            <a:endParaRPr lang="en-US" b="1" dirty="0"/>
          </a:p>
        </p:txBody>
      </p:sp>
      <p:sp>
        <p:nvSpPr>
          <p:cNvPr id="33811" name="Oval 19"/>
          <p:cNvSpPr>
            <a:spLocks noChangeArrowheads="1"/>
          </p:cNvSpPr>
          <p:nvPr/>
        </p:nvSpPr>
        <p:spPr bwMode="auto">
          <a:xfrm>
            <a:off x="3545442" y="2741712"/>
            <a:ext cx="1994520" cy="1922512"/>
          </a:xfrm>
          <a:prstGeom prst="ellipse">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5"/>
          </a:fillRef>
          <a:effectRef idx="1">
            <a:schemeClr val="accent5"/>
          </a:effectRef>
          <a:fontRef idx="minor">
            <a:schemeClr val="lt1"/>
          </a:fontRef>
        </p:style>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IQ" sz="2400" b="1" dirty="0" smtClean="0">
                <a:ln/>
                <a:solidFill>
                  <a:schemeClr val="accent3"/>
                </a:solidFill>
              </a:rPr>
              <a:t>ضمان الجودة</a:t>
            </a:r>
          </a:p>
          <a:p>
            <a:pPr algn="ctr"/>
            <a:r>
              <a:rPr lang="ar-IQ" sz="2400" b="1" dirty="0" smtClean="0">
                <a:ln/>
                <a:solidFill>
                  <a:schemeClr val="accent3"/>
                </a:solidFill>
              </a:rPr>
              <a:t>في التعليم</a:t>
            </a:r>
            <a:endParaRPr lang="en-US" sz="2400" b="1" dirty="0">
              <a:ln/>
              <a:solidFill>
                <a:schemeClr val="accent3"/>
              </a:solidFill>
            </a:endParaRPr>
          </a:p>
        </p:txBody>
      </p:sp>
      <p:sp>
        <p:nvSpPr>
          <p:cNvPr id="20" name="Rectangle 19"/>
          <p:cNvSpPr/>
          <p:nvPr/>
        </p:nvSpPr>
        <p:spPr>
          <a:xfrm>
            <a:off x="1331640" y="-27384"/>
            <a:ext cx="7787761" cy="646331"/>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defRPr/>
            </a:pPr>
            <a:r>
              <a:rPr lang="ar-IQ"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عناصر ضمان ادارة الجودة في المنظمة التعليمية</a:t>
            </a:r>
            <a:endPar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295790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539</TotalTime>
  <Words>1228</Words>
  <Application>Microsoft Office PowerPoint</Application>
  <PresentationFormat>On-screen Show (4:3)</PresentationFormat>
  <Paragraphs>213</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Vapor Trail</vt:lpstr>
      <vt:lpstr>جودة التعليم الجامعي</vt:lpstr>
      <vt:lpstr>PowerPoint Presentation</vt:lpstr>
      <vt:lpstr>ادارة الجودة الشاملة </vt:lpstr>
      <vt:lpstr>أسباب الاهتمام بتطبيق إدارة الجودة الشاملة في التعليم العالي</vt:lpstr>
      <vt:lpstr>فوائد تطبيق إدارة الجودة الشاملة في  المؤسسة التعليمية</vt:lpstr>
      <vt:lpstr>PowerPoint Presentation</vt:lpstr>
      <vt:lpstr>فوائد تطبيق الجودة التعليمية</vt:lpstr>
      <vt:lpstr>PowerPoint Presentation</vt:lpstr>
      <vt:lpstr>PowerPoint Presentation</vt:lpstr>
      <vt:lpstr>PowerPoint Presentation</vt:lpstr>
      <vt:lpstr>PowerPoint Presentation</vt:lpstr>
      <vt:lpstr> مقاييس تم وضعها من قبل الهيئة الوطنية للتقويم و الاعتماد الاكاديمي و يبلغ عددها 11 معيار يشمل عدة متطلبات تستخدم للحكم علي مدى إستيفاء المؤسسة او البرنامج للمعايير.   </vt:lpstr>
      <vt:lpstr> اعتماد مؤسسي:      هو سلسلة من الخطوات التدقيقية والتقييمية المعنية بالبني التحتية والموارد البشرية الأكاديمية والإدارية لمؤسسات التعليم العالي. وينظر إلى المؤسسة كنظام متكامل بما في ذلك البرامج الأكاديمية.     اعتماد برامجي ( تخصصي):      هو سلسلة من الإجراءات التدقيقية والتقييمية للعناصر المعنية بالتخصص الأكاديمي.  </vt:lpstr>
      <vt:lpstr>تتضمن عملية الاعتماد الأكاديمي المراحل التالية الموضحة في الجدول التالي</vt:lpstr>
      <vt:lpstr>PowerPoint Presentation</vt:lpstr>
      <vt:lpstr> نتائج عمليتي التقييم والتقويم :-</vt:lpstr>
      <vt:lpstr>PowerPoint Presentation</vt:lpstr>
      <vt:lpstr>PowerPoint Presentation</vt:lpstr>
      <vt:lpstr>PowerPoint Presentation</vt:lpstr>
      <vt:lpstr>واجبات التدريسي تجاه الطالب</vt:lpstr>
      <vt:lpstr>ادوات الاحصائية لضبط الجودة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جودة التعليم الجامعي</dc:title>
  <dc:creator>salim</dc:creator>
  <cp:lastModifiedBy>lenovo</cp:lastModifiedBy>
  <cp:revision>54</cp:revision>
  <dcterms:created xsi:type="dcterms:W3CDTF">2015-01-18T05:22:16Z</dcterms:created>
  <dcterms:modified xsi:type="dcterms:W3CDTF">2017-10-08T05:49:58Z</dcterms:modified>
</cp:coreProperties>
</file>