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notesMasterIdLst>
    <p:notesMasterId r:id="rId64"/>
  </p:notesMasterIdLst>
  <p:sldIdLst>
    <p:sldId id="256" r:id="rId2"/>
    <p:sldId id="305" r:id="rId3"/>
    <p:sldId id="257" r:id="rId4"/>
    <p:sldId id="258" r:id="rId5"/>
    <p:sldId id="259" r:id="rId6"/>
    <p:sldId id="260" r:id="rId7"/>
    <p:sldId id="261" r:id="rId8"/>
    <p:sldId id="262" r:id="rId9"/>
    <p:sldId id="263" r:id="rId10"/>
    <p:sldId id="318" r:id="rId11"/>
    <p:sldId id="264" r:id="rId12"/>
    <p:sldId id="303" r:id="rId13"/>
    <p:sldId id="265" r:id="rId14"/>
    <p:sldId id="319" r:id="rId15"/>
    <p:sldId id="320" r:id="rId16"/>
    <p:sldId id="266" r:id="rId17"/>
    <p:sldId id="267" r:id="rId18"/>
    <p:sldId id="268" r:id="rId19"/>
    <p:sldId id="269" r:id="rId20"/>
    <p:sldId id="270" r:id="rId21"/>
    <p:sldId id="271" r:id="rId22"/>
    <p:sldId id="272" r:id="rId23"/>
    <p:sldId id="273" r:id="rId24"/>
    <p:sldId id="274" r:id="rId25"/>
    <p:sldId id="275" r:id="rId26"/>
    <p:sldId id="277" r:id="rId27"/>
    <p:sldId id="278" r:id="rId28"/>
    <p:sldId id="279" r:id="rId29"/>
    <p:sldId id="280" r:id="rId30"/>
    <p:sldId id="281" r:id="rId31"/>
    <p:sldId id="282" r:id="rId32"/>
    <p:sldId id="283" r:id="rId33"/>
    <p:sldId id="284" r:id="rId34"/>
    <p:sldId id="306" r:id="rId35"/>
    <p:sldId id="307" r:id="rId36"/>
    <p:sldId id="308" r:id="rId37"/>
    <p:sldId id="309" r:id="rId38"/>
    <p:sldId id="310" r:id="rId39"/>
    <p:sldId id="311" r:id="rId40"/>
    <p:sldId id="312" r:id="rId41"/>
    <p:sldId id="313" r:id="rId42"/>
    <p:sldId id="314" r:id="rId43"/>
    <p:sldId id="315" r:id="rId44"/>
    <p:sldId id="317" r:id="rId45"/>
    <p:sldId id="285" r:id="rId46"/>
    <p:sldId id="286" r:id="rId47"/>
    <p:sldId id="300" r:id="rId48"/>
    <p:sldId id="287" r:id="rId49"/>
    <p:sldId id="288" r:id="rId50"/>
    <p:sldId id="289" r:id="rId51"/>
    <p:sldId id="290" r:id="rId52"/>
    <p:sldId id="291" r:id="rId53"/>
    <p:sldId id="292" r:id="rId54"/>
    <p:sldId id="301" r:id="rId55"/>
    <p:sldId id="302" r:id="rId56"/>
    <p:sldId id="293" r:id="rId57"/>
    <p:sldId id="294" r:id="rId58"/>
    <p:sldId id="295" r:id="rId59"/>
    <p:sldId id="296" r:id="rId60"/>
    <p:sldId id="304" r:id="rId61"/>
    <p:sldId id="298" r:id="rId62"/>
    <p:sldId id="299" r:id="rId6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6057" autoAdjust="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8322018-0C0A-425A-B50D-E78D03DC3673}" type="datetimeFigureOut">
              <a:rPr lang="ar-IQ" smtClean="0"/>
              <a:pPr/>
              <a:t>03/04/1440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58F43F1-15BF-409A-9828-B33B6DA27146}"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058F43F1-15BF-409A-9828-B33B6DA27146}" type="slidenum">
              <a:rPr lang="ar-IQ" smtClean="0"/>
              <a:pPr/>
              <a:t>1</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058F43F1-15BF-409A-9828-B33B6DA27146}" type="slidenum">
              <a:rPr lang="ar-IQ" smtClean="0"/>
              <a:pPr/>
              <a:t>3</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058F43F1-15BF-409A-9828-B33B6DA27146}" type="slidenum">
              <a:rPr lang="ar-IQ" smtClean="0"/>
              <a:pPr/>
              <a:t>11</a:t>
            </a:fld>
            <a:endParaRPr lang="ar-IQ"/>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058F43F1-15BF-409A-9828-B33B6DA27146}" type="slidenum">
              <a:rPr lang="ar-IQ" smtClean="0"/>
              <a:pPr/>
              <a:t>13</a:t>
            </a:fld>
            <a:endParaRPr lang="ar-IQ"/>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058F43F1-15BF-409A-9828-B33B6DA27146}" type="slidenum">
              <a:rPr lang="ar-IQ" smtClean="0"/>
              <a:pPr/>
              <a:t>18</a:t>
            </a:fld>
            <a:endParaRPr lang="ar-IQ"/>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058F43F1-15BF-409A-9828-B33B6DA27146}" type="slidenum">
              <a:rPr lang="ar-IQ" smtClean="0"/>
              <a:pPr/>
              <a:t>20</a:t>
            </a:fld>
            <a:endParaRPr lang="ar-IQ"/>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buFont typeface="Arial" pitchFamily="34" charset="0"/>
              <a:buChar char="•"/>
            </a:pPr>
            <a:endParaRPr lang="ar-IQ" dirty="0"/>
          </a:p>
        </p:txBody>
      </p:sp>
      <p:sp>
        <p:nvSpPr>
          <p:cNvPr id="4" name="عنصر نائب لرقم الشريحة 3"/>
          <p:cNvSpPr>
            <a:spLocks noGrp="1"/>
          </p:cNvSpPr>
          <p:nvPr>
            <p:ph type="sldNum" sz="quarter" idx="10"/>
          </p:nvPr>
        </p:nvSpPr>
        <p:spPr/>
        <p:txBody>
          <a:bodyPr/>
          <a:lstStyle/>
          <a:p>
            <a:fld id="{058F43F1-15BF-409A-9828-B33B6DA27146}" type="slidenum">
              <a:rPr lang="ar-IQ" smtClean="0"/>
              <a:pPr/>
              <a:t>24</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7A498D08-3794-4D8C-BFB8-77F35A70FD0C}" type="datetimeFigureOut">
              <a:rPr lang="ar-IQ" smtClean="0"/>
              <a:pPr/>
              <a:t>03/04/1440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B9E5224-691B-46EA-90CD-B12D527BA0E1}" type="slidenum">
              <a:rPr lang="ar-IQ" smtClean="0"/>
              <a:pPr/>
              <a:t>‹#›</a:t>
            </a:fld>
            <a:endParaRPr lang="ar-IQ"/>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d"/>
    <p:sndAc>
      <p:stSnd>
        <p:snd r:embed="rId1" name="push.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A498D08-3794-4D8C-BFB8-77F35A70FD0C}"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B9E5224-691B-46EA-90CD-B12D527BA0E1}"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transition spd="slow">
    <p:wipe dir="d"/>
    <p:sndAc>
      <p:stSnd>
        <p:snd r:embed="rId1" name="push.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2B9E5224-691B-46EA-90CD-B12D527BA0E1}" type="slidenum">
              <a:rPr lang="ar-IQ" smtClean="0"/>
              <a:pPr/>
              <a:t>‹#›</a:t>
            </a:fld>
            <a:endParaRPr lang="ar-IQ"/>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A498D08-3794-4D8C-BFB8-77F35A70FD0C}"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d"/>
    <p:sndAc>
      <p:stSnd>
        <p:snd r:embed="rId1" name="push.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7A498D08-3794-4D8C-BFB8-77F35A70FD0C}" type="datetimeFigureOut">
              <a:rPr lang="ar-IQ" smtClean="0"/>
              <a:pPr/>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4361688" y="1026372"/>
            <a:ext cx="457200" cy="441325"/>
          </a:xfrm>
        </p:spPr>
        <p:txBody>
          <a:bodyPr/>
          <a:lstStyle/>
          <a:p>
            <a:fld id="{2B9E5224-691B-46EA-90CD-B12D527BA0E1}" type="slidenum">
              <a:rPr lang="ar-IQ" smtClean="0"/>
              <a:pPr/>
              <a:t>‹#›</a:t>
            </a:fld>
            <a:endParaRPr lang="ar-IQ"/>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d"/>
    <p:sndAc>
      <p:stSnd>
        <p:snd r:embed="rId1" name="push.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IQ"/>
          </a:p>
        </p:txBody>
      </p:sp>
      <p:sp>
        <p:nvSpPr>
          <p:cNvPr id="4" name="عنصر نائب للتاريخ 3"/>
          <p:cNvSpPr>
            <a:spLocks noGrp="1"/>
          </p:cNvSpPr>
          <p:nvPr>
            <p:ph type="dt" sz="half" idx="10"/>
          </p:nvPr>
        </p:nvSpPr>
        <p:spPr/>
        <p:txBody>
          <a:bodyPr/>
          <a:lstStyle/>
          <a:p>
            <a:fld id="{7A498D08-3794-4D8C-BFB8-77F35A70FD0C}" type="datetimeFigureOut">
              <a:rPr lang="ar-IQ" smtClean="0"/>
              <a:pPr/>
              <a:t>03/04/1440</a:t>
            </a:fld>
            <a:endParaRPr lang="ar-IQ"/>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B9E5224-691B-46EA-90CD-B12D527BA0E1}" type="slidenum">
              <a:rPr lang="ar-IQ" smtClean="0"/>
              <a:pPr/>
              <a:t>‹#›</a:t>
            </a:fld>
            <a:endParaRPr lang="ar-IQ"/>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d"/>
    <p:sndAc>
      <p:stSnd>
        <p:snd r:embed="rId1" name="push.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7A498D08-3794-4D8C-BFB8-77F35A70FD0C}" type="datetimeFigureOut">
              <a:rPr lang="ar-IQ" smtClean="0"/>
              <a:pPr/>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B9E5224-691B-46EA-90CD-B12D527BA0E1}" type="slidenum">
              <a:rPr lang="ar-IQ" smtClean="0"/>
              <a:pPr/>
              <a:t>‹#›</a:t>
            </a:fld>
            <a:endParaRPr lang="ar-IQ"/>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d"/>
    <p:sndAc>
      <p:stSnd>
        <p:snd r:embed="rId1" name="push.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7A498D08-3794-4D8C-BFB8-77F35A70FD0C}" type="datetimeFigureOut">
              <a:rPr lang="ar-IQ" smtClean="0"/>
              <a:pPr/>
              <a:t>03/04/1440</a:t>
            </a:fld>
            <a:endParaRPr lang="ar-IQ"/>
          </a:p>
        </p:txBody>
      </p:sp>
      <p:sp>
        <p:nvSpPr>
          <p:cNvPr id="8" name="عنصر نائب للتذييل 7"/>
          <p:cNvSpPr>
            <a:spLocks noGrp="1"/>
          </p:cNvSpPr>
          <p:nvPr>
            <p:ph type="ftr" sz="quarter" idx="11"/>
          </p:nvPr>
        </p:nvSpPr>
        <p:spPr>
          <a:xfrm>
            <a:off x="304800" y="6409944"/>
            <a:ext cx="3581400" cy="365760"/>
          </a:xfrm>
        </p:spPr>
        <p:txBody>
          <a:bodyPr/>
          <a:lstStyle/>
          <a:p>
            <a:endParaRPr lang="ar-IQ"/>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2B9E5224-691B-46EA-90CD-B12D527BA0E1}" type="slidenum">
              <a:rPr lang="ar-IQ" smtClean="0"/>
              <a:pPr/>
              <a:t>‹#›</a:t>
            </a:fld>
            <a:endParaRPr lang="ar-IQ"/>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d"/>
    <p:sndAc>
      <p:stSnd>
        <p:snd r:embed="rId1" name="push.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A498D08-3794-4D8C-BFB8-77F35A70FD0C}" type="datetimeFigureOut">
              <a:rPr lang="ar-IQ" smtClean="0"/>
              <a:pPr/>
              <a:t>03/04/1440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a:xfrm>
            <a:off x="4343400" y="1036020"/>
            <a:ext cx="457200" cy="441325"/>
          </a:xfrm>
        </p:spPr>
        <p:txBody>
          <a:bodyPr/>
          <a:lstStyle/>
          <a:p>
            <a:fld id="{2B9E5224-691B-46EA-90CD-B12D527BA0E1}" type="slidenum">
              <a:rPr lang="ar-IQ" smtClean="0"/>
              <a:pPr/>
              <a:t>‹#›</a:t>
            </a:fld>
            <a:endParaRPr lang="ar-IQ"/>
          </a:p>
        </p:txBody>
      </p:sp>
    </p:spTree>
  </p:cSld>
  <p:clrMapOvr>
    <a:masterClrMapping/>
  </p:clrMapOvr>
  <p:transition spd="slow">
    <p:wipe dir="d"/>
    <p:sndAc>
      <p:stSnd>
        <p:snd r:embed="rId1" name="push.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7A498D08-3794-4D8C-BFB8-77F35A70FD0C}" type="datetimeFigureOut">
              <a:rPr lang="ar-IQ" smtClean="0"/>
              <a:pPr/>
              <a:t>03/04/1440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B9E5224-691B-46EA-90CD-B12D527BA0E1}" type="slidenum">
              <a:rPr lang="ar-IQ" smtClean="0"/>
              <a:pPr/>
              <a:t>‹#›</a:t>
            </a:fld>
            <a:endParaRPr lang="ar-IQ"/>
          </a:p>
        </p:txBody>
      </p:sp>
    </p:spTree>
  </p:cSld>
  <p:clrMapOvr>
    <a:masterClrMapping/>
  </p:clrMapOvr>
  <p:transition spd="slow">
    <p:wipe dir="d"/>
    <p:sndAc>
      <p:stSnd>
        <p:snd r:embed="rId1" name="push.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B9E5224-691B-46EA-90CD-B12D527BA0E1}" type="slidenum">
              <a:rPr lang="ar-IQ" smtClean="0"/>
              <a:pPr/>
              <a:t>‹#›</a:t>
            </a:fld>
            <a:endParaRPr lang="ar-IQ"/>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7A498D08-3794-4D8C-BFB8-77F35A70FD0C}" type="datetimeFigureOut">
              <a:rPr lang="ar-IQ" smtClean="0"/>
              <a:pPr/>
              <a:t>03/04/1440</a:t>
            </a:fld>
            <a:endParaRPr lang="ar-IQ"/>
          </a:p>
        </p:txBody>
      </p:sp>
      <p:sp>
        <p:nvSpPr>
          <p:cNvPr id="6" name="عنصر نائب للتذييل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transition spd="slow">
    <p:wipe dir="d"/>
    <p:sndAc>
      <p:stSnd>
        <p:snd r:embed="rId1" name="push.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2B9E5224-691B-46EA-90CD-B12D527BA0E1}" type="slidenum">
              <a:rPr lang="ar-IQ" smtClean="0"/>
              <a:pPr/>
              <a:t>‹#›</a:t>
            </a:fld>
            <a:endParaRPr lang="ar-IQ"/>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7A498D08-3794-4D8C-BFB8-77F35A70FD0C}" type="datetimeFigureOut">
              <a:rPr lang="ar-IQ" smtClean="0"/>
              <a:pPr/>
              <a:t>03/04/1440</a:t>
            </a:fld>
            <a:endParaRPr lang="ar-IQ"/>
          </a:p>
        </p:txBody>
      </p:sp>
      <p:sp>
        <p:nvSpPr>
          <p:cNvPr id="6" name="عنصر نائب للتذييل 5"/>
          <p:cNvSpPr>
            <a:spLocks noGrp="1"/>
          </p:cNvSpPr>
          <p:nvPr>
            <p:ph type="ftr" sz="quarter" idx="11"/>
          </p:nvPr>
        </p:nvSpPr>
        <p:spPr>
          <a:xfrm>
            <a:off x="301752" y="6410848"/>
            <a:ext cx="3584448" cy="365760"/>
          </a:xfrm>
        </p:spPr>
        <p:txBody>
          <a:bodyPr/>
          <a:lstStyle/>
          <a:p>
            <a:endParaRPr lang="ar-IQ"/>
          </a:p>
        </p:txBody>
      </p:sp>
    </p:spTree>
  </p:cSld>
  <p:clrMapOvr>
    <a:masterClrMapping/>
  </p:clrMapOvr>
  <p:transition spd="slow">
    <p:wipe dir="d"/>
    <p:sndAc>
      <p:stSnd>
        <p:snd r:embed="rId1" name="push.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A498D08-3794-4D8C-BFB8-77F35A70FD0C}" type="datetimeFigureOut">
              <a:rPr lang="ar-IQ" smtClean="0"/>
              <a:pPr/>
              <a:t>03/04/1440</a:t>
            </a:fld>
            <a:endParaRPr lang="ar-IQ"/>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B9E5224-691B-46EA-90CD-B12D527BA0E1}" type="slidenum">
              <a:rPr lang="ar-IQ" smtClean="0"/>
              <a:pPr/>
              <a:t>‹#›</a:t>
            </a:fld>
            <a:endParaRPr lang="ar-IQ"/>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wipe dir="d"/>
    <p:sndAc>
      <p:stSnd>
        <p:snd r:embed="rId13" name="push.wav" builtIn="1"/>
      </p:stSnd>
    </p:sndAc>
  </p:transition>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71472" y="2500306"/>
            <a:ext cx="8429684" cy="3857652"/>
          </a:xfrm>
          <a:solidFill>
            <a:schemeClr val="accent2">
              <a:lumMod val="60000"/>
              <a:lumOff val="40000"/>
            </a:schemeClr>
          </a:solidFill>
        </p:spPr>
        <p:txBody>
          <a:bodyPr>
            <a:normAutofit/>
          </a:bodyPr>
          <a:lstStyle/>
          <a:p>
            <a:pPr algn="r"/>
            <a:endParaRPr lang="ar-IQ" dirty="0" smtClean="0">
              <a:latin typeface="+mj-lt"/>
            </a:endParaRPr>
          </a:p>
          <a:p>
            <a:pPr algn="r"/>
            <a:r>
              <a:rPr lang="ar-IQ" sz="2800" dirty="0" smtClean="0">
                <a:solidFill>
                  <a:schemeClr val="tx1"/>
                </a:solidFill>
                <a:latin typeface="+mj-lt"/>
              </a:rPr>
              <a:t>قالوا : </a:t>
            </a:r>
          </a:p>
          <a:p>
            <a:pPr algn="r"/>
            <a:r>
              <a:rPr lang="ar-IQ" sz="2800" dirty="0" smtClean="0">
                <a:solidFill>
                  <a:schemeClr val="tx1"/>
                </a:solidFill>
                <a:latin typeface="+mj-lt"/>
              </a:rPr>
              <a:t>”خلقنا لكي نعمر الأرض.. لا..لنفسدها تلك </a:t>
            </a:r>
          </a:p>
          <a:p>
            <a:pPr algn="r"/>
            <a:r>
              <a:rPr lang="ar-IQ" sz="2800" dirty="0" smtClean="0">
                <a:solidFill>
                  <a:schemeClr val="tx1"/>
                </a:solidFill>
                <a:latin typeface="+mj-lt"/>
              </a:rPr>
              <a:t>هي رسالتنا ”</a:t>
            </a:r>
            <a:endParaRPr lang="ar-IQ" sz="2800" dirty="0">
              <a:solidFill>
                <a:schemeClr val="tx1"/>
              </a:solidFill>
              <a:latin typeface="+mj-lt"/>
            </a:endParaRPr>
          </a:p>
        </p:txBody>
      </p:sp>
      <p:sp>
        <p:nvSpPr>
          <p:cNvPr id="2" name="عنوان 1"/>
          <p:cNvSpPr>
            <a:spLocks noGrp="1"/>
          </p:cNvSpPr>
          <p:nvPr>
            <p:ph type="ctrTitle"/>
          </p:nvPr>
        </p:nvSpPr>
        <p:spPr>
          <a:xfrm>
            <a:off x="142844" y="142852"/>
            <a:ext cx="8858312" cy="1071571"/>
          </a:xfrm>
          <a:solidFill>
            <a:schemeClr val="accent2">
              <a:lumMod val="60000"/>
              <a:lumOff val="40000"/>
            </a:schemeClr>
          </a:solidFill>
        </p:spPr>
        <p:style>
          <a:lnRef idx="2">
            <a:schemeClr val="dk1"/>
          </a:lnRef>
          <a:fillRef idx="1">
            <a:schemeClr val="lt1"/>
          </a:fillRef>
          <a:effectRef idx="0">
            <a:schemeClr val="dk1"/>
          </a:effectRef>
          <a:fontRef idx="minor">
            <a:schemeClr val="dk1"/>
          </a:fontRef>
        </p:style>
        <p:txBody>
          <a:bodyPr/>
          <a:lstStyle/>
          <a:p>
            <a:r>
              <a:rPr lang="ar-IQ" dirty="0" smtClean="0">
                <a:solidFill>
                  <a:schemeClr val="tx1"/>
                </a:solidFill>
              </a:rPr>
              <a:t>بسم الله الرحمن </a:t>
            </a:r>
            <a:r>
              <a:rPr lang="ar-IQ" sz="3600" dirty="0" smtClean="0">
                <a:solidFill>
                  <a:schemeClr val="tx1"/>
                </a:solidFill>
              </a:rPr>
              <a:t>الرحيم</a:t>
            </a:r>
            <a:r>
              <a:rPr lang="ar-IQ" dirty="0" smtClean="0">
                <a:solidFill>
                  <a:schemeClr val="tx1"/>
                </a:solidFill>
              </a:rPr>
              <a:t> </a:t>
            </a:r>
            <a:endParaRPr lang="ar-IQ" dirty="0">
              <a:solidFill>
                <a:schemeClr val="tx1"/>
              </a:solidFill>
            </a:endParaRPr>
          </a:p>
        </p:txBody>
      </p:sp>
      <p:pic>
        <p:nvPicPr>
          <p:cNvPr id="26628" name="Picture 4" descr="C:\Users\ALBARQ OFFICE\Pictures\images (7).jpg"/>
          <p:cNvPicPr>
            <a:picLocks noChangeAspect="1" noChangeArrowheads="1"/>
          </p:cNvPicPr>
          <p:nvPr/>
        </p:nvPicPr>
        <p:blipFill>
          <a:blip r:embed="rId4"/>
          <a:srcRect/>
          <a:stretch>
            <a:fillRect/>
          </a:stretch>
        </p:blipFill>
        <p:spPr bwMode="auto">
          <a:xfrm>
            <a:off x="285719" y="2643182"/>
            <a:ext cx="3286149" cy="37147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fade thruBlk="1"/>
    <p:sndAc>
      <p:stSnd>
        <p:snd r:embed="rId3" name="push.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42946"/>
          </a:xfrm>
          <a:solidFill>
            <a:schemeClr val="bg1">
              <a:lumMod val="95000"/>
            </a:schemeClr>
          </a:solidFill>
        </p:spPr>
        <p:txBody>
          <a:bodyPr>
            <a:normAutofit/>
          </a:bodyPr>
          <a:lstStyle/>
          <a:p>
            <a:r>
              <a:rPr lang="ar-IQ" sz="3600" dirty="0" smtClean="0">
                <a:solidFill>
                  <a:srgbClr val="0070C0"/>
                </a:solidFill>
              </a:rPr>
              <a:t>رحلة مع بعض المصطلحات التربوية </a:t>
            </a:r>
            <a:endParaRPr lang="ar-IQ" sz="3600" dirty="0"/>
          </a:p>
        </p:txBody>
      </p:sp>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lumMod val="95000"/>
            </a:schemeClr>
          </a:solidFill>
        </p:spPr>
        <p:txBody>
          <a:bodyPr>
            <a:normAutofit/>
          </a:bodyPr>
          <a:lstStyle/>
          <a:p>
            <a:r>
              <a:rPr lang="ar-IQ" sz="3600" dirty="0" smtClean="0">
                <a:solidFill>
                  <a:srgbClr val="0070C0"/>
                </a:solidFill>
              </a:rPr>
              <a:t>الفلسفة </a:t>
            </a:r>
            <a:endParaRPr lang="ar-IQ" sz="3600" dirty="0">
              <a:solidFill>
                <a:srgbClr val="0070C0"/>
              </a:solidFill>
            </a:endParaRPr>
          </a:p>
        </p:txBody>
      </p:sp>
      <p:sp>
        <p:nvSpPr>
          <p:cNvPr id="3" name="عنصر نائب للمحتوى 2"/>
          <p:cNvSpPr>
            <a:spLocks noGrp="1"/>
          </p:cNvSpPr>
          <p:nvPr>
            <p:ph sz="quarter" idx="1"/>
          </p:nvPr>
        </p:nvSpPr>
        <p:spPr>
          <a:solidFill>
            <a:schemeClr val="bg1">
              <a:lumMod val="95000"/>
            </a:schemeClr>
          </a:solidFill>
        </p:spPr>
        <p:txBody>
          <a:bodyPr>
            <a:normAutofit/>
          </a:bodyPr>
          <a:lstStyle/>
          <a:p>
            <a:endParaRPr lang="ar-IQ" sz="2800" dirty="0" smtClean="0">
              <a:solidFill>
                <a:srgbClr val="0070C0"/>
              </a:solidFill>
            </a:endParaRPr>
          </a:p>
          <a:p>
            <a:r>
              <a:rPr lang="ar-IQ" sz="2800" dirty="0" smtClean="0">
                <a:solidFill>
                  <a:srgbClr val="0070C0"/>
                </a:solidFill>
              </a:rPr>
              <a:t>كلمة يونانية مشتقة من (فيلوسوفيا ) </a:t>
            </a:r>
          </a:p>
          <a:p>
            <a:r>
              <a:rPr lang="ar-IQ" sz="2800" dirty="0" smtClean="0">
                <a:solidFill>
                  <a:srgbClr val="0070C0"/>
                </a:solidFill>
              </a:rPr>
              <a:t>بمعنى محبة الحكمة ، أو طلب المعرفة </a:t>
            </a:r>
          </a:p>
          <a:p>
            <a:r>
              <a:rPr lang="ar-IQ" sz="2800" dirty="0" smtClean="0">
                <a:solidFill>
                  <a:srgbClr val="0070C0"/>
                </a:solidFill>
              </a:rPr>
              <a:t> أو البحث عن الحقيقة .وهي نشاط إنساني </a:t>
            </a:r>
          </a:p>
          <a:p>
            <a:r>
              <a:rPr lang="ar-IQ" sz="2800" dirty="0" smtClean="0">
                <a:solidFill>
                  <a:srgbClr val="0070C0"/>
                </a:solidFill>
              </a:rPr>
              <a:t>قديم جدا يتعلق بممارسة نظرية أو عملية .</a:t>
            </a:r>
          </a:p>
        </p:txBody>
      </p:sp>
      <p:pic>
        <p:nvPicPr>
          <p:cNvPr id="24578" name="Picture 2" descr="C:\Users\ALBARQ OFFICE\Pictures\images (15).jpg"/>
          <p:cNvPicPr>
            <a:picLocks noChangeAspect="1" noChangeArrowheads="1"/>
          </p:cNvPicPr>
          <p:nvPr/>
        </p:nvPicPr>
        <p:blipFill>
          <a:blip r:embed="rId4"/>
          <a:srcRect/>
          <a:stretch>
            <a:fillRect/>
          </a:stretch>
        </p:blipFill>
        <p:spPr bwMode="auto">
          <a:xfrm>
            <a:off x="428597" y="1643050"/>
            <a:ext cx="3429023" cy="42862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pull dir="d"/>
    <p:sndAc>
      <p:stSnd>
        <p:snd r:embed="rId3" name="push.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lumMod val="95000"/>
            </a:schemeClr>
          </a:solidFill>
        </p:spPr>
        <p:txBody>
          <a:bodyPr>
            <a:normAutofit/>
          </a:bodyPr>
          <a:lstStyle/>
          <a:p>
            <a:r>
              <a:rPr lang="ar-IQ" sz="3600" dirty="0" smtClean="0">
                <a:solidFill>
                  <a:srgbClr val="0070C0"/>
                </a:solidFill>
              </a:rPr>
              <a:t>وكذلك </a:t>
            </a:r>
            <a:endParaRPr lang="ar-IQ" sz="3600" dirty="0">
              <a:solidFill>
                <a:srgbClr val="0070C0"/>
              </a:solidFill>
            </a:endParaRPr>
          </a:p>
        </p:txBody>
      </p:sp>
      <p:sp>
        <p:nvSpPr>
          <p:cNvPr id="3" name="عنصر نائب للمحتوى 2"/>
          <p:cNvSpPr>
            <a:spLocks noGrp="1"/>
          </p:cNvSpPr>
          <p:nvPr>
            <p:ph sz="quarter" idx="1"/>
          </p:nvPr>
        </p:nvSpPr>
        <p:spPr>
          <a:solidFill>
            <a:schemeClr val="bg1">
              <a:lumMod val="95000"/>
            </a:schemeClr>
          </a:solidFill>
        </p:spPr>
        <p:txBody>
          <a:bodyPr/>
          <a:lstStyle/>
          <a:p>
            <a:endParaRPr lang="ar-IQ" sz="2800" dirty="0" smtClean="0">
              <a:solidFill>
                <a:srgbClr val="0070C0"/>
              </a:solidFill>
            </a:endParaRPr>
          </a:p>
          <a:p>
            <a:r>
              <a:rPr lang="ar-IQ" sz="2800" dirty="0" smtClean="0">
                <a:solidFill>
                  <a:srgbClr val="0070C0"/>
                </a:solidFill>
              </a:rPr>
              <a:t>- توصف الفلسفة أحيانا بأنها تعني </a:t>
            </a:r>
          </a:p>
          <a:p>
            <a:r>
              <a:rPr lang="ar-IQ" sz="2800" dirty="0" smtClean="0">
                <a:solidFill>
                  <a:srgbClr val="0070C0"/>
                </a:solidFill>
              </a:rPr>
              <a:t>( التفكر ، التأمل ، التدبر) وبالتالي </a:t>
            </a:r>
          </a:p>
          <a:p>
            <a:r>
              <a:rPr lang="ar-IQ" sz="2800" dirty="0" smtClean="0">
                <a:solidFill>
                  <a:srgbClr val="0070C0"/>
                </a:solidFill>
              </a:rPr>
              <a:t>هي محاولة للإجابة عن الأسئلة </a:t>
            </a:r>
          </a:p>
          <a:p>
            <a:r>
              <a:rPr lang="ar-IQ" sz="2800" dirty="0" smtClean="0">
                <a:solidFill>
                  <a:srgbClr val="0070C0"/>
                </a:solidFill>
              </a:rPr>
              <a:t>الأساسية التي يطرحها الوجود </a:t>
            </a:r>
          </a:p>
          <a:p>
            <a:r>
              <a:rPr lang="ar-IQ" sz="2800" dirty="0" smtClean="0">
                <a:solidFill>
                  <a:srgbClr val="0070C0"/>
                </a:solidFill>
              </a:rPr>
              <a:t>والكون . </a:t>
            </a:r>
          </a:p>
          <a:p>
            <a:endParaRPr lang="ar-IQ" dirty="0"/>
          </a:p>
        </p:txBody>
      </p:sp>
      <p:pic>
        <p:nvPicPr>
          <p:cNvPr id="25602" name="Picture 2" descr="C:\Users\ALBARQ OFFICE\Pictures\images (13).jpg"/>
          <p:cNvPicPr>
            <a:picLocks noChangeAspect="1" noChangeArrowheads="1"/>
          </p:cNvPicPr>
          <p:nvPr/>
        </p:nvPicPr>
        <p:blipFill>
          <a:blip r:embed="rId3"/>
          <a:srcRect/>
          <a:stretch>
            <a:fillRect/>
          </a:stretch>
        </p:blipFill>
        <p:spPr bwMode="auto">
          <a:xfrm>
            <a:off x="357158" y="1714488"/>
            <a:ext cx="4143404" cy="43577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dissolve/>
    <p:sndAc>
      <p:stSnd>
        <p:snd r:embed="rId2" name="push.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lumMod val="95000"/>
            </a:schemeClr>
          </a:solidFill>
        </p:spPr>
        <p:txBody>
          <a:bodyPr>
            <a:normAutofit/>
          </a:bodyPr>
          <a:lstStyle/>
          <a:p>
            <a:r>
              <a:rPr lang="ar-IQ" sz="3600" dirty="0" smtClean="0">
                <a:solidFill>
                  <a:srgbClr val="0070C0"/>
                </a:solidFill>
              </a:rPr>
              <a:t>التربية لغة</a:t>
            </a:r>
            <a:endParaRPr lang="ar-IQ" sz="3600" dirty="0">
              <a:solidFill>
                <a:srgbClr val="0070C0"/>
              </a:solidFill>
            </a:endParaRPr>
          </a:p>
        </p:txBody>
      </p:sp>
      <p:sp>
        <p:nvSpPr>
          <p:cNvPr id="3" name="عنصر نائب للمحتوى 2"/>
          <p:cNvSpPr>
            <a:spLocks noGrp="1"/>
          </p:cNvSpPr>
          <p:nvPr>
            <p:ph sz="quarter" idx="1"/>
          </p:nvPr>
        </p:nvSpPr>
        <p:spPr>
          <a:solidFill>
            <a:schemeClr val="bg1">
              <a:lumMod val="95000"/>
            </a:schemeClr>
          </a:solidFill>
        </p:spPr>
        <p:txBody>
          <a:bodyPr>
            <a:noAutofit/>
          </a:bodyPr>
          <a:lstStyle/>
          <a:p>
            <a:endParaRPr lang="ar-IQ" sz="2800" dirty="0" smtClean="0">
              <a:solidFill>
                <a:srgbClr val="0070C0"/>
              </a:solidFill>
            </a:endParaRPr>
          </a:p>
          <a:p>
            <a:r>
              <a:rPr lang="ar-IQ" sz="2800" dirty="0" smtClean="0">
                <a:solidFill>
                  <a:srgbClr val="0070C0"/>
                </a:solidFill>
              </a:rPr>
              <a:t>كلمة أصلها من ربا يربوا وهي </a:t>
            </a:r>
          </a:p>
          <a:p>
            <a:r>
              <a:rPr lang="ar-IQ" sz="2800" dirty="0" smtClean="0">
                <a:solidFill>
                  <a:srgbClr val="0070C0"/>
                </a:solidFill>
              </a:rPr>
              <a:t>بمعنى النمو والزيادة .</a:t>
            </a:r>
          </a:p>
          <a:p>
            <a:endParaRPr lang="ar-IQ" sz="2800" dirty="0" smtClean="0">
              <a:solidFill>
                <a:srgbClr val="0070C0"/>
              </a:solidFill>
            </a:endParaRPr>
          </a:p>
        </p:txBody>
      </p:sp>
      <p:pic>
        <p:nvPicPr>
          <p:cNvPr id="27651" name="Picture 3" descr="C:\Users\ALBARQ OFFICE\Pictures\images (8).jpg"/>
          <p:cNvPicPr>
            <a:picLocks noChangeAspect="1" noChangeArrowheads="1"/>
          </p:cNvPicPr>
          <p:nvPr/>
        </p:nvPicPr>
        <p:blipFill>
          <a:blip r:embed="rId4"/>
          <a:srcRect/>
          <a:stretch>
            <a:fillRect/>
          </a:stretch>
        </p:blipFill>
        <p:spPr bwMode="auto">
          <a:xfrm>
            <a:off x="428596" y="1643050"/>
            <a:ext cx="4000528" cy="43577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dissolve/>
    <p:sndAc>
      <p:stSnd>
        <p:snd r:embed="rId3" name="push.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95000"/>
            </a:schemeClr>
          </a:solidFill>
        </p:spPr>
        <p:txBody>
          <a:bodyPr>
            <a:normAutofit/>
          </a:bodyPr>
          <a:lstStyle/>
          <a:p>
            <a:r>
              <a:rPr lang="ar-IQ" sz="3600" dirty="0" smtClean="0">
                <a:solidFill>
                  <a:srgbClr val="0070C0"/>
                </a:solidFill>
              </a:rPr>
              <a:t>التربية اصطلاحا  </a:t>
            </a:r>
            <a:endParaRPr lang="ar-IQ" sz="3600" dirty="0">
              <a:solidFill>
                <a:srgbClr val="0070C0"/>
              </a:solidFill>
            </a:endParaRPr>
          </a:p>
        </p:txBody>
      </p:sp>
      <p:sp>
        <p:nvSpPr>
          <p:cNvPr id="3" name="Content Placeholder 2"/>
          <p:cNvSpPr>
            <a:spLocks noGrp="1"/>
          </p:cNvSpPr>
          <p:nvPr>
            <p:ph sz="quarter" idx="1"/>
          </p:nvPr>
        </p:nvSpPr>
        <p:spPr>
          <a:solidFill>
            <a:schemeClr val="bg1">
              <a:lumMod val="95000"/>
            </a:schemeClr>
          </a:solidFill>
        </p:spPr>
        <p:txBody>
          <a:bodyPr/>
          <a:lstStyle/>
          <a:p>
            <a:endParaRPr lang="ar-IQ" sz="2400" dirty="0" smtClean="0">
              <a:solidFill>
                <a:srgbClr val="0070C0"/>
              </a:solidFill>
            </a:endParaRPr>
          </a:p>
          <a:p>
            <a:r>
              <a:rPr lang="ar-IQ" sz="2400" dirty="0" smtClean="0">
                <a:solidFill>
                  <a:srgbClr val="0070C0"/>
                </a:solidFill>
              </a:rPr>
              <a:t> هي عملية صناعة الإنسان </a:t>
            </a:r>
          </a:p>
          <a:p>
            <a:r>
              <a:rPr lang="ar-IQ" sz="2400" dirty="0" smtClean="0">
                <a:solidFill>
                  <a:srgbClr val="0070C0"/>
                </a:solidFill>
              </a:rPr>
              <a:t> أي ( التدرج في سلم الكمال ) .</a:t>
            </a:r>
          </a:p>
          <a:p>
            <a:r>
              <a:rPr lang="ar-IQ" sz="2400" dirty="0" smtClean="0">
                <a:solidFill>
                  <a:srgbClr val="0070C0"/>
                </a:solidFill>
              </a:rPr>
              <a:t>وهي كذلك (تحصيل للمعرفة وتوريث </a:t>
            </a:r>
          </a:p>
          <a:p>
            <a:r>
              <a:rPr lang="ar-IQ" sz="2400" dirty="0" smtClean="0">
                <a:solidFill>
                  <a:srgbClr val="0070C0"/>
                </a:solidFill>
              </a:rPr>
              <a:t>للقيم ، كما هي توجيه للتفكير وتهذيب</a:t>
            </a:r>
          </a:p>
          <a:p>
            <a:r>
              <a:rPr lang="ar-IQ" sz="2400" dirty="0" smtClean="0">
                <a:solidFill>
                  <a:srgbClr val="0070C0"/>
                </a:solidFill>
              </a:rPr>
              <a:t> للسلوك وتطلق على كل عملية أو مجهود </a:t>
            </a:r>
          </a:p>
          <a:p>
            <a:r>
              <a:rPr lang="ar-IQ" sz="2400" dirty="0" smtClean="0">
                <a:solidFill>
                  <a:srgbClr val="0070C0"/>
                </a:solidFill>
              </a:rPr>
              <a:t>أو نشاط يؤثر في قوة الإنسان أو تكوينه</a:t>
            </a:r>
            <a:endParaRPr lang="ar-IQ" dirty="0">
              <a:solidFill>
                <a:srgbClr val="0070C0"/>
              </a:solidFill>
            </a:endParaRPr>
          </a:p>
        </p:txBody>
      </p:sp>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95000"/>
            </a:schemeClr>
          </a:solidFill>
        </p:spPr>
        <p:txBody>
          <a:bodyPr>
            <a:normAutofit/>
          </a:bodyPr>
          <a:lstStyle/>
          <a:p>
            <a:r>
              <a:rPr lang="ar-IQ" sz="3600" dirty="0" smtClean="0">
                <a:solidFill>
                  <a:srgbClr val="0070C0"/>
                </a:solidFill>
              </a:rPr>
              <a:t>التربية تربويا</a:t>
            </a:r>
            <a:endParaRPr lang="ar-IQ" sz="3600" dirty="0">
              <a:solidFill>
                <a:srgbClr val="0070C0"/>
              </a:solidFill>
            </a:endParaRPr>
          </a:p>
        </p:txBody>
      </p:sp>
      <p:sp>
        <p:nvSpPr>
          <p:cNvPr id="3" name="Content Placeholder 2"/>
          <p:cNvSpPr>
            <a:spLocks noGrp="1"/>
          </p:cNvSpPr>
          <p:nvPr>
            <p:ph sz="quarter" idx="1"/>
          </p:nvPr>
        </p:nvSpPr>
        <p:spPr>
          <a:solidFill>
            <a:schemeClr val="bg1">
              <a:lumMod val="95000"/>
            </a:schemeClr>
          </a:solidFill>
        </p:spPr>
        <p:txBody>
          <a:bodyPr/>
          <a:lstStyle/>
          <a:p>
            <a:endParaRPr lang="ar-IQ" sz="2800" dirty="0" smtClean="0">
              <a:solidFill>
                <a:srgbClr val="0070C0"/>
              </a:solidFill>
            </a:endParaRPr>
          </a:p>
          <a:p>
            <a:r>
              <a:rPr lang="ar-IQ" sz="2800" dirty="0" smtClean="0">
                <a:solidFill>
                  <a:srgbClr val="0070C0"/>
                </a:solidFill>
              </a:rPr>
              <a:t>عملية التكيف أو التفاعل بين الفرد </a:t>
            </a:r>
          </a:p>
          <a:p>
            <a:r>
              <a:rPr lang="ar-IQ" sz="2800" dirty="0" smtClean="0">
                <a:solidFill>
                  <a:srgbClr val="0070C0"/>
                </a:solidFill>
              </a:rPr>
              <a:t>وبيئته التي يعيش فيها وهي عملية طويلة </a:t>
            </a:r>
          </a:p>
          <a:p>
            <a:r>
              <a:rPr lang="ar-IQ" sz="2800" dirty="0" smtClean="0">
                <a:solidFill>
                  <a:srgbClr val="0070C0"/>
                </a:solidFill>
              </a:rPr>
              <a:t>الأمد ولا نهاية لها إلا بانتهاء الحياة .</a:t>
            </a:r>
          </a:p>
          <a:p>
            <a:endParaRPr lang="ar-IQ" dirty="0"/>
          </a:p>
        </p:txBody>
      </p:sp>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40000"/>
              <a:lumOff val="60000"/>
            </a:schemeClr>
          </a:solidFill>
        </p:spPr>
        <p:txBody>
          <a:bodyPr/>
          <a:lstStyle/>
          <a:p>
            <a:r>
              <a:rPr lang="ar-IQ" dirty="0" smtClean="0">
                <a:solidFill>
                  <a:sysClr val="windowText" lastClr="000000"/>
                </a:solidFill>
              </a:rPr>
              <a:t>أهداف </a:t>
            </a:r>
            <a:r>
              <a:rPr lang="ar-IQ" sz="3600" dirty="0" smtClean="0">
                <a:solidFill>
                  <a:sysClr val="windowText" lastClr="000000"/>
                </a:solidFill>
              </a:rPr>
              <a:t>التربية</a:t>
            </a:r>
            <a:r>
              <a:rPr lang="ar-IQ" dirty="0" smtClean="0">
                <a:solidFill>
                  <a:sysClr val="windowText" lastClr="000000"/>
                </a:solidFill>
              </a:rPr>
              <a:t> </a:t>
            </a:r>
            <a:endParaRPr lang="ar-IQ" dirty="0">
              <a:solidFill>
                <a:sysClr val="windowText" lastClr="000000"/>
              </a:solidFill>
            </a:endParaRPr>
          </a:p>
        </p:txBody>
      </p:sp>
      <p:sp>
        <p:nvSpPr>
          <p:cNvPr id="3" name="عنصر نائب للمحتوى 2"/>
          <p:cNvSpPr>
            <a:spLocks noGrp="1"/>
          </p:cNvSpPr>
          <p:nvPr>
            <p:ph sz="quarter" idx="1"/>
          </p:nvPr>
        </p:nvSpPr>
        <p:spPr/>
        <p:txBody>
          <a:bodyPr>
            <a:normAutofit/>
          </a:bodyPr>
          <a:lstStyle/>
          <a:p>
            <a:endParaRPr lang="ar-IQ" dirty="0" smtClean="0"/>
          </a:p>
          <a:p>
            <a:r>
              <a:rPr lang="ar-IQ" dirty="0" smtClean="0"/>
              <a:t>- عامة لكل الناس .</a:t>
            </a:r>
          </a:p>
          <a:p>
            <a:r>
              <a:rPr lang="ar-IQ" dirty="0" smtClean="0"/>
              <a:t>- تؤدي </a:t>
            </a:r>
            <a:r>
              <a:rPr lang="ar-IQ" sz="2800" dirty="0" smtClean="0"/>
              <a:t>إلى</a:t>
            </a:r>
            <a:r>
              <a:rPr lang="ar-IQ" dirty="0" smtClean="0"/>
              <a:t> التوازن والتوافق وعدم التعارض بين الجوانب المختلفة .</a:t>
            </a:r>
          </a:p>
          <a:p>
            <a:r>
              <a:rPr lang="ar-IQ" dirty="0" smtClean="0"/>
              <a:t>- مرنة </a:t>
            </a:r>
          </a:p>
          <a:p>
            <a:r>
              <a:rPr lang="ar-IQ" dirty="0" smtClean="0"/>
              <a:t>- شاملة لجوانب الحياة كافة .</a:t>
            </a:r>
          </a:p>
          <a:p>
            <a:r>
              <a:rPr lang="ar-IQ" dirty="0" smtClean="0"/>
              <a:t>- صالحة للبناء والاستقرار ومناسبة للكائن الإنساني وموافقة لفطرته .</a:t>
            </a:r>
          </a:p>
          <a:p>
            <a:r>
              <a:rPr lang="ar-IQ" dirty="0" smtClean="0"/>
              <a:t>- متوافقة مع المصالح المختلفة على أن يفهمها المعلم والطالب على السواء </a:t>
            </a:r>
          </a:p>
          <a:p>
            <a:r>
              <a:rPr lang="ar-IQ" dirty="0" smtClean="0"/>
              <a:t>- واقعية وميسرة في التطبيق ومؤثرة في سلوك المعلم والطالب .</a:t>
            </a:r>
            <a:endParaRPr lang="ar-IQ" dirty="0"/>
          </a:p>
        </p:txBody>
      </p:sp>
    </p:spTree>
  </p:cSld>
  <p:clrMapOvr>
    <a:masterClrMapping/>
  </p:clrMapOvr>
  <p:transition spd="slow">
    <p:wipe/>
    <p:sndAc>
      <p:stSnd>
        <p:snd r:embed="rId2" name="push.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60000"/>
              <a:lumOff val="40000"/>
            </a:schemeClr>
          </a:solidFill>
        </p:spPr>
        <p:txBody>
          <a:bodyPr/>
          <a:lstStyle/>
          <a:p>
            <a:r>
              <a:rPr lang="ar-IQ" dirty="0" smtClean="0">
                <a:solidFill>
                  <a:sysClr val="windowText" lastClr="000000"/>
                </a:solidFill>
              </a:rPr>
              <a:t>وظيفة </a:t>
            </a:r>
            <a:r>
              <a:rPr lang="ar-IQ" sz="3600" dirty="0" smtClean="0">
                <a:solidFill>
                  <a:sysClr val="windowText" lastClr="000000"/>
                </a:solidFill>
              </a:rPr>
              <a:t>التربية</a:t>
            </a:r>
            <a:r>
              <a:rPr lang="ar-IQ" dirty="0" smtClean="0">
                <a:solidFill>
                  <a:sysClr val="windowText" lastClr="000000"/>
                </a:solidFill>
              </a:rPr>
              <a:t> </a:t>
            </a:r>
            <a:endParaRPr lang="ar-IQ" dirty="0">
              <a:solidFill>
                <a:sysClr val="windowText" lastClr="000000"/>
              </a:solidFill>
            </a:endParaRPr>
          </a:p>
        </p:txBody>
      </p:sp>
      <p:sp>
        <p:nvSpPr>
          <p:cNvPr id="3" name="عنصر نائب للمحتوى 2"/>
          <p:cNvSpPr>
            <a:spLocks noGrp="1"/>
          </p:cNvSpPr>
          <p:nvPr>
            <p:ph sz="quarter" idx="1"/>
          </p:nvPr>
        </p:nvSpPr>
        <p:spPr/>
        <p:txBody>
          <a:bodyPr>
            <a:normAutofit/>
          </a:bodyPr>
          <a:lstStyle/>
          <a:p>
            <a:endParaRPr lang="ar-IQ" dirty="0" smtClean="0"/>
          </a:p>
          <a:p>
            <a:r>
              <a:rPr lang="ar-IQ" dirty="0" smtClean="0"/>
              <a:t>- نقل الأنماط السلوكية للفرد من المجتمع بعد تعديل الخاطئ منها .</a:t>
            </a:r>
          </a:p>
          <a:p>
            <a:r>
              <a:rPr lang="ar-IQ" dirty="0" smtClean="0"/>
              <a:t>- نقل التراث الثقافي باضافة  ما يفيد وحذف ما لا يفيد .</a:t>
            </a:r>
          </a:p>
          <a:p>
            <a:r>
              <a:rPr lang="ar-IQ" dirty="0" smtClean="0"/>
              <a:t>- إكساب الفرد خبرات اجتماعية نابعة من قيم ومعتقدات ونظم وعادات وتقاليد وسلوك الجماعة التي يعيش بينها .</a:t>
            </a:r>
          </a:p>
          <a:p>
            <a:r>
              <a:rPr lang="ar-IQ" dirty="0" smtClean="0"/>
              <a:t>- تنوير الأفكار بالمعلومات الحديثة .</a:t>
            </a:r>
          </a:p>
          <a:p>
            <a:r>
              <a:rPr lang="ar-IQ" dirty="0" smtClean="0"/>
              <a:t>- تعديل السلوك الفرد بما يتماشى مع سلوك المجتمع . </a:t>
            </a:r>
            <a:endParaRPr lang="ar-IQ" dirty="0"/>
          </a:p>
        </p:txBody>
      </p:sp>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chemeClr val="tx1"/>
                </a:solidFill>
              </a:rPr>
              <a:t>العلاقة بين الفلسفة </a:t>
            </a:r>
            <a:r>
              <a:rPr lang="ar-IQ" sz="3600" dirty="0" smtClean="0">
                <a:solidFill>
                  <a:schemeClr val="tx1"/>
                </a:solidFill>
              </a:rPr>
              <a:t>والتربية</a:t>
            </a:r>
            <a:r>
              <a:rPr lang="ar-IQ" dirty="0" smtClean="0">
                <a:solidFill>
                  <a:schemeClr val="tx1"/>
                </a:solidFill>
              </a:rPr>
              <a:t> </a:t>
            </a:r>
            <a:endParaRPr lang="ar-IQ" dirty="0">
              <a:solidFill>
                <a:schemeClr val="tx1"/>
              </a:solidFill>
            </a:endParaRPr>
          </a:p>
        </p:txBody>
      </p:sp>
      <p:sp>
        <p:nvSpPr>
          <p:cNvPr id="3" name="عنصر نائب للمحتوى 2"/>
          <p:cNvSpPr>
            <a:spLocks noGrp="1"/>
          </p:cNvSpPr>
          <p:nvPr>
            <p:ph sz="quarter" idx="1"/>
          </p:nvPr>
        </p:nvSpPr>
        <p:spPr>
          <a:solidFill>
            <a:schemeClr val="accent2">
              <a:lumMod val="60000"/>
              <a:lumOff val="40000"/>
            </a:schemeClr>
          </a:solidFill>
        </p:spPr>
        <p:txBody>
          <a:bodyPr/>
          <a:lstStyle/>
          <a:p>
            <a:endParaRPr lang="ar-IQ" dirty="0" smtClean="0"/>
          </a:p>
          <a:p>
            <a:endParaRPr lang="ar-IQ" dirty="0" smtClean="0"/>
          </a:p>
          <a:p>
            <a:r>
              <a:rPr lang="ar-IQ" dirty="0" smtClean="0"/>
              <a:t>ما طبيعة العلاقة القائمة بين الفلسفة والتربية ؟؟</a:t>
            </a:r>
            <a:endParaRPr lang="ar-IQ" dirty="0"/>
          </a:p>
        </p:txBody>
      </p:sp>
    </p:spTree>
  </p:cSld>
  <p:clrMapOvr>
    <a:masterClrMapping/>
  </p:clrMapOvr>
  <p:transition spd="slow">
    <p:wedge/>
    <p:sndAc>
      <p:stSnd>
        <p:snd r:embed="rId3" name="push.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lstStyle/>
          <a:p>
            <a:r>
              <a:rPr lang="ar-IQ" dirty="0" smtClean="0">
                <a:solidFill>
                  <a:sysClr val="windowText" lastClr="000000"/>
                </a:solidFill>
              </a:rPr>
              <a:t>3- الإستراتيجية </a:t>
            </a:r>
            <a:endParaRPr lang="ar-IQ" dirty="0">
              <a:solidFill>
                <a:sysClr val="windowText" lastClr="000000"/>
              </a:solidFill>
            </a:endParaRPr>
          </a:p>
        </p:txBody>
      </p:sp>
      <p:sp>
        <p:nvSpPr>
          <p:cNvPr id="3" name="عنصر نائب للمحتوى 2"/>
          <p:cNvSpPr>
            <a:spLocks noGrp="1"/>
          </p:cNvSpPr>
          <p:nvPr>
            <p:ph sz="quarter" idx="1"/>
          </p:nvPr>
        </p:nvSpPr>
        <p:spPr/>
        <p:txBody>
          <a:bodyPr>
            <a:normAutofit/>
          </a:bodyPr>
          <a:lstStyle/>
          <a:p>
            <a:endParaRPr lang="ar-IQ" dirty="0" smtClean="0"/>
          </a:p>
          <a:p>
            <a:r>
              <a:rPr lang="ar-IQ" dirty="0" smtClean="0"/>
              <a:t>هي خطة بعيدة المدى بصفة عامة ، وهي مصطلح عسكري بالأساس يعني الخطة الحربية ( أي التخطيط للعمليات العسكرية قبل نشوب الحرب ) .</a:t>
            </a:r>
          </a:p>
          <a:p>
            <a:r>
              <a:rPr lang="ar-IQ" dirty="0" smtClean="0"/>
              <a:t>- تطور هذا المفهوم فأصبح يشتمل على نواحي الحياة جميعها في التخطيط للنواحي الاقتصادية والاجتماعية والبيئية والتعليمية ....) </a:t>
            </a:r>
          </a:p>
          <a:p>
            <a:r>
              <a:rPr lang="ar-IQ" dirty="0" smtClean="0"/>
              <a:t>- يمكننا وضع خطة محددة مسبقا لتحقيق هدف معين على المدى البعيد في ضوء الإمكانيات المتاحة أو التي يمكن الحصول عليها . </a:t>
            </a:r>
          </a:p>
          <a:p>
            <a:r>
              <a:rPr lang="ar-IQ" dirty="0" smtClean="0"/>
              <a:t>- الاسترتيجية من المصطلحات الإغريقية القديمة أخذت من الكلمة الإغريقية (</a:t>
            </a:r>
            <a:r>
              <a:rPr lang="en-US" dirty="0" smtClean="0"/>
              <a:t>Strato</a:t>
            </a:r>
            <a:r>
              <a:rPr lang="ar-IQ" dirty="0" smtClean="0"/>
              <a:t> ) وتعني الجيش أو الحشود العسكرية وتعني كذلك أصول القيادة التي لا اعوجاج فيه . </a:t>
            </a:r>
            <a:endParaRPr lang="ar-IQ" dirty="0"/>
          </a:p>
        </p:txBody>
      </p:sp>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228600"/>
            <a:ext cx="8858312" cy="758952"/>
          </a:xfrm>
          <a:solidFill>
            <a:schemeClr val="accent2">
              <a:lumMod val="60000"/>
              <a:lumOff val="40000"/>
            </a:schemeClr>
          </a:solidFill>
        </p:spPr>
        <p:txBody>
          <a:bodyPr>
            <a:normAutofit/>
          </a:bodyPr>
          <a:lstStyle/>
          <a:p>
            <a:r>
              <a:rPr lang="ar-IQ" sz="3600" dirty="0" smtClean="0">
                <a:solidFill>
                  <a:schemeClr val="tx1"/>
                </a:solidFill>
              </a:rPr>
              <a:t>نافذة على تطور الأساليب والطرائق التدريسية </a:t>
            </a:r>
            <a:endParaRPr lang="ar-IQ" sz="3600" dirty="0">
              <a:solidFill>
                <a:schemeClr val="tx1"/>
              </a:solidFill>
            </a:endParaRPr>
          </a:p>
        </p:txBody>
      </p:sp>
      <p:sp>
        <p:nvSpPr>
          <p:cNvPr id="3" name="عنصر نائب للمحتوى 2"/>
          <p:cNvSpPr>
            <a:spLocks noGrp="1"/>
          </p:cNvSpPr>
          <p:nvPr>
            <p:ph sz="quarter" idx="1"/>
          </p:nvPr>
        </p:nvSpPr>
        <p:spPr>
          <a:xfrm>
            <a:off x="142844" y="1285860"/>
            <a:ext cx="8858312" cy="5072098"/>
          </a:xfrm>
          <a:solidFill>
            <a:schemeClr val="accent2">
              <a:lumMod val="60000"/>
              <a:lumOff val="40000"/>
            </a:schemeClr>
          </a:solidFill>
        </p:spPr>
        <p:txBody>
          <a:bodyPr>
            <a:normAutofit/>
          </a:bodyPr>
          <a:lstStyle/>
          <a:p>
            <a:r>
              <a:rPr lang="ar-IQ" sz="2800" dirty="0" smtClean="0"/>
              <a:t>هدف المحاضرة </a:t>
            </a:r>
          </a:p>
          <a:p>
            <a:r>
              <a:rPr lang="ar-IQ" sz="2800" dirty="0" smtClean="0"/>
              <a:t>جعل المتلقين قادرين على أن يتعرفواعلى  /</a:t>
            </a:r>
          </a:p>
          <a:p>
            <a:r>
              <a:rPr lang="ar-IQ" sz="2800" dirty="0" smtClean="0"/>
              <a:t>معنى المصطلحات التربوية</a:t>
            </a:r>
          </a:p>
          <a:p>
            <a:r>
              <a:rPr lang="ar-IQ" sz="2800" dirty="0" smtClean="0"/>
              <a:t>تطور الأساليب والطرائق التدريسية </a:t>
            </a:r>
          </a:p>
          <a:p>
            <a:r>
              <a:rPr lang="ar-IQ" sz="1600" b="1" dirty="0" smtClean="0"/>
              <a:t>إعداد </a:t>
            </a:r>
          </a:p>
          <a:p>
            <a:r>
              <a:rPr lang="ar-IQ" sz="1600" b="1" dirty="0" smtClean="0"/>
              <a:t>الأستاذ المساعد الدكتور أحمد هاشم محمد </a:t>
            </a:r>
          </a:p>
          <a:p>
            <a:r>
              <a:rPr lang="ar-IQ" sz="1600" b="1" dirty="0" smtClean="0"/>
              <a:t>جامعة بغداد – كلية التربية للبنات </a:t>
            </a:r>
          </a:p>
          <a:p>
            <a:endParaRPr lang="ar-IQ" dirty="0"/>
          </a:p>
        </p:txBody>
      </p:sp>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lstStyle/>
          <a:p>
            <a:r>
              <a:rPr lang="ar-IQ" dirty="0" smtClean="0"/>
              <a:t>4- الأهداف العامة </a:t>
            </a:r>
            <a:endParaRPr lang="ar-IQ" dirty="0"/>
          </a:p>
        </p:txBody>
      </p:sp>
      <p:sp>
        <p:nvSpPr>
          <p:cNvPr id="3" name="عنصر نائب للمحتوى 2"/>
          <p:cNvSpPr>
            <a:spLocks noGrp="1"/>
          </p:cNvSpPr>
          <p:nvPr>
            <p:ph sz="quarter" idx="1"/>
          </p:nvPr>
        </p:nvSpPr>
        <p:spPr/>
        <p:txBody>
          <a:bodyPr/>
          <a:lstStyle/>
          <a:p>
            <a:endParaRPr lang="ar-IQ" dirty="0" smtClean="0"/>
          </a:p>
          <a:p>
            <a:r>
              <a:rPr lang="ar-IQ" dirty="0" smtClean="0"/>
              <a:t>تؤخذ هذه الأهداف غالبا من الاتجاهات </a:t>
            </a:r>
          </a:p>
          <a:p>
            <a:r>
              <a:rPr lang="ar-IQ" dirty="0" smtClean="0"/>
              <a:t>العامة للدولة من اجل خلق جيل يخدم </a:t>
            </a:r>
          </a:p>
          <a:p>
            <a:r>
              <a:rPr lang="ar-IQ" dirty="0" smtClean="0"/>
              <a:t>هذه الاتجاهات وهي ما ينبغي تحقيقه </a:t>
            </a:r>
          </a:p>
          <a:p>
            <a:r>
              <a:rPr lang="ar-IQ" dirty="0" smtClean="0"/>
              <a:t>في مرحلة دراسية معينة أو سنة دراسية </a:t>
            </a:r>
          </a:p>
          <a:p>
            <a:r>
              <a:rPr lang="ar-IQ" dirty="0" smtClean="0"/>
              <a:t>معينة أو فصل دراسي خلال مدة معينة للمنهج  </a:t>
            </a:r>
            <a:endParaRPr lang="ar-IQ" dirty="0"/>
          </a:p>
        </p:txBody>
      </p:sp>
      <p:pic>
        <p:nvPicPr>
          <p:cNvPr id="23554" name="Picture 2" descr="C:\Users\ALBARQ OFFICE\Pictures\download.jpg"/>
          <p:cNvPicPr>
            <a:picLocks noChangeAspect="1" noChangeArrowheads="1"/>
          </p:cNvPicPr>
          <p:nvPr/>
        </p:nvPicPr>
        <p:blipFill>
          <a:blip r:embed="rId4"/>
          <a:srcRect/>
          <a:stretch>
            <a:fillRect/>
          </a:stretch>
        </p:blipFill>
        <p:spPr bwMode="auto">
          <a:xfrm>
            <a:off x="357159" y="1643050"/>
            <a:ext cx="3071834" cy="4357718"/>
          </a:xfrm>
          <a:prstGeom prst="rect">
            <a:avLst/>
          </a:prstGeom>
          <a:noFill/>
        </p:spPr>
      </p:pic>
    </p:spTree>
  </p:cSld>
  <p:clrMapOvr>
    <a:masterClrMapping/>
  </p:clrMapOvr>
  <p:transition spd="slow">
    <p:wipe dir="d"/>
    <p:sndAc>
      <p:stSnd>
        <p:snd r:embed="rId3" name="push.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lstStyle/>
          <a:p>
            <a:r>
              <a:rPr lang="ar-IQ" dirty="0" smtClean="0"/>
              <a:t>5 - الأهداف </a:t>
            </a:r>
            <a:r>
              <a:rPr lang="ar-IQ" sz="3600" dirty="0" smtClean="0"/>
              <a:t>الخاصة</a:t>
            </a:r>
            <a:r>
              <a:rPr lang="ar-IQ" dirty="0" smtClean="0"/>
              <a:t> </a:t>
            </a:r>
            <a:endParaRPr lang="ar-IQ" dirty="0"/>
          </a:p>
        </p:txBody>
      </p:sp>
      <p:sp>
        <p:nvSpPr>
          <p:cNvPr id="3" name="عنصر نائب للمحتوى 2"/>
          <p:cNvSpPr>
            <a:spLocks noGrp="1"/>
          </p:cNvSpPr>
          <p:nvPr>
            <p:ph sz="quarter" idx="1"/>
          </p:nvPr>
        </p:nvSpPr>
        <p:spPr/>
        <p:txBody>
          <a:bodyPr/>
          <a:lstStyle/>
          <a:p>
            <a:endParaRPr lang="ar-IQ" dirty="0" smtClean="0"/>
          </a:p>
          <a:p>
            <a:r>
              <a:rPr lang="ar-IQ" dirty="0" smtClean="0"/>
              <a:t>ما ينبغي تحقيقه من خلال النشاطات </a:t>
            </a:r>
          </a:p>
          <a:p>
            <a:r>
              <a:rPr lang="ar-IQ" dirty="0" smtClean="0"/>
              <a:t>العملية والأدبية أو اللغوية في حصة </a:t>
            </a:r>
          </a:p>
          <a:p>
            <a:r>
              <a:rPr lang="ar-IQ" dirty="0" smtClean="0"/>
              <a:t>دراسية واحدة أو أسبوع واحد على أن </a:t>
            </a:r>
          </a:p>
          <a:p>
            <a:r>
              <a:rPr lang="ar-IQ" dirty="0" smtClean="0"/>
              <a:t>تكون هذه النشاطات منسجمة مع </a:t>
            </a:r>
          </a:p>
          <a:p>
            <a:r>
              <a:rPr lang="ar-IQ" dirty="0" smtClean="0"/>
              <a:t>المضامين التي تحويها المواد والأنشطة .  </a:t>
            </a:r>
            <a:endParaRPr lang="ar-IQ" dirty="0"/>
          </a:p>
        </p:txBody>
      </p:sp>
      <p:pic>
        <p:nvPicPr>
          <p:cNvPr id="22530" name="Picture 2" descr="C:\Users\ALBARQ OFFICE\Pictures\images (12).jpg"/>
          <p:cNvPicPr>
            <a:picLocks noChangeAspect="1" noChangeArrowheads="1"/>
          </p:cNvPicPr>
          <p:nvPr/>
        </p:nvPicPr>
        <p:blipFill>
          <a:blip r:embed="rId3"/>
          <a:srcRect/>
          <a:stretch>
            <a:fillRect/>
          </a:stretch>
        </p:blipFill>
        <p:spPr bwMode="auto">
          <a:xfrm>
            <a:off x="428597" y="1857364"/>
            <a:ext cx="3571899" cy="2928958"/>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normAutofit/>
          </a:bodyPr>
          <a:lstStyle/>
          <a:p>
            <a:r>
              <a:rPr lang="ar-IQ" sz="3600" dirty="0" smtClean="0"/>
              <a:t>6 - الطريقة التدريسية </a:t>
            </a:r>
            <a:endParaRPr lang="ar-IQ" sz="3600" dirty="0"/>
          </a:p>
        </p:txBody>
      </p:sp>
      <p:sp>
        <p:nvSpPr>
          <p:cNvPr id="3" name="عنصر نائب للمحتوى 2"/>
          <p:cNvSpPr>
            <a:spLocks noGrp="1"/>
          </p:cNvSpPr>
          <p:nvPr>
            <p:ph sz="quarter" idx="1"/>
          </p:nvPr>
        </p:nvSpPr>
        <p:spPr/>
        <p:txBody>
          <a:bodyPr/>
          <a:lstStyle/>
          <a:p>
            <a:endParaRPr lang="ar-IQ" dirty="0" smtClean="0"/>
          </a:p>
          <a:p>
            <a:r>
              <a:rPr lang="ar-IQ" dirty="0" smtClean="0"/>
              <a:t>الأنشطة والإجراءات التي يقوم بها </a:t>
            </a:r>
          </a:p>
          <a:p>
            <a:r>
              <a:rPr lang="ar-IQ" dirty="0" smtClean="0"/>
              <a:t>المعلم والتي تبدوا أثارها على ما </a:t>
            </a:r>
          </a:p>
          <a:p>
            <a:r>
              <a:rPr lang="ar-IQ" dirty="0" smtClean="0"/>
              <a:t>يتعلمه الطلبة . فالمناقشة والملاحظة </a:t>
            </a:r>
          </a:p>
          <a:p>
            <a:r>
              <a:rPr lang="ar-IQ" dirty="0" smtClean="0"/>
              <a:t>والتوضيح والتفسير واستخدام السبورة </a:t>
            </a:r>
          </a:p>
          <a:p>
            <a:r>
              <a:rPr lang="ar-IQ" dirty="0" smtClean="0"/>
              <a:t>والوسائل التعليمية الأخرى أمثلة على </a:t>
            </a:r>
          </a:p>
          <a:p>
            <a:r>
              <a:rPr lang="ar-IQ" dirty="0" smtClean="0"/>
              <a:t>هذه الأنشطة والإجراءات التي يؤديها </a:t>
            </a:r>
          </a:p>
          <a:p>
            <a:r>
              <a:rPr lang="ar-IQ" dirty="0" smtClean="0"/>
              <a:t>المدرس داخل الصف .  </a:t>
            </a:r>
            <a:endParaRPr lang="ar-IQ" dirty="0"/>
          </a:p>
        </p:txBody>
      </p:sp>
      <p:pic>
        <p:nvPicPr>
          <p:cNvPr id="21506" name="Picture 2" descr="C:\Users\ALBARQ OFFICE\Pictures\images (10).jpg"/>
          <p:cNvPicPr>
            <a:picLocks noChangeAspect="1" noChangeArrowheads="1"/>
          </p:cNvPicPr>
          <p:nvPr/>
        </p:nvPicPr>
        <p:blipFill>
          <a:blip r:embed="rId3"/>
          <a:srcRect/>
          <a:stretch>
            <a:fillRect/>
          </a:stretch>
        </p:blipFill>
        <p:spPr bwMode="auto">
          <a:xfrm>
            <a:off x="428597" y="2071678"/>
            <a:ext cx="3714775" cy="3357586"/>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normAutofit/>
          </a:bodyPr>
          <a:lstStyle/>
          <a:p>
            <a:r>
              <a:rPr lang="ar-IQ" dirty="0" smtClean="0"/>
              <a:t>اختيار الطريقة التدريسية الفضلى </a:t>
            </a:r>
            <a:endParaRPr lang="ar-IQ" dirty="0"/>
          </a:p>
        </p:txBody>
      </p:sp>
      <p:sp>
        <p:nvSpPr>
          <p:cNvPr id="3" name="عنصر نائب للمحتوى 2"/>
          <p:cNvSpPr>
            <a:spLocks noGrp="1"/>
          </p:cNvSpPr>
          <p:nvPr>
            <p:ph sz="quarter" idx="1"/>
          </p:nvPr>
        </p:nvSpPr>
        <p:spPr/>
        <p:txBody>
          <a:bodyPr/>
          <a:lstStyle/>
          <a:p>
            <a:endParaRPr lang="ar-IQ" dirty="0" smtClean="0"/>
          </a:p>
          <a:p>
            <a:endParaRPr lang="ar-IQ" dirty="0" smtClean="0"/>
          </a:p>
          <a:p>
            <a:r>
              <a:rPr lang="ar-IQ" dirty="0" smtClean="0"/>
              <a:t>ما هي العوامل التي تقف وراء اختيارنا لطريقة تدريسية دون أخرى ؟؟</a:t>
            </a:r>
            <a:endParaRPr lang="ar-IQ" dirty="0"/>
          </a:p>
        </p:txBody>
      </p:sp>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normAutofit/>
          </a:bodyPr>
          <a:lstStyle/>
          <a:p>
            <a:r>
              <a:rPr lang="ar-IQ" sz="3600" dirty="0" smtClean="0"/>
              <a:t>عوامل اختيار الطريقة التدريسية </a:t>
            </a:r>
            <a:endParaRPr lang="ar-IQ" sz="3600" dirty="0"/>
          </a:p>
        </p:txBody>
      </p:sp>
      <p:sp>
        <p:nvSpPr>
          <p:cNvPr id="3" name="عنصر نائب للمحتوى 2"/>
          <p:cNvSpPr>
            <a:spLocks noGrp="1"/>
          </p:cNvSpPr>
          <p:nvPr>
            <p:ph sz="quarter" idx="1"/>
          </p:nvPr>
        </p:nvSpPr>
        <p:spPr/>
        <p:txBody>
          <a:bodyPr/>
          <a:lstStyle/>
          <a:p>
            <a:endParaRPr lang="ar-IQ" dirty="0" smtClean="0"/>
          </a:p>
          <a:p>
            <a:r>
              <a:rPr lang="ar-IQ" dirty="0" smtClean="0"/>
              <a:t>- أهداف الدرس </a:t>
            </a:r>
          </a:p>
          <a:p>
            <a:r>
              <a:rPr lang="ar-IQ" dirty="0" smtClean="0"/>
              <a:t>- مستوى الطلبة </a:t>
            </a:r>
          </a:p>
          <a:p>
            <a:r>
              <a:rPr lang="ar-IQ" dirty="0" smtClean="0"/>
              <a:t>- الوسائل التعليمية </a:t>
            </a:r>
          </a:p>
          <a:p>
            <a:r>
              <a:rPr lang="ar-IQ" dirty="0" smtClean="0"/>
              <a:t>-القراءات الخارجية </a:t>
            </a:r>
          </a:p>
          <a:p>
            <a:r>
              <a:rPr lang="ar-IQ" dirty="0" smtClean="0"/>
              <a:t>- تنظيم المادة الدراسية </a:t>
            </a:r>
            <a:endParaRPr lang="ar-IQ" dirty="0"/>
          </a:p>
        </p:txBody>
      </p:sp>
    </p:spTree>
  </p:cSld>
  <p:clrMapOvr>
    <a:masterClrMapping/>
  </p:clrMapOvr>
  <p:transition spd="slow">
    <p:wipe dir="d"/>
    <p:sndAc>
      <p:stSnd>
        <p:snd r:embed="rId3" name="push.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normAutofit/>
          </a:bodyPr>
          <a:lstStyle/>
          <a:p>
            <a:r>
              <a:rPr lang="ar-IQ" sz="3600" dirty="0" smtClean="0"/>
              <a:t>7- الأسلوب </a:t>
            </a:r>
            <a:endParaRPr lang="ar-IQ" sz="3600" dirty="0"/>
          </a:p>
        </p:txBody>
      </p:sp>
      <p:sp>
        <p:nvSpPr>
          <p:cNvPr id="3" name="عنصر نائب للمحتوى 2"/>
          <p:cNvSpPr>
            <a:spLocks noGrp="1"/>
          </p:cNvSpPr>
          <p:nvPr>
            <p:ph sz="quarter" idx="1"/>
          </p:nvPr>
        </p:nvSpPr>
        <p:spPr/>
        <p:txBody>
          <a:bodyPr>
            <a:normAutofit fontScale="92500" lnSpcReduction="20000"/>
          </a:bodyPr>
          <a:lstStyle/>
          <a:p>
            <a:endParaRPr lang="ar-IQ" dirty="0" smtClean="0"/>
          </a:p>
          <a:p>
            <a:r>
              <a:rPr lang="ar-IQ" dirty="0" smtClean="0"/>
              <a:t>هو مجموعة الأنماط التدريسية الخاصة </a:t>
            </a:r>
          </a:p>
          <a:p>
            <a:r>
              <a:rPr lang="ar-IQ" dirty="0" smtClean="0"/>
              <a:t>بالمدرس والمفضلة لديه .</a:t>
            </a:r>
          </a:p>
          <a:p>
            <a:r>
              <a:rPr lang="ar-IQ" dirty="0" smtClean="0"/>
              <a:t>- تعرف دائرة المعارف للبحوث التربوية </a:t>
            </a:r>
          </a:p>
          <a:p>
            <a:r>
              <a:rPr lang="ar-IQ" dirty="0" smtClean="0"/>
              <a:t>الأسلوب هو النمط التدريسي الذي يفضله</a:t>
            </a:r>
          </a:p>
          <a:p>
            <a:r>
              <a:rPr lang="ar-IQ" dirty="0" smtClean="0"/>
              <a:t> مدرس ما . </a:t>
            </a:r>
          </a:p>
          <a:p>
            <a:r>
              <a:rPr lang="ar-IQ" dirty="0" smtClean="0"/>
              <a:t>- أو هو طريقة المدرس في التعامل مع </a:t>
            </a:r>
          </a:p>
          <a:p>
            <a:r>
              <a:rPr lang="ar-IQ" dirty="0" smtClean="0"/>
              <a:t>الموقف التعليمي التي تظهر خصائص</a:t>
            </a:r>
          </a:p>
          <a:p>
            <a:r>
              <a:rPr lang="ar-IQ" dirty="0" smtClean="0"/>
              <a:t> شخصيته أو تتفاعل فيها طريقة التدريس </a:t>
            </a:r>
          </a:p>
          <a:p>
            <a:r>
              <a:rPr lang="ar-IQ" dirty="0" smtClean="0"/>
              <a:t>بحيث يؤدي ذلك إلى ظهور الفروق الفردية </a:t>
            </a:r>
          </a:p>
          <a:p>
            <a:r>
              <a:rPr lang="ar-IQ" dirty="0" smtClean="0"/>
              <a:t>بين المدرسين في عملهم داخل المدرسة . </a:t>
            </a:r>
            <a:endParaRPr lang="ar-IQ" dirty="0"/>
          </a:p>
        </p:txBody>
      </p:sp>
      <p:pic>
        <p:nvPicPr>
          <p:cNvPr id="20482" name="Picture 2" descr="C:\Users\ALBARQ OFFICE\Pictures\images (6).jpg"/>
          <p:cNvPicPr>
            <a:picLocks noChangeAspect="1" noChangeArrowheads="1"/>
          </p:cNvPicPr>
          <p:nvPr/>
        </p:nvPicPr>
        <p:blipFill>
          <a:blip r:embed="rId3"/>
          <a:srcRect/>
          <a:stretch>
            <a:fillRect/>
          </a:stretch>
        </p:blipFill>
        <p:spPr bwMode="auto">
          <a:xfrm>
            <a:off x="357159" y="1643051"/>
            <a:ext cx="3857651" cy="4071966"/>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lstStyle/>
          <a:p>
            <a:r>
              <a:rPr lang="ar-IQ" sz="3600" dirty="0" smtClean="0"/>
              <a:t>الأسلوب</a:t>
            </a:r>
            <a:r>
              <a:rPr lang="ar-IQ" dirty="0" smtClean="0"/>
              <a:t> </a:t>
            </a:r>
            <a:endParaRPr lang="ar-IQ" dirty="0"/>
          </a:p>
        </p:txBody>
      </p:sp>
      <p:sp>
        <p:nvSpPr>
          <p:cNvPr id="3" name="عنصر نائب للمحتوى 2"/>
          <p:cNvSpPr>
            <a:spLocks noGrp="1"/>
          </p:cNvSpPr>
          <p:nvPr>
            <p:ph sz="quarter" idx="1"/>
          </p:nvPr>
        </p:nvSpPr>
        <p:spPr/>
        <p:txBody>
          <a:bodyPr/>
          <a:lstStyle/>
          <a:p>
            <a:endParaRPr lang="ar-IQ" dirty="0" smtClean="0"/>
          </a:p>
          <a:p>
            <a:endParaRPr lang="ar-IQ" dirty="0" smtClean="0"/>
          </a:p>
          <a:p>
            <a:r>
              <a:rPr lang="ar-IQ" dirty="0" smtClean="0"/>
              <a:t>كيف يمكنك التعرف على نجاح أسلوب تدريسك المناسب لتدريس طلبتك ؟؟</a:t>
            </a:r>
            <a:endParaRPr lang="ar-IQ" dirty="0"/>
          </a:p>
        </p:txBody>
      </p:sp>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lstStyle/>
          <a:p>
            <a:r>
              <a:rPr lang="ar-IQ" sz="3600" dirty="0" smtClean="0"/>
              <a:t>الأسلوب </a:t>
            </a:r>
            <a:endParaRPr lang="ar-IQ" sz="3600" dirty="0"/>
          </a:p>
        </p:txBody>
      </p:sp>
      <p:sp>
        <p:nvSpPr>
          <p:cNvPr id="3" name="عنصر نائب للمحتوى 2"/>
          <p:cNvSpPr>
            <a:spLocks noGrp="1"/>
          </p:cNvSpPr>
          <p:nvPr>
            <p:ph sz="quarter" idx="1"/>
          </p:nvPr>
        </p:nvSpPr>
        <p:spPr/>
        <p:txBody>
          <a:bodyPr/>
          <a:lstStyle/>
          <a:p>
            <a:endParaRPr lang="ar-IQ" dirty="0" smtClean="0"/>
          </a:p>
          <a:p>
            <a:r>
              <a:rPr lang="ar-IQ" dirty="0" smtClean="0"/>
              <a:t>يمكنك الترف على أسلوبك الناجح والمرضي لطلبتك من خلال عمل استطلاع تفصيلاتهم حول أسلوب التدريس الملائم لهم ولكل مادة من المواد الدراسية . </a:t>
            </a:r>
            <a:endParaRPr lang="ar-IQ" dirty="0"/>
          </a:p>
        </p:txBody>
      </p:sp>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normAutofit/>
          </a:bodyPr>
          <a:lstStyle/>
          <a:p>
            <a:r>
              <a:rPr lang="ar-IQ" sz="3600" dirty="0" smtClean="0"/>
              <a:t>8 - التدريس </a:t>
            </a:r>
            <a:endParaRPr lang="ar-IQ" sz="3600" dirty="0"/>
          </a:p>
        </p:txBody>
      </p:sp>
      <p:sp>
        <p:nvSpPr>
          <p:cNvPr id="3" name="عنصر نائب للمحتوى 2"/>
          <p:cNvSpPr>
            <a:spLocks noGrp="1"/>
          </p:cNvSpPr>
          <p:nvPr>
            <p:ph sz="quarter" idx="1"/>
          </p:nvPr>
        </p:nvSpPr>
        <p:spPr/>
        <p:txBody>
          <a:bodyPr/>
          <a:lstStyle/>
          <a:p>
            <a:endParaRPr lang="ar-IQ" dirty="0" smtClean="0"/>
          </a:p>
          <a:p>
            <a:endParaRPr lang="ar-IQ" dirty="0" smtClean="0"/>
          </a:p>
          <a:p>
            <a:r>
              <a:rPr lang="ar-IQ" dirty="0" smtClean="0"/>
              <a:t>أولا - عرف التدريس بأنه عملية التفاعل </a:t>
            </a:r>
          </a:p>
          <a:p>
            <a:r>
              <a:rPr lang="ar-IQ" dirty="0" smtClean="0"/>
              <a:t>بين المدرس وطلبته في الصف . </a:t>
            </a:r>
          </a:p>
          <a:p>
            <a:r>
              <a:rPr lang="ar-IQ" dirty="0" smtClean="0"/>
              <a:t>ثانيا - الإجراء المخطط له الذي يتبعه </a:t>
            </a:r>
          </a:p>
          <a:p>
            <a:r>
              <a:rPr lang="ar-IQ" dirty="0" smtClean="0"/>
              <a:t>المدرس في تعامله مع الطلبة بقصد </a:t>
            </a:r>
          </a:p>
          <a:p>
            <a:r>
              <a:rPr lang="ar-IQ" dirty="0" smtClean="0"/>
              <a:t>جعل التعليم سهلا . </a:t>
            </a:r>
            <a:endParaRPr lang="ar-IQ" dirty="0"/>
          </a:p>
        </p:txBody>
      </p:sp>
      <p:pic>
        <p:nvPicPr>
          <p:cNvPr id="19458" name="Picture 2" descr="C:\Users\ALBARQ OFFICE\Pictures\images (5).jpg"/>
          <p:cNvPicPr>
            <a:picLocks noChangeAspect="1" noChangeArrowheads="1"/>
          </p:cNvPicPr>
          <p:nvPr/>
        </p:nvPicPr>
        <p:blipFill>
          <a:blip r:embed="rId3"/>
          <a:srcRect/>
          <a:stretch>
            <a:fillRect/>
          </a:stretch>
        </p:blipFill>
        <p:spPr bwMode="auto">
          <a:xfrm>
            <a:off x="357159" y="1571612"/>
            <a:ext cx="3643337" cy="4643469"/>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normAutofit/>
          </a:bodyPr>
          <a:lstStyle/>
          <a:p>
            <a:r>
              <a:rPr lang="ar-IQ" sz="3600" dirty="0" smtClean="0"/>
              <a:t>9 - التعليم </a:t>
            </a:r>
            <a:endParaRPr lang="ar-IQ" sz="3600" dirty="0"/>
          </a:p>
        </p:txBody>
      </p:sp>
      <p:sp>
        <p:nvSpPr>
          <p:cNvPr id="3" name="عنصر نائب للمحتوى 2"/>
          <p:cNvSpPr>
            <a:spLocks noGrp="1"/>
          </p:cNvSpPr>
          <p:nvPr>
            <p:ph sz="quarter" idx="1"/>
          </p:nvPr>
        </p:nvSpPr>
        <p:spPr/>
        <p:txBody>
          <a:bodyPr/>
          <a:lstStyle/>
          <a:p>
            <a:endParaRPr lang="ar-IQ" dirty="0" smtClean="0"/>
          </a:p>
          <a:p>
            <a:endParaRPr lang="ar-IQ" dirty="0" smtClean="0"/>
          </a:p>
          <a:p>
            <a:r>
              <a:rPr lang="ar-IQ" dirty="0" smtClean="0"/>
              <a:t>عملية تغيير السلوك وهو عملية بناء </a:t>
            </a:r>
          </a:p>
          <a:p>
            <a:r>
              <a:rPr lang="ar-IQ" dirty="0" smtClean="0"/>
              <a:t>الفرد ومحو الأمية في المجتمع وهو </a:t>
            </a:r>
          </a:p>
          <a:p>
            <a:r>
              <a:rPr lang="ar-IQ" dirty="0" smtClean="0"/>
              <a:t>المحرك الأساس في تطور الحضارات </a:t>
            </a:r>
          </a:p>
          <a:p>
            <a:r>
              <a:rPr lang="ar-IQ" dirty="0" smtClean="0"/>
              <a:t>ومحور قياس تطور ونماء المجتمعات . </a:t>
            </a:r>
          </a:p>
          <a:p>
            <a:r>
              <a:rPr lang="ar-IQ" dirty="0" smtClean="0"/>
              <a:t>- إن تقويم المجتمعات وتطورها يقاس </a:t>
            </a:r>
          </a:p>
          <a:p>
            <a:r>
              <a:rPr lang="ar-IQ" dirty="0" smtClean="0"/>
              <a:t>وفقا لنسب المتعلمين بها </a:t>
            </a:r>
            <a:endParaRPr lang="ar-IQ" dirty="0"/>
          </a:p>
          <a:p>
            <a:endParaRPr lang="ar-IQ" dirty="0"/>
          </a:p>
        </p:txBody>
      </p:sp>
      <p:pic>
        <p:nvPicPr>
          <p:cNvPr id="18434" name="Picture 2" descr="C:\Users\ALBARQ OFFICE\Pictures\images (4).jpg"/>
          <p:cNvPicPr>
            <a:picLocks noChangeAspect="1" noChangeArrowheads="1"/>
          </p:cNvPicPr>
          <p:nvPr/>
        </p:nvPicPr>
        <p:blipFill>
          <a:blip r:embed="rId3"/>
          <a:srcRect/>
          <a:stretch>
            <a:fillRect/>
          </a:stretch>
        </p:blipFill>
        <p:spPr bwMode="auto">
          <a:xfrm>
            <a:off x="357159" y="1643050"/>
            <a:ext cx="3929089" cy="3929090"/>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914384"/>
          </a:xfrm>
          <a:solidFill>
            <a:schemeClr val="accent1"/>
          </a:solidFill>
        </p:spPr>
        <p:txBody>
          <a:bodyPr>
            <a:normAutofit/>
          </a:bodyPr>
          <a:lstStyle/>
          <a:p>
            <a:r>
              <a:rPr lang="ar-IQ" sz="3600" dirty="0" smtClean="0">
                <a:solidFill>
                  <a:schemeClr val="bg1"/>
                </a:solidFill>
              </a:rPr>
              <a:t>مقدمة عن تطور طرائق التدريس </a:t>
            </a:r>
            <a:endParaRPr lang="ar-IQ" sz="3600" dirty="0">
              <a:solidFill>
                <a:schemeClr val="bg1"/>
              </a:solidFill>
            </a:endParaRPr>
          </a:p>
        </p:txBody>
      </p:sp>
      <p:sp>
        <p:nvSpPr>
          <p:cNvPr id="3" name="عنصر نائب للمحتوى 2"/>
          <p:cNvSpPr>
            <a:spLocks noGrp="1"/>
          </p:cNvSpPr>
          <p:nvPr>
            <p:ph sz="quarter" idx="1"/>
          </p:nvPr>
        </p:nvSpPr>
        <p:spPr>
          <a:xfrm>
            <a:off x="428596" y="1714488"/>
            <a:ext cx="8358246" cy="4643470"/>
          </a:xfrm>
          <a:solidFill>
            <a:schemeClr val="accent1"/>
          </a:solidFill>
        </p:spPr>
        <p:txBody>
          <a:bodyPr/>
          <a:lstStyle/>
          <a:p>
            <a:endParaRPr lang="ar-IQ" dirty="0" smtClean="0"/>
          </a:p>
          <a:p>
            <a:r>
              <a:rPr lang="ar-IQ" sz="2800" dirty="0" smtClean="0">
                <a:solidFill>
                  <a:schemeClr val="bg1"/>
                </a:solidFill>
              </a:rPr>
              <a:t>كانت طريقة التدريس خلال القرن الثامن عشر والتاسع عشر انعكاسا لفلسفة تربوية تؤكد سيكولوجية الملكات العقلية التي أشارت إلى أن العقل البشري يتكون من عدد من الملكات العقلية المنفصلة بعضها عن البعض ولكل ملكة عقلية وظيفة خاصة بها . فهناك ملكة التذكر وملكة التفكير وملكة التخيل وغيرها .  </a:t>
            </a:r>
            <a:endParaRPr lang="ar-IQ" sz="2800" dirty="0">
              <a:solidFill>
                <a:schemeClr val="bg1"/>
              </a:solidFill>
            </a:endParaRPr>
          </a:p>
        </p:txBody>
      </p:sp>
    </p:spTree>
  </p:cSld>
  <p:clrMapOvr>
    <a:masterClrMapping/>
  </p:clrMapOvr>
  <p:transition spd="slow">
    <p:wipe/>
    <p:sndAc>
      <p:stSnd>
        <p:snd r:embed="rId3" name="push.wav" builtIn="1"/>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normAutofit/>
          </a:bodyPr>
          <a:lstStyle/>
          <a:p>
            <a:r>
              <a:rPr lang="ar-IQ" sz="3600" dirty="0" smtClean="0"/>
              <a:t>التدريس والتعليم </a:t>
            </a:r>
            <a:endParaRPr lang="ar-IQ" sz="3600" dirty="0"/>
          </a:p>
        </p:txBody>
      </p:sp>
      <p:sp>
        <p:nvSpPr>
          <p:cNvPr id="3" name="عنصر نائب للمحتوى 2"/>
          <p:cNvSpPr>
            <a:spLocks noGrp="1"/>
          </p:cNvSpPr>
          <p:nvPr>
            <p:ph sz="quarter" idx="1"/>
          </p:nvPr>
        </p:nvSpPr>
        <p:spPr/>
        <p:txBody>
          <a:bodyPr/>
          <a:lstStyle/>
          <a:p>
            <a:endParaRPr lang="ar-IQ" dirty="0" smtClean="0"/>
          </a:p>
          <a:p>
            <a:endParaRPr lang="ar-IQ" dirty="0" smtClean="0"/>
          </a:p>
          <a:p>
            <a:r>
              <a:rPr lang="ar-IQ" dirty="0" smtClean="0"/>
              <a:t>ما لفرق بين التدريس والتعليم ؟؟</a:t>
            </a:r>
          </a:p>
          <a:p>
            <a:endParaRPr lang="ar-IQ" dirty="0" smtClean="0"/>
          </a:p>
          <a:p>
            <a:r>
              <a:rPr lang="ar-IQ" dirty="0" smtClean="0"/>
              <a:t>أيهما اشمل واعم من الأخر ؟؟</a:t>
            </a:r>
            <a:endParaRPr lang="ar-IQ" dirty="0"/>
          </a:p>
        </p:txBody>
      </p:sp>
      <p:pic>
        <p:nvPicPr>
          <p:cNvPr id="17410" name="Picture 2" descr="C:\Users\ALBARQ OFFICE\Pictures\images (3).jpg"/>
          <p:cNvPicPr>
            <a:picLocks noChangeAspect="1" noChangeArrowheads="1"/>
          </p:cNvPicPr>
          <p:nvPr/>
        </p:nvPicPr>
        <p:blipFill>
          <a:blip r:embed="rId3"/>
          <a:srcRect/>
          <a:stretch>
            <a:fillRect/>
          </a:stretch>
        </p:blipFill>
        <p:spPr bwMode="auto">
          <a:xfrm>
            <a:off x="428596" y="1571612"/>
            <a:ext cx="4143404" cy="4572032"/>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normAutofit/>
          </a:bodyPr>
          <a:lstStyle/>
          <a:p>
            <a:r>
              <a:rPr lang="ar-IQ" sz="3600" dirty="0" smtClean="0"/>
              <a:t>التدريس والتعليم </a:t>
            </a:r>
            <a:endParaRPr lang="ar-IQ" sz="3600" dirty="0"/>
          </a:p>
        </p:txBody>
      </p:sp>
      <p:sp>
        <p:nvSpPr>
          <p:cNvPr id="3" name="عنصر نائب للمحتوى 2"/>
          <p:cNvSpPr>
            <a:spLocks noGrp="1"/>
          </p:cNvSpPr>
          <p:nvPr>
            <p:ph sz="quarter" idx="1"/>
          </p:nvPr>
        </p:nvSpPr>
        <p:spPr/>
        <p:txBody>
          <a:bodyPr>
            <a:normAutofit/>
          </a:bodyPr>
          <a:lstStyle/>
          <a:p>
            <a:endParaRPr lang="ar-IQ" dirty="0" smtClean="0"/>
          </a:p>
          <a:p>
            <a:r>
              <a:rPr lang="ar-IQ" dirty="0" smtClean="0"/>
              <a:t>التدريس عملية اخذ وعطاء أو حوار وتفاعل بين المدرس وطلبته </a:t>
            </a:r>
          </a:p>
          <a:p>
            <a:r>
              <a:rPr lang="ar-IQ" dirty="0" smtClean="0"/>
              <a:t>التعليم عملية عطاء من جانب واحد هو المدرس . </a:t>
            </a:r>
          </a:p>
          <a:p>
            <a:r>
              <a:rPr lang="ar-IQ" dirty="0" smtClean="0"/>
              <a:t>التدريس ينتج التعليم وهو اعم واشمل من التعليم لان الأول يشتمل على مركبين الأول الإحاطة بالمعارف والثاني اكتشاف تلك المعارف ، بينما لا يحتوي التعليم إلا على  مركب واحد الإحاطة بالمعارف فإذا كان التدريس ناجحا كان التعليم فاعلا .</a:t>
            </a:r>
            <a:endParaRPr lang="ar-IQ" dirty="0"/>
          </a:p>
        </p:txBody>
      </p:sp>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normAutofit/>
          </a:bodyPr>
          <a:lstStyle/>
          <a:p>
            <a:r>
              <a:rPr lang="ar-IQ" sz="3600" dirty="0" smtClean="0"/>
              <a:t>10 - التعلم</a:t>
            </a:r>
            <a:endParaRPr lang="ar-IQ" sz="3600" dirty="0"/>
          </a:p>
        </p:txBody>
      </p:sp>
      <p:sp>
        <p:nvSpPr>
          <p:cNvPr id="3" name="عنصر نائب للمحتوى 2"/>
          <p:cNvSpPr>
            <a:spLocks noGrp="1"/>
          </p:cNvSpPr>
          <p:nvPr>
            <p:ph sz="quarter" idx="1"/>
          </p:nvPr>
        </p:nvSpPr>
        <p:spPr/>
        <p:txBody>
          <a:bodyPr/>
          <a:lstStyle/>
          <a:p>
            <a:endParaRPr lang="ar-IQ" dirty="0" smtClean="0"/>
          </a:p>
          <a:p>
            <a:r>
              <a:rPr lang="ar-IQ" dirty="0" smtClean="0"/>
              <a:t>- عملية تلقي المعرفة والقيم والمهارات </a:t>
            </a:r>
          </a:p>
          <a:p>
            <a:r>
              <a:rPr lang="ar-IQ" dirty="0" smtClean="0"/>
              <a:t>من خلال الخبرات أو التعلم أو الدراسة </a:t>
            </a:r>
          </a:p>
          <a:p>
            <a:r>
              <a:rPr lang="ar-IQ" dirty="0" smtClean="0"/>
              <a:t>وقد يؤدي إلى تغير دائم في السلوك </a:t>
            </a:r>
          </a:p>
          <a:p>
            <a:r>
              <a:rPr lang="ar-IQ" dirty="0" smtClean="0"/>
              <a:t>وعادة ما يكون غير مبرمج وغير </a:t>
            </a:r>
          </a:p>
          <a:p>
            <a:r>
              <a:rPr lang="ar-IQ" dirty="0" smtClean="0"/>
              <a:t>مخطط له . </a:t>
            </a:r>
          </a:p>
          <a:p>
            <a:endParaRPr lang="ar-IQ" dirty="0" smtClean="0"/>
          </a:p>
          <a:p>
            <a:r>
              <a:rPr lang="ar-IQ" dirty="0" smtClean="0"/>
              <a:t>ما الشروط الواجب توافرها لكي تحدث عملية التعلم ؟؟</a:t>
            </a:r>
            <a:endParaRPr lang="ar-IQ" dirty="0"/>
          </a:p>
        </p:txBody>
      </p:sp>
      <p:pic>
        <p:nvPicPr>
          <p:cNvPr id="16386" name="Picture 2" descr="C:\Users\ALBARQ OFFICE\Pictures\images (1).jpg"/>
          <p:cNvPicPr>
            <a:picLocks noChangeAspect="1" noChangeArrowheads="1"/>
          </p:cNvPicPr>
          <p:nvPr/>
        </p:nvPicPr>
        <p:blipFill>
          <a:blip r:embed="rId3"/>
          <a:srcRect/>
          <a:stretch>
            <a:fillRect/>
          </a:stretch>
        </p:blipFill>
        <p:spPr bwMode="auto">
          <a:xfrm>
            <a:off x="357159" y="1571612"/>
            <a:ext cx="3857651" cy="3429024"/>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normAutofit/>
          </a:bodyPr>
          <a:lstStyle/>
          <a:p>
            <a:r>
              <a:rPr lang="ar-IQ" sz="3600" dirty="0" smtClean="0"/>
              <a:t>شروط التعلم </a:t>
            </a:r>
            <a:endParaRPr lang="ar-IQ" sz="3600" dirty="0"/>
          </a:p>
        </p:txBody>
      </p:sp>
      <p:sp>
        <p:nvSpPr>
          <p:cNvPr id="3" name="عنصر نائب للمحتوى 2"/>
          <p:cNvSpPr>
            <a:spLocks noGrp="1"/>
          </p:cNvSpPr>
          <p:nvPr>
            <p:ph sz="quarter" idx="1"/>
          </p:nvPr>
        </p:nvSpPr>
        <p:spPr/>
        <p:txBody>
          <a:bodyPr/>
          <a:lstStyle/>
          <a:p>
            <a:endParaRPr lang="ar-IQ" dirty="0" smtClean="0"/>
          </a:p>
          <a:p>
            <a:r>
              <a:rPr lang="ar-IQ" dirty="0" smtClean="0"/>
              <a:t>وجود المتعلم في موقف جديد .</a:t>
            </a:r>
          </a:p>
          <a:p>
            <a:r>
              <a:rPr lang="ar-IQ" dirty="0" smtClean="0"/>
              <a:t>وجود دافع يدفع الفرد إلى التعلم </a:t>
            </a:r>
          </a:p>
          <a:p>
            <a:r>
              <a:rPr lang="ar-IQ" dirty="0" smtClean="0"/>
              <a:t>بلوغ المتعلم مستوى من القدرة على الاستيعاب </a:t>
            </a:r>
          </a:p>
          <a:p>
            <a:r>
              <a:rPr lang="ar-IQ" dirty="0" smtClean="0"/>
              <a:t>العمل بالعلم والإفادة منه </a:t>
            </a:r>
            <a:endParaRPr lang="ar-IQ" dirty="0"/>
          </a:p>
        </p:txBody>
      </p:sp>
      <p:pic>
        <p:nvPicPr>
          <p:cNvPr id="15362" name="Picture 2" descr="C:\Users\ALBARQ OFFICE\Pictures\images (2).jpg"/>
          <p:cNvPicPr>
            <a:picLocks noChangeAspect="1" noChangeArrowheads="1"/>
          </p:cNvPicPr>
          <p:nvPr/>
        </p:nvPicPr>
        <p:blipFill>
          <a:blip r:embed="rId3"/>
          <a:srcRect/>
          <a:stretch>
            <a:fillRect/>
          </a:stretch>
        </p:blipFill>
        <p:spPr bwMode="auto">
          <a:xfrm>
            <a:off x="357158" y="1571612"/>
            <a:ext cx="3071834" cy="4572032"/>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914384"/>
          </a:xfrm>
          <a:solidFill>
            <a:srgbClr val="0070C0"/>
          </a:solidFill>
        </p:spPr>
        <p:txBody>
          <a:bodyPr/>
          <a:lstStyle/>
          <a:p>
            <a:r>
              <a:rPr lang="ar-IQ" dirty="0" smtClean="0">
                <a:solidFill>
                  <a:schemeClr val="bg1"/>
                </a:solidFill>
              </a:rPr>
              <a:t>أسس التدريس </a:t>
            </a:r>
            <a:r>
              <a:rPr lang="ar-IQ" sz="3600" dirty="0" smtClean="0">
                <a:solidFill>
                  <a:schemeClr val="bg1"/>
                </a:solidFill>
              </a:rPr>
              <a:t>العامة</a:t>
            </a:r>
            <a:r>
              <a:rPr lang="ar-IQ" dirty="0" smtClean="0">
                <a:solidFill>
                  <a:schemeClr val="bg1"/>
                </a:solidFill>
              </a:rPr>
              <a:t> </a:t>
            </a:r>
            <a:endParaRPr lang="ar-IQ" dirty="0">
              <a:solidFill>
                <a:schemeClr val="bg1"/>
              </a:solidFill>
            </a:endParaRPr>
          </a:p>
        </p:txBody>
      </p:sp>
      <p:sp>
        <p:nvSpPr>
          <p:cNvPr id="3" name="عنصر نائب للمحتوى 2"/>
          <p:cNvSpPr>
            <a:spLocks noGrp="1"/>
          </p:cNvSpPr>
          <p:nvPr>
            <p:ph sz="quarter" idx="1"/>
          </p:nvPr>
        </p:nvSpPr>
        <p:spPr>
          <a:solidFill>
            <a:srgbClr val="0070C0"/>
          </a:solidFill>
        </p:spPr>
        <p:txBody>
          <a:bodyPr/>
          <a:lstStyle/>
          <a:p>
            <a:r>
              <a:rPr lang="ar-IQ" dirty="0" smtClean="0">
                <a:solidFill>
                  <a:schemeClr val="bg1"/>
                </a:solidFill>
              </a:rPr>
              <a:t>أولا- تحديد عنوان الدرس :</a:t>
            </a:r>
          </a:p>
          <a:p>
            <a:r>
              <a:rPr lang="ar-IQ" dirty="0" smtClean="0">
                <a:solidFill>
                  <a:schemeClr val="bg1"/>
                </a:solidFill>
              </a:rPr>
              <a:t>أن وجود عنوان للدرس يعد نوعا </a:t>
            </a:r>
          </a:p>
          <a:p>
            <a:r>
              <a:rPr lang="ar-IQ" dirty="0" smtClean="0">
                <a:solidFill>
                  <a:schemeClr val="bg1"/>
                </a:solidFill>
              </a:rPr>
              <a:t>من الالتزام من جانب المدرس ويجب </a:t>
            </a:r>
          </a:p>
          <a:p>
            <a:r>
              <a:rPr lang="ar-IQ" dirty="0" smtClean="0">
                <a:solidFill>
                  <a:schemeClr val="bg1"/>
                </a:solidFill>
              </a:rPr>
              <a:t>عليه كتابة عنوان الدرس على السبورة </a:t>
            </a:r>
          </a:p>
          <a:p>
            <a:r>
              <a:rPr lang="ar-IQ" dirty="0" smtClean="0">
                <a:solidFill>
                  <a:schemeClr val="bg1"/>
                </a:solidFill>
              </a:rPr>
              <a:t>بعد إعطاء مقدمة بسيطة ، فهذا يجعل </a:t>
            </a:r>
          </a:p>
          <a:p>
            <a:r>
              <a:rPr lang="ar-IQ" dirty="0" smtClean="0">
                <a:solidFill>
                  <a:schemeClr val="bg1"/>
                </a:solidFill>
              </a:rPr>
              <a:t>الطلبة على معرفة بموضوع الدرس </a:t>
            </a:r>
          </a:p>
          <a:p>
            <a:r>
              <a:rPr lang="ar-IQ" dirty="0" smtClean="0">
                <a:solidFill>
                  <a:schemeClr val="bg1"/>
                </a:solidFill>
              </a:rPr>
              <a:t>ومتابعته .  </a:t>
            </a:r>
            <a:endParaRPr lang="ar-IQ" dirty="0">
              <a:solidFill>
                <a:schemeClr val="bg1"/>
              </a:solidFill>
            </a:endParaRPr>
          </a:p>
        </p:txBody>
      </p:sp>
      <p:pic>
        <p:nvPicPr>
          <p:cNvPr id="10244" name="Picture 4" descr="نتيجة بحث الصور عن اسس التدريس الناجح"/>
          <p:cNvPicPr>
            <a:picLocks noChangeAspect="1" noChangeArrowheads="1"/>
          </p:cNvPicPr>
          <p:nvPr/>
        </p:nvPicPr>
        <p:blipFill>
          <a:blip r:embed="rId3"/>
          <a:srcRect/>
          <a:stretch>
            <a:fillRect/>
          </a:stretch>
        </p:blipFill>
        <p:spPr bwMode="auto">
          <a:xfrm>
            <a:off x="428596" y="1428736"/>
            <a:ext cx="3929090" cy="4572032"/>
          </a:xfrm>
          <a:prstGeom prst="rect">
            <a:avLst/>
          </a:prstGeom>
          <a:noFill/>
        </p:spPr>
      </p:pic>
    </p:spTree>
  </p:cSld>
  <p:clrMapOvr>
    <a:masterClrMapping/>
  </p:clrMapOvr>
  <p:transition spd="slow">
    <p:wipe dir="r"/>
    <p:sndAc>
      <p:stSnd>
        <p:snd r:embed="rId2" name="push.wav" builtIn="1"/>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914384"/>
          </a:xfrm>
          <a:solidFill>
            <a:srgbClr val="0070C0"/>
          </a:solidFill>
        </p:spPr>
        <p:txBody>
          <a:bodyPr/>
          <a:lstStyle/>
          <a:p>
            <a:r>
              <a:rPr lang="ar-IQ" dirty="0" smtClean="0">
                <a:solidFill>
                  <a:schemeClr val="bg1"/>
                </a:solidFill>
              </a:rPr>
              <a:t>أسس التدريس العامة </a:t>
            </a:r>
            <a:endParaRPr lang="ar-IQ" dirty="0">
              <a:solidFill>
                <a:schemeClr val="bg1"/>
              </a:solidFill>
            </a:endParaRPr>
          </a:p>
        </p:txBody>
      </p:sp>
      <p:sp>
        <p:nvSpPr>
          <p:cNvPr id="3" name="عنصر نائب للمحتوى 2"/>
          <p:cNvSpPr>
            <a:spLocks noGrp="1"/>
          </p:cNvSpPr>
          <p:nvPr>
            <p:ph sz="quarter" idx="1"/>
          </p:nvPr>
        </p:nvSpPr>
        <p:spPr>
          <a:solidFill>
            <a:srgbClr val="0070C0"/>
          </a:solidFill>
        </p:spPr>
        <p:txBody>
          <a:bodyPr/>
          <a:lstStyle/>
          <a:p>
            <a:r>
              <a:rPr lang="ar-IQ" dirty="0" smtClean="0">
                <a:solidFill>
                  <a:schemeClr val="bg1"/>
                </a:solidFill>
              </a:rPr>
              <a:t>ثانيا-تحديد أهداف الدرس : </a:t>
            </a:r>
          </a:p>
          <a:p>
            <a:r>
              <a:rPr lang="ar-IQ" dirty="0" smtClean="0">
                <a:solidFill>
                  <a:schemeClr val="bg1"/>
                </a:solidFill>
              </a:rPr>
              <a:t>الأهداف عندما تكون واضحة ومحددة في خطة التدريس تضمن تعليم قدر معين من الخبرات في وقت قصير، فهي تساعد المدرس على معرفة الاتجاه الذي سيسير فيه الدرس وتقويمه لأنها معايير للحكم على مدى تقدم الدرس وبلوغ المستوى المطلوب للتعليم .  </a:t>
            </a:r>
            <a:endParaRPr lang="ar-IQ" dirty="0">
              <a:solidFill>
                <a:schemeClr val="bg1"/>
              </a:solidFill>
            </a:endParaRPr>
          </a:p>
        </p:txBody>
      </p:sp>
      <p:sp>
        <p:nvSpPr>
          <p:cNvPr id="9218" name="AutoShape 2" descr="نتيجة بحث الصور عن اسس التدريس الناجح"/>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9220" name="AutoShape 4" descr="نتيجة بحث الصور عن اسس التدريس الناجح"/>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9222" name="AutoShape 6" descr="نتيجة بحث الصور عن اسس التدريس الناجح"/>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pic>
        <p:nvPicPr>
          <p:cNvPr id="9224" name="Picture 8" descr="نتيجة بحث الصور عن اسس التدريس الناجح"/>
          <p:cNvPicPr>
            <a:picLocks noChangeAspect="1" noChangeArrowheads="1"/>
          </p:cNvPicPr>
          <p:nvPr/>
        </p:nvPicPr>
        <p:blipFill>
          <a:blip r:embed="rId3"/>
          <a:srcRect/>
          <a:stretch>
            <a:fillRect/>
          </a:stretch>
        </p:blipFill>
        <p:spPr bwMode="auto">
          <a:xfrm>
            <a:off x="428596" y="3357562"/>
            <a:ext cx="4429156" cy="25717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p:wipe/>
    <p:sndAc>
      <p:stSnd>
        <p:snd r:embed="rId2" name="push.wav" builtIn="1"/>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70C0"/>
          </a:solidFill>
        </p:spPr>
        <p:txBody>
          <a:bodyPr/>
          <a:lstStyle/>
          <a:p>
            <a:r>
              <a:rPr lang="ar-IQ" dirty="0" smtClean="0">
                <a:solidFill>
                  <a:schemeClr val="bg1"/>
                </a:solidFill>
              </a:rPr>
              <a:t>أسس التدريس </a:t>
            </a:r>
            <a:r>
              <a:rPr lang="ar-IQ" sz="3600" dirty="0" smtClean="0">
                <a:solidFill>
                  <a:schemeClr val="bg1"/>
                </a:solidFill>
              </a:rPr>
              <a:t>العامة</a:t>
            </a:r>
            <a:r>
              <a:rPr lang="ar-IQ" dirty="0" smtClean="0">
                <a:solidFill>
                  <a:schemeClr val="bg1"/>
                </a:solidFill>
              </a:rPr>
              <a:t>  </a:t>
            </a:r>
            <a:endParaRPr lang="ar-IQ" dirty="0">
              <a:solidFill>
                <a:schemeClr val="bg1"/>
              </a:solidFill>
            </a:endParaRPr>
          </a:p>
        </p:txBody>
      </p:sp>
      <p:sp>
        <p:nvSpPr>
          <p:cNvPr id="3" name="عنصر نائب للمحتوى 2"/>
          <p:cNvSpPr>
            <a:spLocks noGrp="1"/>
          </p:cNvSpPr>
          <p:nvPr>
            <p:ph sz="quarter" idx="1"/>
          </p:nvPr>
        </p:nvSpPr>
        <p:spPr>
          <a:solidFill>
            <a:srgbClr val="0070C0"/>
          </a:solidFill>
        </p:spPr>
        <p:txBody>
          <a:bodyPr/>
          <a:lstStyle/>
          <a:p>
            <a:r>
              <a:rPr lang="ar-IQ" dirty="0" smtClean="0">
                <a:solidFill>
                  <a:schemeClr val="bg1"/>
                </a:solidFill>
              </a:rPr>
              <a:t>ثالثا- إعداد الدرس :</a:t>
            </a:r>
          </a:p>
          <a:p>
            <a:r>
              <a:rPr lang="ar-IQ" dirty="0" smtClean="0">
                <a:solidFill>
                  <a:schemeClr val="bg1"/>
                </a:solidFill>
              </a:rPr>
              <a:t>الإعداد يعني التخطيط وهو عملية توفير</a:t>
            </a:r>
          </a:p>
          <a:p>
            <a:r>
              <a:rPr lang="ar-IQ" dirty="0" smtClean="0">
                <a:solidFill>
                  <a:schemeClr val="bg1"/>
                </a:solidFill>
              </a:rPr>
              <a:t> الوقت والجهد ،إن إعداد الدرس من العوامل</a:t>
            </a:r>
          </a:p>
          <a:p>
            <a:r>
              <a:rPr lang="ar-IQ" dirty="0" smtClean="0">
                <a:solidFill>
                  <a:schemeClr val="bg1"/>
                </a:solidFill>
              </a:rPr>
              <a:t> الأساسية لنجاح المدرس في </a:t>
            </a:r>
            <a:r>
              <a:rPr lang="ar-IQ" sz="2800" dirty="0" smtClean="0">
                <a:solidFill>
                  <a:schemeClr val="bg1"/>
                </a:solidFill>
              </a:rPr>
              <a:t>عمله</a:t>
            </a:r>
            <a:r>
              <a:rPr lang="ar-IQ" dirty="0" smtClean="0">
                <a:solidFill>
                  <a:schemeClr val="bg1"/>
                </a:solidFill>
              </a:rPr>
              <a:t> حتى يتمكن</a:t>
            </a:r>
          </a:p>
          <a:p>
            <a:r>
              <a:rPr lang="ar-IQ" dirty="0" smtClean="0">
                <a:solidFill>
                  <a:schemeClr val="bg1"/>
                </a:solidFill>
              </a:rPr>
              <a:t> من القيام بالتدريس على أحسن وجه .</a:t>
            </a:r>
            <a:endParaRPr lang="ar-IQ" dirty="0">
              <a:solidFill>
                <a:schemeClr val="bg1"/>
              </a:solidFill>
            </a:endParaRPr>
          </a:p>
        </p:txBody>
      </p:sp>
      <p:pic>
        <p:nvPicPr>
          <p:cNvPr id="8194" name="Picture 2" descr="نتيجة بحث الصور عن اسس التدريس الناجح"/>
          <p:cNvPicPr>
            <a:picLocks noChangeAspect="1" noChangeArrowheads="1"/>
          </p:cNvPicPr>
          <p:nvPr/>
        </p:nvPicPr>
        <p:blipFill>
          <a:blip r:embed="rId3"/>
          <a:srcRect/>
          <a:stretch>
            <a:fillRect/>
          </a:stretch>
        </p:blipFill>
        <p:spPr bwMode="auto">
          <a:xfrm>
            <a:off x="500034" y="1714488"/>
            <a:ext cx="2928958" cy="400052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pull dir="d"/>
    <p:sndAc>
      <p:stSnd>
        <p:snd r:embed="rId2" name="push.wav" builtIn="1"/>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70C0"/>
          </a:solidFill>
        </p:spPr>
        <p:txBody>
          <a:bodyPr/>
          <a:lstStyle/>
          <a:p>
            <a:r>
              <a:rPr lang="ar-IQ" dirty="0" smtClean="0">
                <a:solidFill>
                  <a:schemeClr val="bg1"/>
                </a:solidFill>
              </a:rPr>
              <a:t>أسس التدريس </a:t>
            </a:r>
            <a:r>
              <a:rPr lang="ar-IQ" sz="3600" dirty="0" smtClean="0">
                <a:solidFill>
                  <a:schemeClr val="bg1"/>
                </a:solidFill>
              </a:rPr>
              <a:t>العامة</a:t>
            </a:r>
            <a:r>
              <a:rPr lang="ar-IQ" dirty="0" smtClean="0">
                <a:solidFill>
                  <a:schemeClr val="bg1"/>
                </a:solidFill>
              </a:rPr>
              <a:t> </a:t>
            </a:r>
            <a:endParaRPr lang="ar-IQ" dirty="0">
              <a:solidFill>
                <a:schemeClr val="bg1"/>
              </a:solidFill>
            </a:endParaRPr>
          </a:p>
        </p:txBody>
      </p:sp>
      <p:sp>
        <p:nvSpPr>
          <p:cNvPr id="3" name="عنصر نائب للمحتوى 2"/>
          <p:cNvSpPr>
            <a:spLocks noGrp="1"/>
          </p:cNvSpPr>
          <p:nvPr>
            <p:ph sz="quarter" idx="1"/>
          </p:nvPr>
        </p:nvSpPr>
        <p:spPr>
          <a:solidFill>
            <a:srgbClr val="0070C0"/>
          </a:solidFill>
        </p:spPr>
        <p:txBody>
          <a:bodyPr>
            <a:normAutofit/>
          </a:bodyPr>
          <a:lstStyle/>
          <a:p>
            <a:r>
              <a:rPr lang="ar-IQ" sz="2800" dirty="0" smtClean="0">
                <a:solidFill>
                  <a:schemeClr val="bg1"/>
                </a:solidFill>
              </a:rPr>
              <a:t>رابعا – إثارة ميل الطلبة ودافعيتهم للدرس :</a:t>
            </a:r>
          </a:p>
          <a:p>
            <a:r>
              <a:rPr lang="ar-IQ" sz="2800" dirty="0" smtClean="0">
                <a:solidFill>
                  <a:schemeClr val="bg1"/>
                </a:solidFill>
              </a:rPr>
              <a:t>يتحقق هذا عن طريق ربط الدرس بمشكلة </a:t>
            </a:r>
          </a:p>
          <a:p>
            <a:r>
              <a:rPr lang="ar-IQ" sz="2800" dirty="0" smtClean="0">
                <a:solidFill>
                  <a:schemeClr val="bg1"/>
                </a:solidFill>
              </a:rPr>
              <a:t>تهم الطلبة وواقعهم أو باستخدام الوسائل </a:t>
            </a:r>
          </a:p>
          <a:p>
            <a:r>
              <a:rPr lang="ar-IQ" sz="2800" dirty="0" smtClean="0">
                <a:solidFill>
                  <a:schemeClr val="bg1"/>
                </a:solidFill>
              </a:rPr>
              <a:t>التعليمية أو خبرات المدرس الشخصية</a:t>
            </a:r>
          </a:p>
          <a:p>
            <a:r>
              <a:rPr lang="ar-IQ" sz="2800" dirty="0" smtClean="0">
                <a:solidFill>
                  <a:schemeClr val="bg1"/>
                </a:solidFill>
              </a:rPr>
              <a:t> المتصلة بموضوع الدرس .</a:t>
            </a:r>
            <a:endParaRPr lang="ar-IQ" sz="2800" dirty="0">
              <a:solidFill>
                <a:schemeClr val="bg1"/>
              </a:solidFill>
            </a:endParaRPr>
          </a:p>
        </p:txBody>
      </p:sp>
      <p:pic>
        <p:nvPicPr>
          <p:cNvPr id="7170" name="Picture 2" descr="نتيجة بحث الصور عن اسس التدريس الناجح"/>
          <p:cNvPicPr>
            <a:picLocks noChangeAspect="1" noChangeArrowheads="1"/>
          </p:cNvPicPr>
          <p:nvPr/>
        </p:nvPicPr>
        <p:blipFill>
          <a:blip r:embed="rId3"/>
          <a:srcRect/>
          <a:stretch>
            <a:fillRect/>
          </a:stretch>
        </p:blipFill>
        <p:spPr bwMode="auto">
          <a:xfrm>
            <a:off x="500034" y="1714488"/>
            <a:ext cx="3286148" cy="4214842"/>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wedge/>
    <p:sndAc>
      <p:stSnd>
        <p:snd r:embed="rId2" name="push.wav" builtIn="1"/>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70C0"/>
          </a:solidFill>
        </p:spPr>
        <p:txBody>
          <a:bodyPr/>
          <a:lstStyle/>
          <a:p>
            <a:r>
              <a:rPr lang="ar-IQ" dirty="0" smtClean="0">
                <a:solidFill>
                  <a:schemeClr val="bg1"/>
                </a:solidFill>
              </a:rPr>
              <a:t>أسس </a:t>
            </a:r>
            <a:r>
              <a:rPr lang="ar-IQ" sz="3600" dirty="0" smtClean="0">
                <a:solidFill>
                  <a:schemeClr val="bg1"/>
                </a:solidFill>
              </a:rPr>
              <a:t>التدريس</a:t>
            </a:r>
            <a:r>
              <a:rPr lang="ar-IQ" dirty="0" smtClean="0">
                <a:solidFill>
                  <a:schemeClr val="bg1"/>
                </a:solidFill>
              </a:rPr>
              <a:t> العامة</a:t>
            </a:r>
            <a:endParaRPr lang="ar-IQ" dirty="0">
              <a:solidFill>
                <a:schemeClr val="bg1"/>
              </a:solidFill>
            </a:endParaRPr>
          </a:p>
        </p:txBody>
      </p:sp>
      <p:sp>
        <p:nvSpPr>
          <p:cNvPr id="3" name="عنصر نائب للمحتوى 2"/>
          <p:cNvSpPr>
            <a:spLocks noGrp="1"/>
          </p:cNvSpPr>
          <p:nvPr>
            <p:ph sz="quarter" idx="1"/>
          </p:nvPr>
        </p:nvSpPr>
        <p:spPr>
          <a:solidFill>
            <a:srgbClr val="0070C0"/>
          </a:solidFill>
        </p:spPr>
        <p:txBody>
          <a:bodyPr/>
          <a:lstStyle/>
          <a:p>
            <a:r>
              <a:rPr lang="ar-IQ" dirty="0" smtClean="0">
                <a:solidFill>
                  <a:schemeClr val="bg1"/>
                </a:solidFill>
              </a:rPr>
              <a:t>خامسا – مراعاة الفروق الفردية :</a:t>
            </a:r>
            <a:endParaRPr lang="ar-IQ" b="1" dirty="0" smtClean="0">
              <a:solidFill>
                <a:schemeClr val="bg1"/>
              </a:solidFill>
            </a:endParaRPr>
          </a:p>
          <a:p>
            <a:r>
              <a:rPr lang="ar-IQ" dirty="0" smtClean="0">
                <a:solidFill>
                  <a:schemeClr val="bg1"/>
                </a:solidFill>
              </a:rPr>
              <a:t>إن معرفة قدرة وإمكانيات الطلبة تتيح </a:t>
            </a:r>
          </a:p>
          <a:p>
            <a:r>
              <a:rPr lang="ar-IQ" dirty="0" smtClean="0">
                <a:solidFill>
                  <a:schemeClr val="bg1"/>
                </a:solidFill>
              </a:rPr>
              <a:t>للمدرس تفاعلا فعالا معهم وفقا لهذه </a:t>
            </a:r>
          </a:p>
          <a:p>
            <a:r>
              <a:rPr lang="ar-IQ" dirty="0" smtClean="0">
                <a:solidFill>
                  <a:schemeClr val="bg1"/>
                </a:solidFill>
              </a:rPr>
              <a:t>القدرات والإمكانيات وهذا يعني مراعاة</a:t>
            </a:r>
          </a:p>
          <a:p>
            <a:r>
              <a:rPr lang="ar-IQ" dirty="0" smtClean="0">
                <a:solidFill>
                  <a:schemeClr val="bg1"/>
                </a:solidFill>
              </a:rPr>
              <a:t> الاختلافات بينهم في الذكاء والدافعية </a:t>
            </a:r>
          </a:p>
          <a:p>
            <a:r>
              <a:rPr lang="ar-IQ" dirty="0" smtClean="0">
                <a:solidFill>
                  <a:schemeClr val="bg1"/>
                </a:solidFill>
              </a:rPr>
              <a:t>وخبراتهم السابقة واستعداداتهم وحالتهم </a:t>
            </a:r>
          </a:p>
          <a:p>
            <a:r>
              <a:rPr lang="ar-IQ" dirty="0" smtClean="0">
                <a:solidFill>
                  <a:schemeClr val="bg1"/>
                </a:solidFill>
              </a:rPr>
              <a:t>الصحية .</a:t>
            </a:r>
            <a:endParaRPr lang="ar-IQ" dirty="0">
              <a:solidFill>
                <a:schemeClr val="bg1"/>
              </a:solidFill>
            </a:endParaRPr>
          </a:p>
        </p:txBody>
      </p:sp>
      <p:pic>
        <p:nvPicPr>
          <p:cNvPr id="6146" name="Picture 2" descr="نتيجة بحث الصور عن اسس التدريس الناجح"/>
          <p:cNvPicPr>
            <a:picLocks noChangeAspect="1" noChangeArrowheads="1"/>
          </p:cNvPicPr>
          <p:nvPr/>
        </p:nvPicPr>
        <p:blipFill>
          <a:blip r:embed="rId3"/>
          <a:srcRect/>
          <a:stretch>
            <a:fillRect/>
          </a:stretch>
        </p:blipFill>
        <p:spPr bwMode="auto">
          <a:xfrm>
            <a:off x="428596" y="1643050"/>
            <a:ext cx="3714776" cy="385765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wipe dir="u"/>
    <p:sndAc>
      <p:stSnd>
        <p:snd r:embed="rId2" name="push.wav" builtIn="1"/>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70C0"/>
          </a:solidFill>
        </p:spPr>
        <p:txBody>
          <a:bodyPr>
            <a:normAutofit/>
          </a:bodyPr>
          <a:lstStyle/>
          <a:p>
            <a:r>
              <a:rPr lang="ar-IQ" sz="3600" dirty="0" smtClean="0">
                <a:solidFill>
                  <a:schemeClr val="bg1"/>
                </a:solidFill>
              </a:rPr>
              <a:t>أسس التدريس العامة </a:t>
            </a:r>
            <a:endParaRPr lang="ar-IQ" sz="3600" dirty="0">
              <a:solidFill>
                <a:schemeClr val="bg1"/>
              </a:solidFill>
            </a:endParaRPr>
          </a:p>
        </p:txBody>
      </p:sp>
      <p:sp>
        <p:nvSpPr>
          <p:cNvPr id="3" name="عنصر نائب للمحتوى 2"/>
          <p:cNvSpPr>
            <a:spLocks noGrp="1"/>
          </p:cNvSpPr>
          <p:nvPr>
            <p:ph sz="quarter" idx="1"/>
          </p:nvPr>
        </p:nvSpPr>
        <p:spPr>
          <a:solidFill>
            <a:srgbClr val="0070C0"/>
          </a:solidFill>
        </p:spPr>
        <p:txBody>
          <a:bodyPr>
            <a:normAutofit/>
          </a:bodyPr>
          <a:lstStyle/>
          <a:p>
            <a:r>
              <a:rPr lang="ar-IQ" sz="2800" dirty="0" smtClean="0">
                <a:solidFill>
                  <a:schemeClr val="bg1"/>
                </a:solidFill>
              </a:rPr>
              <a:t>سادسا- استخدام أكثر من حاسة في عملية التدريس :</a:t>
            </a:r>
          </a:p>
          <a:p>
            <a:r>
              <a:rPr lang="ar-IQ" sz="2800" dirty="0" smtClean="0">
                <a:solidFill>
                  <a:schemeClr val="bg1"/>
                </a:solidFill>
              </a:rPr>
              <a:t>إن استخدام أكثر من حاسة في عملية التدريس</a:t>
            </a:r>
          </a:p>
          <a:p>
            <a:r>
              <a:rPr lang="ar-IQ" sz="2800" dirty="0" smtClean="0">
                <a:solidFill>
                  <a:schemeClr val="bg1"/>
                </a:solidFill>
              </a:rPr>
              <a:t> يعني جعل هذه العملية فعالة ومؤثرة ومن </a:t>
            </a:r>
          </a:p>
          <a:p>
            <a:r>
              <a:rPr lang="ar-IQ" sz="2800" dirty="0" smtClean="0">
                <a:solidFill>
                  <a:schemeClr val="bg1"/>
                </a:solidFill>
              </a:rPr>
              <a:t>خلال أنواع النشاط الذي يمارسه الطلبة</a:t>
            </a:r>
          </a:p>
          <a:p>
            <a:r>
              <a:rPr lang="ar-IQ" sz="2800" dirty="0" smtClean="0">
                <a:solidFill>
                  <a:schemeClr val="bg1"/>
                </a:solidFill>
              </a:rPr>
              <a:t> فهم يحتفظون بالمعلومات والمهارات </a:t>
            </a:r>
          </a:p>
          <a:p>
            <a:r>
              <a:rPr lang="ar-IQ" sz="2800" dirty="0" smtClean="0">
                <a:solidFill>
                  <a:schemeClr val="bg1"/>
                </a:solidFill>
              </a:rPr>
              <a:t>التي يمارسونها مدة أطول عندما </a:t>
            </a:r>
          </a:p>
          <a:p>
            <a:r>
              <a:rPr lang="ar-IQ" sz="2800" dirty="0" smtClean="0">
                <a:solidFill>
                  <a:schemeClr val="bg1"/>
                </a:solidFill>
              </a:rPr>
              <a:t>تشترك في ذلك أكثر من حاسة .</a:t>
            </a:r>
            <a:endParaRPr lang="ar-IQ" sz="2800" dirty="0">
              <a:solidFill>
                <a:schemeClr val="bg1"/>
              </a:solidFill>
            </a:endParaRPr>
          </a:p>
        </p:txBody>
      </p:sp>
      <p:pic>
        <p:nvPicPr>
          <p:cNvPr id="5122" name="Picture 2" descr="نتيجة بحث الصور عن اسس التدريس الناجح"/>
          <p:cNvPicPr>
            <a:picLocks noChangeAspect="1" noChangeArrowheads="1"/>
          </p:cNvPicPr>
          <p:nvPr/>
        </p:nvPicPr>
        <p:blipFill>
          <a:blip r:embed="rId3"/>
          <a:srcRect/>
          <a:stretch>
            <a:fillRect/>
          </a:stretch>
        </p:blipFill>
        <p:spPr bwMode="auto">
          <a:xfrm>
            <a:off x="428596" y="1714488"/>
            <a:ext cx="2714644" cy="40005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solidFill>
        </p:spPr>
        <p:txBody>
          <a:bodyPr>
            <a:normAutofit/>
          </a:bodyPr>
          <a:lstStyle/>
          <a:p>
            <a:r>
              <a:rPr lang="ar-IQ" sz="3600" dirty="0" smtClean="0">
                <a:solidFill>
                  <a:schemeClr val="bg1"/>
                </a:solidFill>
              </a:rPr>
              <a:t>وظيفة التربية </a:t>
            </a:r>
            <a:endParaRPr lang="ar-IQ" sz="3600" dirty="0">
              <a:solidFill>
                <a:schemeClr val="bg1"/>
              </a:solidFill>
            </a:endParaRPr>
          </a:p>
        </p:txBody>
      </p:sp>
      <p:sp>
        <p:nvSpPr>
          <p:cNvPr id="3" name="عنصر نائب للمحتوى 2"/>
          <p:cNvSpPr>
            <a:spLocks noGrp="1"/>
          </p:cNvSpPr>
          <p:nvPr>
            <p:ph sz="quarter" idx="1"/>
          </p:nvPr>
        </p:nvSpPr>
        <p:spPr>
          <a:xfrm>
            <a:off x="301752" y="1357298"/>
            <a:ext cx="8503920" cy="4572000"/>
          </a:xfrm>
          <a:solidFill>
            <a:schemeClr val="accent1"/>
          </a:solidFill>
        </p:spPr>
        <p:txBody>
          <a:bodyPr/>
          <a:lstStyle/>
          <a:p>
            <a:endParaRPr lang="ar-IQ" dirty="0" smtClean="0"/>
          </a:p>
          <a:p>
            <a:endParaRPr lang="ar-IQ" dirty="0" smtClean="0"/>
          </a:p>
          <a:p>
            <a:r>
              <a:rPr lang="ar-IQ" sz="2800" dirty="0" smtClean="0">
                <a:solidFill>
                  <a:schemeClr val="bg1"/>
                </a:solidFill>
              </a:rPr>
              <a:t>ما وظيفة التربيـــــــــــــــــة في ذلك ؟؟ </a:t>
            </a:r>
            <a:endParaRPr lang="ar-IQ" sz="2800" dirty="0">
              <a:solidFill>
                <a:schemeClr val="bg1"/>
              </a:solidFill>
            </a:endParaRPr>
          </a:p>
        </p:txBody>
      </p:sp>
    </p:spTree>
  </p:cSld>
  <p:clrMapOvr>
    <a:masterClrMapping/>
  </p:clrMapOvr>
  <p:transition spd="slow">
    <p:wipe dir="r"/>
    <p:sndAc>
      <p:stSnd>
        <p:snd r:embed="rId2" name="push.wav" builtIn="1"/>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70C0"/>
          </a:solidFill>
        </p:spPr>
        <p:txBody>
          <a:bodyPr>
            <a:normAutofit/>
          </a:bodyPr>
          <a:lstStyle/>
          <a:p>
            <a:r>
              <a:rPr lang="ar-IQ" sz="3600" dirty="0" smtClean="0">
                <a:solidFill>
                  <a:schemeClr val="bg1"/>
                </a:solidFill>
              </a:rPr>
              <a:t>أسس التدريس العامة </a:t>
            </a:r>
            <a:endParaRPr lang="ar-IQ" sz="3600" dirty="0">
              <a:solidFill>
                <a:schemeClr val="bg1"/>
              </a:solidFill>
            </a:endParaRPr>
          </a:p>
        </p:txBody>
      </p:sp>
      <p:sp>
        <p:nvSpPr>
          <p:cNvPr id="3" name="عنصر نائب للمحتوى 2"/>
          <p:cNvSpPr>
            <a:spLocks noGrp="1"/>
          </p:cNvSpPr>
          <p:nvPr>
            <p:ph sz="quarter" idx="1"/>
          </p:nvPr>
        </p:nvSpPr>
        <p:spPr>
          <a:solidFill>
            <a:srgbClr val="0070C0"/>
          </a:solidFill>
        </p:spPr>
        <p:txBody>
          <a:bodyPr>
            <a:normAutofit/>
          </a:bodyPr>
          <a:lstStyle/>
          <a:p>
            <a:r>
              <a:rPr lang="ar-IQ" sz="2800" dirty="0" smtClean="0">
                <a:solidFill>
                  <a:schemeClr val="bg1"/>
                </a:solidFill>
              </a:rPr>
              <a:t>سابعا – ملائمة بيئة الطلبة مع متغيرات الموقف التعليمي :</a:t>
            </a:r>
          </a:p>
          <a:p>
            <a:endParaRPr lang="ar-IQ" sz="2800" dirty="0" smtClean="0">
              <a:solidFill>
                <a:schemeClr val="bg1"/>
              </a:solidFill>
            </a:endParaRPr>
          </a:p>
          <a:p>
            <a:endParaRPr lang="ar-IQ" sz="2800" dirty="0" smtClean="0">
              <a:solidFill>
                <a:schemeClr val="bg1"/>
              </a:solidFill>
            </a:endParaRPr>
          </a:p>
          <a:p>
            <a:endParaRPr lang="ar-IQ" sz="2800" dirty="0" smtClean="0">
              <a:solidFill>
                <a:schemeClr val="bg1"/>
              </a:solidFill>
            </a:endParaRPr>
          </a:p>
          <a:p>
            <a:endParaRPr lang="ar-IQ" sz="2800" dirty="0" smtClean="0">
              <a:solidFill>
                <a:schemeClr val="bg1"/>
              </a:solidFill>
            </a:endParaRPr>
          </a:p>
          <a:p>
            <a:r>
              <a:rPr lang="ar-IQ" sz="2800" dirty="0" smtClean="0">
                <a:solidFill>
                  <a:schemeClr val="bg1"/>
                </a:solidFill>
              </a:rPr>
              <a:t>بيئة الطلبة تشمل كل التفاصيل التي تحيط بهم من مدرس وكتاب ووسائل تعليمية ومكان التعليم ومناخه العام والتفاعل في الصف ودرجة مستواه ومن الضروري أن تكون هذه البيئة متلائمة مع مستجدات الموقف التعليمي ومتطلباته .</a:t>
            </a:r>
            <a:endParaRPr lang="ar-IQ" sz="2800" dirty="0">
              <a:solidFill>
                <a:schemeClr val="bg1"/>
              </a:solidFill>
            </a:endParaRPr>
          </a:p>
        </p:txBody>
      </p:sp>
      <p:pic>
        <p:nvPicPr>
          <p:cNvPr id="4098" name="Picture 2" descr="نتيجة بحث الصور عن اسس التدريس الناجح"/>
          <p:cNvPicPr>
            <a:picLocks noChangeAspect="1" noChangeArrowheads="1"/>
          </p:cNvPicPr>
          <p:nvPr/>
        </p:nvPicPr>
        <p:blipFill>
          <a:blip r:embed="rId3"/>
          <a:srcRect/>
          <a:stretch>
            <a:fillRect/>
          </a:stretch>
        </p:blipFill>
        <p:spPr bwMode="auto">
          <a:xfrm>
            <a:off x="428596" y="2000240"/>
            <a:ext cx="8215370" cy="20002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wedge/>
    <p:sndAc>
      <p:stSnd>
        <p:snd r:embed="rId2" name="push.wav" builtIn="1"/>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70C0"/>
          </a:solidFill>
        </p:spPr>
        <p:txBody>
          <a:bodyPr>
            <a:normAutofit/>
          </a:bodyPr>
          <a:lstStyle/>
          <a:p>
            <a:r>
              <a:rPr lang="ar-IQ" sz="3600" dirty="0" smtClean="0">
                <a:solidFill>
                  <a:schemeClr val="bg1"/>
                </a:solidFill>
              </a:rPr>
              <a:t>أسس التدريس العامة </a:t>
            </a:r>
            <a:endParaRPr lang="ar-IQ" sz="3600" dirty="0">
              <a:solidFill>
                <a:schemeClr val="bg1"/>
              </a:solidFill>
            </a:endParaRPr>
          </a:p>
        </p:txBody>
      </p:sp>
      <p:sp>
        <p:nvSpPr>
          <p:cNvPr id="3" name="عنصر نائب للمحتوى 2"/>
          <p:cNvSpPr>
            <a:spLocks noGrp="1"/>
          </p:cNvSpPr>
          <p:nvPr>
            <p:ph sz="quarter" idx="1"/>
          </p:nvPr>
        </p:nvSpPr>
        <p:spPr>
          <a:solidFill>
            <a:srgbClr val="0070C0"/>
          </a:solidFill>
        </p:spPr>
        <p:txBody>
          <a:bodyPr/>
          <a:lstStyle/>
          <a:p>
            <a:r>
              <a:rPr lang="ar-IQ" dirty="0" smtClean="0">
                <a:solidFill>
                  <a:schemeClr val="bg1"/>
                </a:solidFill>
              </a:rPr>
              <a:t>ثامنا- أسلوب عرض الدرس : </a:t>
            </a:r>
            <a:endParaRPr lang="ar-IQ" sz="2800" dirty="0" smtClean="0">
              <a:solidFill>
                <a:schemeClr val="bg1"/>
              </a:solidFill>
            </a:endParaRPr>
          </a:p>
          <a:p>
            <a:endParaRPr lang="ar-IQ" sz="2800" dirty="0" smtClean="0">
              <a:solidFill>
                <a:schemeClr val="bg1"/>
              </a:solidFill>
            </a:endParaRPr>
          </a:p>
          <a:p>
            <a:endParaRPr lang="ar-IQ" sz="2800" dirty="0" smtClean="0">
              <a:solidFill>
                <a:schemeClr val="bg1"/>
              </a:solidFill>
            </a:endParaRPr>
          </a:p>
          <a:p>
            <a:endParaRPr lang="ar-IQ" sz="2800" dirty="0" smtClean="0">
              <a:solidFill>
                <a:schemeClr val="bg1"/>
              </a:solidFill>
            </a:endParaRPr>
          </a:p>
          <a:p>
            <a:endParaRPr lang="ar-IQ" sz="2800" dirty="0" smtClean="0">
              <a:solidFill>
                <a:schemeClr val="bg1"/>
              </a:solidFill>
            </a:endParaRPr>
          </a:p>
          <a:p>
            <a:r>
              <a:rPr lang="ar-IQ" sz="2800" dirty="0" smtClean="0">
                <a:solidFill>
                  <a:schemeClr val="bg1"/>
                </a:solidFill>
              </a:rPr>
              <a:t>يستلزم عرض الدرس من قبل المدرس التدرج بالمعلومات من السهولة إلى الصعوبة أو من المعلوم إلى المجهول ،وهذا يعني أن تكون أجزاء الدرس مترابطة بينها علاقة وعلى المدرس التقليل من الإلقاء وإفساح المجال للطلبة بالمناقشة والمشاركة . </a:t>
            </a:r>
            <a:endParaRPr lang="ar-IQ" sz="2800" dirty="0">
              <a:solidFill>
                <a:schemeClr val="bg1"/>
              </a:solidFill>
            </a:endParaRPr>
          </a:p>
        </p:txBody>
      </p:sp>
      <p:pic>
        <p:nvPicPr>
          <p:cNvPr id="3074" name="Picture 2" descr="نتيجة بحث الصور عن اسس التدريس الناجح"/>
          <p:cNvPicPr>
            <a:picLocks noChangeAspect="1" noChangeArrowheads="1"/>
          </p:cNvPicPr>
          <p:nvPr/>
        </p:nvPicPr>
        <p:blipFill>
          <a:blip r:embed="rId3"/>
          <a:srcRect/>
          <a:stretch>
            <a:fillRect/>
          </a:stretch>
        </p:blipFill>
        <p:spPr bwMode="auto">
          <a:xfrm>
            <a:off x="857224" y="2000240"/>
            <a:ext cx="7786742" cy="20002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wedge/>
    <p:sndAc>
      <p:stSnd>
        <p:snd r:embed="rId2" name="push.wav" builtIn="1"/>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70C0"/>
          </a:solidFill>
        </p:spPr>
        <p:txBody>
          <a:bodyPr/>
          <a:lstStyle/>
          <a:p>
            <a:r>
              <a:rPr lang="ar-IQ" dirty="0" smtClean="0">
                <a:solidFill>
                  <a:schemeClr val="bg1"/>
                </a:solidFill>
              </a:rPr>
              <a:t>أسس التدريس </a:t>
            </a:r>
            <a:r>
              <a:rPr lang="ar-IQ" sz="3600" dirty="0" smtClean="0">
                <a:solidFill>
                  <a:schemeClr val="bg1"/>
                </a:solidFill>
              </a:rPr>
              <a:t>العامة</a:t>
            </a:r>
            <a:r>
              <a:rPr lang="ar-IQ" dirty="0" smtClean="0">
                <a:solidFill>
                  <a:schemeClr val="bg1"/>
                </a:solidFill>
              </a:rPr>
              <a:t> </a:t>
            </a:r>
            <a:endParaRPr lang="ar-IQ" dirty="0">
              <a:solidFill>
                <a:schemeClr val="bg1"/>
              </a:solidFill>
            </a:endParaRPr>
          </a:p>
        </p:txBody>
      </p:sp>
      <p:sp>
        <p:nvSpPr>
          <p:cNvPr id="3" name="عنصر نائب للمحتوى 2"/>
          <p:cNvSpPr>
            <a:spLocks noGrp="1"/>
          </p:cNvSpPr>
          <p:nvPr>
            <p:ph sz="quarter" idx="1"/>
          </p:nvPr>
        </p:nvSpPr>
        <p:spPr>
          <a:solidFill>
            <a:srgbClr val="0070C0"/>
          </a:solidFill>
        </p:spPr>
        <p:txBody>
          <a:bodyPr>
            <a:normAutofit/>
          </a:bodyPr>
          <a:lstStyle/>
          <a:p>
            <a:r>
              <a:rPr lang="ar-IQ" sz="2800" dirty="0" smtClean="0">
                <a:solidFill>
                  <a:schemeClr val="bg1"/>
                </a:solidFill>
              </a:rPr>
              <a:t>تاسعا – خطة الدرس :</a:t>
            </a:r>
          </a:p>
          <a:p>
            <a:r>
              <a:rPr lang="ar-IQ" sz="2800" dirty="0" smtClean="0">
                <a:solidFill>
                  <a:schemeClr val="bg1"/>
                </a:solidFill>
              </a:rPr>
              <a:t>يوضع المدرس خطة يومية لدرسه يوضح</a:t>
            </a:r>
          </a:p>
          <a:p>
            <a:r>
              <a:rPr lang="ar-IQ" sz="2800" dirty="0" smtClean="0">
                <a:solidFill>
                  <a:schemeClr val="bg1"/>
                </a:solidFill>
              </a:rPr>
              <a:t> فيها تفاصيل كيفية تدريس موضوع في </a:t>
            </a:r>
          </a:p>
          <a:p>
            <a:r>
              <a:rPr lang="ar-IQ" sz="2800" dirty="0" smtClean="0">
                <a:solidFill>
                  <a:schemeClr val="bg1"/>
                </a:solidFill>
              </a:rPr>
              <a:t>مادة معينة ،وخطة الدرس دليل عمل يرشد</a:t>
            </a:r>
          </a:p>
          <a:p>
            <a:r>
              <a:rPr lang="ar-IQ" sz="2800" dirty="0" smtClean="0">
                <a:solidFill>
                  <a:schemeClr val="bg1"/>
                </a:solidFill>
              </a:rPr>
              <a:t> المدرس إلى خطوات متسلسلة منتظمة .</a:t>
            </a:r>
            <a:endParaRPr lang="ar-IQ" sz="2800" dirty="0">
              <a:solidFill>
                <a:schemeClr val="bg1"/>
              </a:solidFill>
            </a:endParaRPr>
          </a:p>
        </p:txBody>
      </p:sp>
      <p:pic>
        <p:nvPicPr>
          <p:cNvPr id="2050" name="Picture 2" descr="نتيجة بحث الصور عن اسس التدريس الناجح"/>
          <p:cNvPicPr>
            <a:picLocks noChangeAspect="1" noChangeArrowheads="1"/>
          </p:cNvPicPr>
          <p:nvPr/>
        </p:nvPicPr>
        <p:blipFill>
          <a:blip r:embed="rId3"/>
          <a:srcRect/>
          <a:stretch>
            <a:fillRect/>
          </a:stretch>
        </p:blipFill>
        <p:spPr bwMode="auto">
          <a:xfrm>
            <a:off x="500034" y="1643050"/>
            <a:ext cx="3214710" cy="28575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dissolve/>
    <p:sndAc>
      <p:stSnd>
        <p:snd r:embed="rId2" name="push.wav" builtIn="1"/>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70C0"/>
          </a:solidFill>
        </p:spPr>
        <p:txBody>
          <a:bodyPr>
            <a:normAutofit/>
          </a:bodyPr>
          <a:lstStyle/>
          <a:p>
            <a:r>
              <a:rPr lang="ar-IQ" sz="3600" dirty="0" smtClean="0">
                <a:solidFill>
                  <a:schemeClr val="bg1"/>
                </a:solidFill>
              </a:rPr>
              <a:t>أسس التدريس العامة </a:t>
            </a:r>
            <a:endParaRPr lang="ar-IQ" sz="3600" dirty="0">
              <a:solidFill>
                <a:schemeClr val="bg1"/>
              </a:solidFill>
            </a:endParaRPr>
          </a:p>
        </p:txBody>
      </p:sp>
      <p:sp>
        <p:nvSpPr>
          <p:cNvPr id="3" name="عنصر نائب للمحتوى 2"/>
          <p:cNvSpPr>
            <a:spLocks noGrp="1"/>
          </p:cNvSpPr>
          <p:nvPr>
            <p:ph sz="quarter" idx="1"/>
          </p:nvPr>
        </p:nvSpPr>
        <p:spPr>
          <a:xfrm>
            <a:off x="301752" y="1571644"/>
            <a:ext cx="8503920" cy="4572000"/>
          </a:xfrm>
          <a:solidFill>
            <a:srgbClr val="0070C0"/>
          </a:solidFill>
        </p:spPr>
        <p:txBody>
          <a:bodyPr>
            <a:normAutofit/>
          </a:bodyPr>
          <a:lstStyle/>
          <a:p>
            <a:r>
              <a:rPr lang="ar-IQ" sz="2800" dirty="0" smtClean="0">
                <a:solidFill>
                  <a:schemeClr val="bg1"/>
                </a:solidFill>
              </a:rPr>
              <a:t>عاشرا- تقويم الدرس :</a:t>
            </a:r>
          </a:p>
          <a:p>
            <a:r>
              <a:rPr lang="ar-IQ" sz="2800" dirty="0" smtClean="0">
                <a:solidFill>
                  <a:schemeClr val="bg1"/>
                </a:solidFill>
              </a:rPr>
              <a:t>التقويم يعني تقرير قيمة الشيء أو كميته </a:t>
            </a:r>
          </a:p>
          <a:p>
            <a:r>
              <a:rPr lang="ar-IQ" sz="2800" dirty="0" smtClean="0">
                <a:solidFill>
                  <a:schemeClr val="bg1"/>
                </a:solidFill>
              </a:rPr>
              <a:t>على وفق معايير محددة أي بمعنى  إصدار</a:t>
            </a:r>
          </a:p>
          <a:p>
            <a:r>
              <a:rPr lang="ar-IQ" sz="2800" dirty="0" smtClean="0">
                <a:solidFill>
                  <a:schemeClr val="bg1"/>
                </a:solidFill>
              </a:rPr>
              <a:t> أحكام تقويمية ، والغرض من تقويم الدرس</a:t>
            </a:r>
          </a:p>
          <a:p>
            <a:r>
              <a:rPr lang="ar-IQ" sz="2800" dirty="0" smtClean="0">
                <a:solidFill>
                  <a:schemeClr val="bg1"/>
                </a:solidFill>
              </a:rPr>
              <a:t> من قبل المدرس هو لمعرفة فهم الطلبة </a:t>
            </a:r>
          </a:p>
          <a:p>
            <a:r>
              <a:rPr lang="ar-IQ" sz="2800" dirty="0" smtClean="0">
                <a:solidFill>
                  <a:schemeClr val="bg1"/>
                </a:solidFill>
              </a:rPr>
              <a:t>لمادة الدرس ودرجة نجاحه في عرض</a:t>
            </a:r>
          </a:p>
          <a:p>
            <a:r>
              <a:rPr lang="ar-IQ" sz="2800" dirty="0" smtClean="0">
                <a:solidFill>
                  <a:schemeClr val="bg1"/>
                </a:solidFill>
              </a:rPr>
              <a:t> المادة العلمية .  </a:t>
            </a:r>
            <a:endParaRPr lang="ar-IQ" sz="2800" dirty="0">
              <a:solidFill>
                <a:schemeClr val="bg1"/>
              </a:solidFill>
            </a:endParaRPr>
          </a:p>
        </p:txBody>
      </p:sp>
      <p:pic>
        <p:nvPicPr>
          <p:cNvPr id="1026" name="Picture 2" descr="نتيجة بحث الصور عن اسس التدريس الناجح"/>
          <p:cNvPicPr>
            <a:picLocks noChangeAspect="1" noChangeArrowheads="1"/>
          </p:cNvPicPr>
          <p:nvPr/>
        </p:nvPicPr>
        <p:blipFill>
          <a:blip r:embed="rId3"/>
          <a:srcRect/>
          <a:stretch>
            <a:fillRect/>
          </a:stretch>
        </p:blipFill>
        <p:spPr bwMode="auto">
          <a:xfrm>
            <a:off x="428596" y="1643050"/>
            <a:ext cx="3214710" cy="42862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pull dir="d"/>
    <p:sndAc>
      <p:stSnd>
        <p:snd r:embed="rId2" name="push.wav" builtIn="1"/>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85728"/>
            <a:ext cx="8534400" cy="758952"/>
          </a:xfrm>
          <a:solidFill>
            <a:srgbClr val="0070C0"/>
          </a:solidFill>
        </p:spPr>
        <p:txBody>
          <a:bodyPr>
            <a:normAutofit/>
          </a:bodyPr>
          <a:lstStyle/>
          <a:p>
            <a:r>
              <a:rPr lang="ar-IQ" sz="3600" dirty="0" smtClean="0">
                <a:solidFill>
                  <a:schemeClr val="bg1"/>
                </a:solidFill>
              </a:rPr>
              <a:t>ما زال للحديث بقية </a:t>
            </a:r>
            <a:endParaRPr lang="ar-IQ" sz="3600" dirty="0">
              <a:solidFill>
                <a:schemeClr val="bg1"/>
              </a:solidFill>
            </a:endParaRPr>
          </a:p>
        </p:txBody>
      </p:sp>
      <p:sp>
        <p:nvSpPr>
          <p:cNvPr id="3" name="عنصر نائب للمحتوى 2"/>
          <p:cNvSpPr>
            <a:spLocks noGrp="1"/>
          </p:cNvSpPr>
          <p:nvPr>
            <p:ph sz="quarter" idx="1"/>
          </p:nvPr>
        </p:nvSpPr>
        <p:spPr>
          <a:solidFill>
            <a:srgbClr val="0070C0"/>
          </a:solidFill>
        </p:spPr>
        <p:txBody>
          <a:bodyPr>
            <a:normAutofit/>
          </a:bodyPr>
          <a:lstStyle/>
          <a:p>
            <a:endParaRPr lang="ar-IQ" sz="2800" dirty="0" smtClean="0"/>
          </a:p>
        </p:txBody>
      </p:sp>
      <p:pic>
        <p:nvPicPr>
          <p:cNvPr id="81922" name="Picture 2" descr="C:\Users\ALBARQ OFFICE\Desktop\images.jpg"/>
          <p:cNvPicPr>
            <a:picLocks noChangeAspect="1" noChangeArrowheads="1"/>
          </p:cNvPicPr>
          <p:nvPr/>
        </p:nvPicPr>
        <p:blipFill>
          <a:blip r:embed="rId3"/>
          <a:srcRect/>
          <a:stretch>
            <a:fillRect/>
          </a:stretch>
        </p:blipFill>
        <p:spPr bwMode="auto">
          <a:xfrm>
            <a:off x="428596" y="1643050"/>
            <a:ext cx="8286808" cy="43577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wipe/>
    <p:sndAc>
      <p:stSnd>
        <p:snd r:embed="rId2" name="push.wav" builtIn="1"/>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10000"/>
            </a:schemeClr>
          </a:solidFill>
        </p:spPr>
        <p:txBody>
          <a:bodyPr>
            <a:normAutofit/>
          </a:bodyPr>
          <a:lstStyle/>
          <a:p>
            <a:r>
              <a:rPr lang="ar-IQ" sz="3600" dirty="0" smtClean="0">
                <a:solidFill>
                  <a:schemeClr val="bg1"/>
                </a:solidFill>
              </a:rPr>
              <a:t>التعلم الذاتي</a:t>
            </a:r>
            <a:endParaRPr lang="ar-IQ" sz="3600" dirty="0">
              <a:solidFill>
                <a:schemeClr val="bg1"/>
              </a:solidFill>
            </a:endParaRPr>
          </a:p>
        </p:txBody>
      </p:sp>
      <p:sp>
        <p:nvSpPr>
          <p:cNvPr id="3" name="عنصر نائب للمحتوى 2"/>
          <p:cNvSpPr>
            <a:spLocks noGrp="1"/>
          </p:cNvSpPr>
          <p:nvPr>
            <p:ph sz="quarter" idx="1"/>
          </p:nvPr>
        </p:nvSpPr>
        <p:spPr/>
        <p:txBody>
          <a:bodyPr/>
          <a:lstStyle/>
          <a:p>
            <a:endParaRPr lang="ar-IQ" dirty="0" smtClean="0"/>
          </a:p>
          <a:p>
            <a:endParaRPr lang="ar-IQ" dirty="0" smtClean="0"/>
          </a:p>
          <a:p>
            <a:r>
              <a:rPr lang="ar-IQ" dirty="0" smtClean="0"/>
              <a:t>هو احد أساليب اكتساب الفرد </a:t>
            </a:r>
          </a:p>
          <a:p>
            <a:r>
              <a:rPr lang="ar-IQ" dirty="0" smtClean="0"/>
              <a:t>للخبرات بطريقة ذاتية دون معاونة </a:t>
            </a:r>
          </a:p>
          <a:p>
            <a:r>
              <a:rPr lang="ar-IQ" dirty="0" smtClean="0"/>
              <a:t>احد أو توجيهه أي إن الفرد يعلم </a:t>
            </a:r>
          </a:p>
          <a:p>
            <a:r>
              <a:rPr lang="ar-IQ" dirty="0" smtClean="0"/>
              <a:t>نفسه بنفسه . </a:t>
            </a:r>
            <a:endParaRPr lang="ar-IQ" dirty="0"/>
          </a:p>
        </p:txBody>
      </p:sp>
      <p:pic>
        <p:nvPicPr>
          <p:cNvPr id="14338" name="Picture 2" descr="C:\Users\ALBARQ OFFICE\Pictures\images.jpg"/>
          <p:cNvPicPr>
            <a:picLocks noChangeAspect="1" noChangeArrowheads="1"/>
          </p:cNvPicPr>
          <p:nvPr/>
        </p:nvPicPr>
        <p:blipFill>
          <a:blip r:embed="rId3"/>
          <a:srcRect/>
          <a:stretch>
            <a:fillRect/>
          </a:stretch>
        </p:blipFill>
        <p:spPr bwMode="auto">
          <a:xfrm>
            <a:off x="428597" y="1571612"/>
            <a:ext cx="4214841" cy="4429156"/>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10000"/>
            </a:schemeClr>
          </a:solidFill>
        </p:spPr>
        <p:txBody>
          <a:bodyPr>
            <a:normAutofit/>
          </a:bodyPr>
          <a:lstStyle/>
          <a:p>
            <a:r>
              <a:rPr lang="ar-IQ" sz="3600" dirty="0" smtClean="0">
                <a:solidFill>
                  <a:schemeClr val="bg1"/>
                </a:solidFill>
              </a:rPr>
              <a:t>أنواع الطرائق التدريسية </a:t>
            </a:r>
            <a:endParaRPr lang="ar-IQ" sz="3600" dirty="0">
              <a:solidFill>
                <a:schemeClr val="bg1"/>
              </a:solidFill>
            </a:endParaRPr>
          </a:p>
        </p:txBody>
      </p:sp>
      <p:sp>
        <p:nvSpPr>
          <p:cNvPr id="3" name="عنصر نائب للمحتوى 2"/>
          <p:cNvSpPr>
            <a:spLocks noGrp="1"/>
          </p:cNvSpPr>
          <p:nvPr>
            <p:ph sz="quarter" idx="1"/>
          </p:nvPr>
        </p:nvSpPr>
        <p:spPr/>
        <p:txBody>
          <a:bodyPr>
            <a:normAutofit/>
          </a:bodyPr>
          <a:lstStyle/>
          <a:p>
            <a:endParaRPr lang="ar-IQ" dirty="0" smtClean="0"/>
          </a:p>
          <a:p>
            <a:r>
              <a:rPr lang="ar-IQ" dirty="0" smtClean="0"/>
              <a:t>يمكننا تقسيم الطرائق التدريسية إلى الأتي /</a:t>
            </a:r>
          </a:p>
          <a:p>
            <a:r>
              <a:rPr lang="ar-IQ" dirty="0" smtClean="0"/>
              <a:t>أولا- طرائق التدريس التقليدية ( تبرز دور المعلم ) </a:t>
            </a:r>
          </a:p>
          <a:p>
            <a:r>
              <a:rPr lang="ar-IQ" dirty="0" smtClean="0"/>
              <a:t>-المحاضرة </a:t>
            </a:r>
          </a:p>
          <a:p>
            <a:r>
              <a:rPr lang="ar-IQ" dirty="0" smtClean="0"/>
              <a:t>الطريقة الاستنباطية </a:t>
            </a:r>
          </a:p>
          <a:p>
            <a:r>
              <a:rPr lang="ar-IQ" dirty="0" smtClean="0"/>
              <a:t>الأسلوب القصصي </a:t>
            </a:r>
          </a:p>
        </p:txBody>
      </p:sp>
      <p:pic>
        <p:nvPicPr>
          <p:cNvPr id="1026" name="Picture 2" descr="C:\Users\ALBARQ OFFICE\Pictures\download (1).jpg"/>
          <p:cNvPicPr>
            <a:picLocks noChangeAspect="1" noChangeArrowheads="1"/>
          </p:cNvPicPr>
          <p:nvPr/>
        </p:nvPicPr>
        <p:blipFill>
          <a:blip r:embed="rId3"/>
          <a:srcRect/>
          <a:stretch>
            <a:fillRect/>
          </a:stretch>
        </p:blipFill>
        <p:spPr bwMode="auto">
          <a:xfrm>
            <a:off x="285721" y="1428736"/>
            <a:ext cx="2643205" cy="4929222"/>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10000"/>
            </a:schemeClr>
          </a:solidFill>
        </p:spPr>
        <p:txBody>
          <a:bodyPr>
            <a:normAutofit/>
          </a:bodyPr>
          <a:lstStyle/>
          <a:p>
            <a:r>
              <a:rPr lang="ar-IQ" sz="3600" dirty="0" smtClean="0">
                <a:solidFill>
                  <a:schemeClr val="bg1"/>
                </a:solidFill>
              </a:rPr>
              <a:t>ثانيا – الطرائق التدريسية الحديثة </a:t>
            </a:r>
            <a:endParaRPr lang="ar-IQ" sz="3600" dirty="0">
              <a:solidFill>
                <a:schemeClr val="bg1"/>
              </a:solidFill>
            </a:endParaRPr>
          </a:p>
        </p:txBody>
      </p:sp>
      <p:sp>
        <p:nvSpPr>
          <p:cNvPr id="3" name="عنصر نائب للمحتوى 2"/>
          <p:cNvSpPr>
            <a:spLocks noGrp="1"/>
          </p:cNvSpPr>
          <p:nvPr>
            <p:ph sz="quarter" idx="1"/>
          </p:nvPr>
        </p:nvSpPr>
        <p:spPr/>
        <p:txBody>
          <a:bodyPr/>
          <a:lstStyle/>
          <a:p>
            <a:endParaRPr lang="ar-IQ" dirty="0" smtClean="0"/>
          </a:p>
          <a:p>
            <a:r>
              <a:rPr lang="ar-IQ" dirty="0" smtClean="0"/>
              <a:t>- الطرائق التدريسية الحديثة التي </a:t>
            </a:r>
          </a:p>
          <a:p>
            <a:r>
              <a:rPr lang="ar-IQ" dirty="0" smtClean="0"/>
              <a:t>( تبرز دور الطالب ) في العملية التعليمية هي /</a:t>
            </a:r>
          </a:p>
          <a:p>
            <a:r>
              <a:rPr lang="ar-IQ" dirty="0" smtClean="0"/>
              <a:t>الاستقرائية الاكتشافية </a:t>
            </a:r>
          </a:p>
          <a:p>
            <a:r>
              <a:rPr lang="ar-IQ" dirty="0" smtClean="0"/>
              <a:t>العصف الذهني </a:t>
            </a:r>
          </a:p>
          <a:p>
            <a:r>
              <a:rPr lang="ar-IQ" dirty="0" smtClean="0"/>
              <a:t>التعلم التعاوني </a:t>
            </a:r>
          </a:p>
          <a:p>
            <a:r>
              <a:rPr lang="ar-IQ" dirty="0" smtClean="0"/>
              <a:t>حل المشكلات </a:t>
            </a:r>
          </a:p>
          <a:p>
            <a:r>
              <a:rPr lang="ar-IQ" dirty="0" smtClean="0"/>
              <a:t>التعلم باللعب وتمثيل الأدوار </a:t>
            </a:r>
          </a:p>
          <a:p>
            <a:r>
              <a:rPr lang="ar-IQ" dirty="0" smtClean="0"/>
              <a:t>التعليم بالحاسوب </a:t>
            </a:r>
          </a:p>
          <a:p>
            <a:endParaRPr lang="ar-IQ" dirty="0"/>
          </a:p>
        </p:txBody>
      </p:sp>
      <p:pic>
        <p:nvPicPr>
          <p:cNvPr id="2051" name="Picture 3" descr="C:\Users\ALBARQ OFFICE\Pictures\images (6).jpg"/>
          <p:cNvPicPr>
            <a:picLocks noChangeAspect="1" noChangeArrowheads="1"/>
          </p:cNvPicPr>
          <p:nvPr/>
        </p:nvPicPr>
        <p:blipFill>
          <a:blip r:embed="rId3"/>
          <a:srcRect/>
          <a:stretch>
            <a:fillRect/>
          </a:stretch>
        </p:blipFill>
        <p:spPr bwMode="auto">
          <a:xfrm>
            <a:off x="285720" y="1571612"/>
            <a:ext cx="2428892" cy="4429156"/>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ثالثا – الطرائق التدريسية المشتركة بين المعلم والمتعلم </a:t>
            </a:r>
            <a:endParaRPr lang="ar-IQ" dirty="0"/>
          </a:p>
        </p:txBody>
      </p:sp>
      <p:sp>
        <p:nvSpPr>
          <p:cNvPr id="3" name="عنصر نائب للمحتوى 2"/>
          <p:cNvSpPr>
            <a:spLocks noGrp="1"/>
          </p:cNvSpPr>
          <p:nvPr>
            <p:ph sz="quarter" idx="1"/>
          </p:nvPr>
        </p:nvSpPr>
        <p:spPr/>
        <p:txBody>
          <a:bodyPr/>
          <a:lstStyle/>
          <a:p>
            <a:endParaRPr lang="ar-IQ" dirty="0" smtClean="0"/>
          </a:p>
          <a:p>
            <a:endParaRPr lang="ar-IQ" dirty="0" smtClean="0"/>
          </a:p>
          <a:p>
            <a:r>
              <a:rPr lang="ar-IQ" dirty="0" smtClean="0"/>
              <a:t>الحوار والمناقشة </a:t>
            </a:r>
          </a:p>
          <a:p>
            <a:r>
              <a:rPr lang="ar-IQ" dirty="0" smtClean="0"/>
              <a:t>الأسئلة ( الاستجواب ) </a:t>
            </a:r>
            <a:endParaRPr lang="ar-IQ" dirty="0"/>
          </a:p>
        </p:txBody>
      </p:sp>
      <p:pic>
        <p:nvPicPr>
          <p:cNvPr id="3074" name="Picture 2" descr="C:\Users\ALBARQ OFFICE\Pictures\images (10).jpg"/>
          <p:cNvPicPr>
            <a:picLocks noChangeAspect="1" noChangeArrowheads="1"/>
          </p:cNvPicPr>
          <p:nvPr/>
        </p:nvPicPr>
        <p:blipFill>
          <a:blip r:embed="rId3"/>
          <a:srcRect/>
          <a:stretch>
            <a:fillRect/>
          </a:stretch>
        </p:blipFill>
        <p:spPr bwMode="auto">
          <a:xfrm>
            <a:off x="285721" y="1571612"/>
            <a:ext cx="2714643" cy="4429156"/>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10000"/>
            </a:schemeClr>
          </a:solidFill>
        </p:spPr>
        <p:txBody>
          <a:bodyPr>
            <a:normAutofit/>
          </a:bodyPr>
          <a:lstStyle/>
          <a:p>
            <a:r>
              <a:rPr lang="ar-IQ" sz="3600" dirty="0" smtClean="0">
                <a:ln>
                  <a:solidFill>
                    <a:sysClr val="windowText" lastClr="000000"/>
                  </a:solidFill>
                </a:ln>
              </a:rPr>
              <a:t>طريقة المحاضرة (أنموذجا )</a:t>
            </a:r>
            <a:endParaRPr lang="ar-IQ" sz="3600" dirty="0">
              <a:ln>
                <a:solidFill>
                  <a:sysClr val="windowText" lastClr="000000"/>
                </a:solidFill>
              </a:ln>
            </a:endParaRPr>
          </a:p>
        </p:txBody>
      </p:sp>
      <p:sp>
        <p:nvSpPr>
          <p:cNvPr id="3" name="عنصر نائب للمحتوى 2"/>
          <p:cNvSpPr>
            <a:spLocks noGrp="1"/>
          </p:cNvSpPr>
          <p:nvPr>
            <p:ph sz="quarter" idx="1"/>
          </p:nvPr>
        </p:nvSpPr>
        <p:spPr/>
        <p:txBody>
          <a:bodyPr/>
          <a:lstStyle/>
          <a:p>
            <a:endParaRPr lang="ar-IQ" dirty="0" smtClean="0"/>
          </a:p>
          <a:p>
            <a:endParaRPr lang="ar-IQ" dirty="0" smtClean="0"/>
          </a:p>
          <a:p>
            <a:r>
              <a:rPr lang="ar-IQ" dirty="0" smtClean="0"/>
              <a:t>طريقة تقوم على المعلم أكثر من دور </a:t>
            </a:r>
          </a:p>
          <a:p>
            <a:r>
              <a:rPr lang="ar-IQ" dirty="0" smtClean="0"/>
              <a:t>المتعلم تسمى أحيانا بالإخبارية أو العرض </a:t>
            </a:r>
          </a:p>
          <a:p>
            <a:r>
              <a:rPr lang="ar-IQ" dirty="0" smtClean="0"/>
              <a:t>غلب عليها هذا الاسم كونها استعملت في </a:t>
            </a:r>
          </a:p>
          <a:p>
            <a:r>
              <a:rPr lang="ar-IQ" dirty="0" smtClean="0"/>
              <a:t>تعليم الطلبة في المرحلة الثانوية وفي </a:t>
            </a:r>
          </a:p>
          <a:p>
            <a:r>
              <a:rPr lang="ar-IQ" dirty="0" smtClean="0"/>
              <a:t>المرحلة الجامعية .</a:t>
            </a:r>
            <a:endParaRPr lang="ar-IQ" dirty="0"/>
          </a:p>
        </p:txBody>
      </p:sp>
      <p:pic>
        <p:nvPicPr>
          <p:cNvPr id="4098" name="Picture 2" descr="C:\Users\ALBARQ OFFICE\Pictures\images (11).jpg"/>
          <p:cNvPicPr>
            <a:picLocks noChangeAspect="1" noChangeArrowheads="1"/>
          </p:cNvPicPr>
          <p:nvPr/>
        </p:nvPicPr>
        <p:blipFill>
          <a:blip r:embed="rId3"/>
          <a:srcRect/>
          <a:stretch>
            <a:fillRect/>
          </a:stretch>
        </p:blipFill>
        <p:spPr bwMode="auto">
          <a:xfrm>
            <a:off x="285721" y="1643051"/>
            <a:ext cx="3571899" cy="4357718"/>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solidFill>
        </p:spPr>
        <p:txBody>
          <a:bodyPr>
            <a:normAutofit/>
          </a:bodyPr>
          <a:lstStyle/>
          <a:p>
            <a:r>
              <a:rPr lang="ar-IQ" sz="3600" dirty="0" smtClean="0">
                <a:solidFill>
                  <a:schemeClr val="bg1"/>
                </a:solidFill>
              </a:rPr>
              <a:t>وظيفة التربية </a:t>
            </a:r>
            <a:endParaRPr lang="ar-IQ" sz="3600" dirty="0">
              <a:solidFill>
                <a:schemeClr val="bg1"/>
              </a:solidFill>
            </a:endParaRPr>
          </a:p>
        </p:txBody>
      </p:sp>
      <p:sp>
        <p:nvSpPr>
          <p:cNvPr id="3" name="عنصر نائب للمحتوى 2"/>
          <p:cNvSpPr>
            <a:spLocks noGrp="1"/>
          </p:cNvSpPr>
          <p:nvPr>
            <p:ph sz="quarter" idx="1"/>
          </p:nvPr>
        </p:nvSpPr>
        <p:spPr>
          <a:xfrm>
            <a:off x="301752" y="1571644"/>
            <a:ext cx="8503920" cy="4572000"/>
          </a:xfrm>
          <a:solidFill>
            <a:schemeClr val="accent1"/>
          </a:solidFill>
        </p:spPr>
        <p:txBody>
          <a:bodyPr>
            <a:normAutofit/>
          </a:bodyPr>
          <a:lstStyle/>
          <a:p>
            <a:endParaRPr lang="ar-IQ" sz="2800" dirty="0" smtClean="0">
              <a:solidFill>
                <a:schemeClr val="bg1"/>
              </a:solidFill>
            </a:endParaRPr>
          </a:p>
          <a:p>
            <a:r>
              <a:rPr lang="ar-IQ" sz="2800" dirty="0" smtClean="0">
                <a:solidFill>
                  <a:schemeClr val="bg1"/>
                </a:solidFill>
              </a:rPr>
              <a:t>كانت وظيفة التربية في ذلك تدريب وتقوية هذه الملكات عن طريق دراسة مواد مدرسية مناسبة ، إذ كان هدف التربية الرئيس تحصيل الحقائق والمعلومات وان طريقة التدريس الشائعة آنذاك هي الطريقة القائمة على الحفظ والتسميع .  </a:t>
            </a:r>
            <a:endParaRPr lang="ar-IQ" sz="2800" dirty="0">
              <a:solidFill>
                <a:schemeClr val="bg1"/>
              </a:solidFill>
            </a:endParaRPr>
          </a:p>
        </p:txBody>
      </p:sp>
    </p:spTree>
  </p:cSld>
  <p:clrMapOvr>
    <a:masterClrMapping/>
  </p:clrMapOvr>
  <p:transition spd="slow">
    <p:wedge/>
    <p:sndAc>
      <p:stSnd>
        <p:snd r:embed="rId2" name="push.wav" builtIn="1"/>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عوامل استخدام طريقة الإلقاء (ايجابياتها ) </a:t>
            </a:r>
            <a:endParaRPr lang="ar-IQ" dirty="0"/>
          </a:p>
        </p:txBody>
      </p:sp>
      <p:sp>
        <p:nvSpPr>
          <p:cNvPr id="3" name="عنصر نائب للمحتوى 2"/>
          <p:cNvSpPr>
            <a:spLocks noGrp="1"/>
          </p:cNvSpPr>
          <p:nvPr>
            <p:ph sz="quarter" idx="1"/>
          </p:nvPr>
        </p:nvSpPr>
        <p:spPr/>
        <p:txBody>
          <a:bodyPr>
            <a:normAutofit/>
          </a:bodyPr>
          <a:lstStyle/>
          <a:p>
            <a:endParaRPr lang="ar-IQ" dirty="0" smtClean="0"/>
          </a:p>
          <a:p>
            <a:r>
              <a:rPr lang="ar-IQ" dirty="0" smtClean="0"/>
              <a:t>1 - تعطي للطلبة قدرا كبيرا من المعلومات والمعارف حول موضوع الدرس يفترض أن تكون أكثر وأوسع من مادة الكتاب المدرسي </a:t>
            </a:r>
          </a:p>
          <a:p>
            <a:r>
              <a:rPr lang="ar-IQ" dirty="0" smtClean="0"/>
              <a:t>2 - تنمي عند الطلبة حب الاستماع وتثير فيهم الايجابية والفاعلية في عملية التعليم .</a:t>
            </a:r>
          </a:p>
          <a:p>
            <a:r>
              <a:rPr lang="ar-IQ" dirty="0" smtClean="0"/>
              <a:t>3 - اقتصادية في الوقت مما يساعد على انجاز المنهج في الوقت المحدد</a:t>
            </a:r>
          </a:p>
          <a:p>
            <a:r>
              <a:rPr lang="ar-IQ" dirty="0" smtClean="0"/>
              <a:t>4 - اقتصادية في التجهيزات الخاصة ، المختبرات والأدوات </a:t>
            </a:r>
          </a:p>
          <a:p>
            <a:r>
              <a:rPr lang="ar-IQ" dirty="0" smtClean="0"/>
              <a:t>5 - تعليم عدد كبير من المتعلمين في زمن محدد . </a:t>
            </a:r>
            <a:endParaRPr lang="ar-IQ" dirty="0"/>
          </a:p>
        </p:txBody>
      </p:sp>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عوامل استخدام طريقة الإلقاء </a:t>
            </a:r>
            <a:endParaRPr lang="ar-IQ" dirty="0"/>
          </a:p>
        </p:txBody>
      </p:sp>
      <p:sp>
        <p:nvSpPr>
          <p:cNvPr id="3" name="عنصر نائب للمحتوى 2"/>
          <p:cNvSpPr>
            <a:spLocks noGrp="1"/>
          </p:cNvSpPr>
          <p:nvPr>
            <p:ph sz="quarter" idx="1"/>
          </p:nvPr>
        </p:nvSpPr>
        <p:spPr/>
        <p:txBody>
          <a:bodyPr/>
          <a:lstStyle/>
          <a:p>
            <a:endParaRPr lang="ar-IQ" dirty="0" smtClean="0"/>
          </a:p>
          <a:p>
            <a:endParaRPr lang="ar-IQ" dirty="0" smtClean="0"/>
          </a:p>
          <a:p>
            <a:r>
              <a:rPr lang="ar-IQ" dirty="0" smtClean="0"/>
              <a:t>6 - قديمة المنشأ مما جعلها مألوفة لدى المدرسين على استعمالها </a:t>
            </a:r>
          </a:p>
          <a:p>
            <a:r>
              <a:rPr lang="ar-IQ" dirty="0" smtClean="0"/>
              <a:t>7 - تقويم تحصيل الطلبة للمادة الدراسية يعد أمرا سهلا بالنسبة للمدرس إذ يعتمد على الاختبارات التحصيلية .</a:t>
            </a:r>
          </a:p>
          <a:p>
            <a:r>
              <a:rPr lang="ar-IQ" dirty="0" smtClean="0"/>
              <a:t>8 - معظم المدرسين تقريبا تلقوا إعدادهم وفقا لهذه الطريقة .</a:t>
            </a:r>
          </a:p>
          <a:p>
            <a:endParaRPr lang="ar-IQ" dirty="0" smtClean="0"/>
          </a:p>
          <a:p>
            <a:endParaRPr lang="ar-IQ" dirty="0"/>
          </a:p>
        </p:txBody>
      </p:sp>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مواضيع استخدام طريقة الإلقاء </a:t>
            </a:r>
            <a:endParaRPr lang="ar-IQ" dirty="0"/>
          </a:p>
        </p:txBody>
      </p:sp>
      <p:sp>
        <p:nvSpPr>
          <p:cNvPr id="3" name="عنصر نائب للمحتوى 2"/>
          <p:cNvSpPr>
            <a:spLocks noGrp="1"/>
          </p:cNvSpPr>
          <p:nvPr>
            <p:ph sz="quarter" idx="1"/>
          </p:nvPr>
        </p:nvSpPr>
        <p:spPr/>
        <p:txBody>
          <a:bodyPr/>
          <a:lstStyle/>
          <a:p>
            <a:endParaRPr lang="ar-IQ" dirty="0" smtClean="0"/>
          </a:p>
          <a:p>
            <a:r>
              <a:rPr lang="ar-IQ" dirty="0" smtClean="0"/>
              <a:t>توضيح بعض المصطلحات والمفاهيم الجديدة والغامضة على الطلبة          ( منطقة ظل المطر ،تشريع القوانين ،نظام الفتوة )</a:t>
            </a:r>
          </a:p>
          <a:p>
            <a:r>
              <a:rPr lang="ar-IQ" dirty="0" smtClean="0"/>
              <a:t>شرح وإيضاح الأفكار والمعلومات الصعبة في الموضوع </a:t>
            </a:r>
          </a:p>
          <a:p>
            <a:r>
              <a:rPr lang="ar-IQ" dirty="0" smtClean="0"/>
              <a:t>نقل بعض خبرات المدرس الشخصية . </a:t>
            </a:r>
          </a:p>
          <a:p>
            <a:r>
              <a:rPr lang="ar-IQ" dirty="0" smtClean="0"/>
              <a:t>عند وصف المدرس مكانا </a:t>
            </a:r>
            <a:r>
              <a:rPr lang="ar-IQ" dirty="0" err="1" smtClean="0"/>
              <a:t>او</a:t>
            </a:r>
            <a:r>
              <a:rPr lang="ar-IQ" dirty="0" smtClean="0"/>
              <a:t> شيء يصعب على الطلبة استنتاجه </a:t>
            </a:r>
          </a:p>
          <a:p>
            <a:r>
              <a:rPr lang="ar-IQ" dirty="0" smtClean="0"/>
              <a:t>عند الإجابة على أسئلة الطلبة وتصحيح الإجابة </a:t>
            </a:r>
            <a:endParaRPr lang="ar-IQ" dirty="0"/>
          </a:p>
        </p:txBody>
      </p:sp>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أنماط الطريقة الإلقائية </a:t>
            </a:r>
            <a:endParaRPr lang="ar-IQ" dirty="0"/>
          </a:p>
        </p:txBody>
      </p:sp>
      <p:sp>
        <p:nvSpPr>
          <p:cNvPr id="3" name="عنصر نائب للمحتوى 2"/>
          <p:cNvSpPr>
            <a:spLocks noGrp="1"/>
          </p:cNvSpPr>
          <p:nvPr>
            <p:ph sz="quarter" idx="1"/>
          </p:nvPr>
        </p:nvSpPr>
        <p:spPr/>
        <p:txBody>
          <a:bodyPr>
            <a:normAutofit/>
          </a:bodyPr>
          <a:lstStyle/>
          <a:p>
            <a:endParaRPr lang="ar-IQ" dirty="0" smtClean="0"/>
          </a:p>
          <a:p>
            <a:r>
              <a:rPr lang="ar-IQ" dirty="0" smtClean="0"/>
              <a:t>أولا- المحاضرة :</a:t>
            </a:r>
          </a:p>
          <a:p>
            <a:r>
              <a:rPr lang="ar-IQ" dirty="0" smtClean="0"/>
              <a:t>تهتم بالتوضيح والتفسير القائم على </a:t>
            </a:r>
          </a:p>
          <a:p>
            <a:r>
              <a:rPr lang="ar-IQ" dirty="0" smtClean="0"/>
              <a:t>عرض كمية كبيرة من المعلومات </a:t>
            </a:r>
          </a:p>
          <a:p>
            <a:r>
              <a:rPr lang="ar-IQ" dirty="0" smtClean="0"/>
              <a:t>خلال الدرس </a:t>
            </a:r>
          </a:p>
          <a:p>
            <a:endParaRPr lang="ar-IQ" dirty="0"/>
          </a:p>
        </p:txBody>
      </p:sp>
      <p:pic>
        <p:nvPicPr>
          <p:cNvPr id="11266" name="Picture 2" descr="C:\Users\ALBARQ OFFICE\Pictures\images (3).jpg"/>
          <p:cNvPicPr>
            <a:picLocks noChangeAspect="1" noChangeArrowheads="1"/>
          </p:cNvPicPr>
          <p:nvPr/>
        </p:nvPicPr>
        <p:blipFill>
          <a:blip r:embed="rId3"/>
          <a:srcRect/>
          <a:stretch>
            <a:fillRect/>
          </a:stretch>
        </p:blipFill>
        <p:spPr bwMode="auto">
          <a:xfrm>
            <a:off x="500035" y="1571612"/>
            <a:ext cx="4071965" cy="4572032"/>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ثانيا – الشرح </a:t>
            </a:r>
            <a:endParaRPr lang="ar-IQ" dirty="0"/>
          </a:p>
        </p:txBody>
      </p:sp>
      <p:sp>
        <p:nvSpPr>
          <p:cNvPr id="3" name="عنصر نائب للمحتوى 2"/>
          <p:cNvSpPr>
            <a:spLocks noGrp="1"/>
          </p:cNvSpPr>
          <p:nvPr>
            <p:ph sz="quarter" idx="1"/>
          </p:nvPr>
        </p:nvSpPr>
        <p:spPr/>
        <p:txBody>
          <a:bodyPr/>
          <a:lstStyle/>
          <a:p>
            <a:endParaRPr lang="ar-IQ" dirty="0" smtClean="0"/>
          </a:p>
          <a:p>
            <a:r>
              <a:rPr lang="ar-IQ" dirty="0" smtClean="0"/>
              <a:t>توضيح لما هو غامض على الطلبة </a:t>
            </a:r>
          </a:p>
          <a:p>
            <a:r>
              <a:rPr lang="ar-IQ" dirty="0" smtClean="0"/>
              <a:t>من حقائق ومعلومات وجودة الشرح </a:t>
            </a:r>
          </a:p>
          <a:p>
            <a:r>
              <a:rPr lang="ar-IQ" dirty="0" smtClean="0"/>
              <a:t>تتوقف على المدرس في تبسيط الحقائق </a:t>
            </a:r>
          </a:p>
          <a:p>
            <a:r>
              <a:rPr lang="ar-IQ" dirty="0" smtClean="0"/>
              <a:t>وتنظيم المعلومات .</a:t>
            </a:r>
          </a:p>
          <a:p>
            <a:endParaRPr lang="ar-IQ" dirty="0"/>
          </a:p>
        </p:txBody>
      </p:sp>
      <p:pic>
        <p:nvPicPr>
          <p:cNvPr id="12290" name="Picture 2" descr="C:\Users\ALBARQ OFFICE\Pictures\download (2).jpg"/>
          <p:cNvPicPr>
            <a:picLocks noChangeAspect="1" noChangeArrowheads="1"/>
          </p:cNvPicPr>
          <p:nvPr/>
        </p:nvPicPr>
        <p:blipFill>
          <a:blip r:embed="rId3"/>
          <a:srcRect/>
          <a:stretch>
            <a:fillRect/>
          </a:stretch>
        </p:blipFill>
        <p:spPr bwMode="auto">
          <a:xfrm>
            <a:off x="428596" y="1571612"/>
            <a:ext cx="3786213" cy="4500594"/>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ثالثا – الوصف </a:t>
            </a:r>
            <a:endParaRPr lang="ar-IQ" dirty="0"/>
          </a:p>
        </p:txBody>
      </p:sp>
      <p:sp>
        <p:nvSpPr>
          <p:cNvPr id="3" name="عنصر نائب للمحتوى 2"/>
          <p:cNvSpPr>
            <a:spLocks noGrp="1"/>
          </p:cNvSpPr>
          <p:nvPr>
            <p:ph sz="quarter" idx="1"/>
          </p:nvPr>
        </p:nvSpPr>
        <p:spPr/>
        <p:txBody>
          <a:bodyPr/>
          <a:lstStyle/>
          <a:p>
            <a:endParaRPr lang="ar-IQ" dirty="0" smtClean="0"/>
          </a:p>
          <a:p>
            <a:endParaRPr lang="ar-IQ" dirty="0" smtClean="0"/>
          </a:p>
          <a:p>
            <a:r>
              <a:rPr lang="ar-IQ" dirty="0" smtClean="0"/>
              <a:t>إيضاح لفظي يستخدمه المدرس </a:t>
            </a:r>
          </a:p>
          <a:p>
            <a:r>
              <a:rPr lang="ar-IQ" dirty="0" smtClean="0"/>
              <a:t>لإيضاح حادثة ما لا تقع تحت </a:t>
            </a:r>
          </a:p>
          <a:p>
            <a:r>
              <a:rPr lang="ar-IQ" dirty="0" smtClean="0"/>
              <a:t>الحواس تتطلب الوصف الكلامي . </a:t>
            </a:r>
          </a:p>
          <a:p>
            <a:endParaRPr lang="ar-IQ" dirty="0"/>
          </a:p>
        </p:txBody>
      </p:sp>
      <p:pic>
        <p:nvPicPr>
          <p:cNvPr id="13314" name="Picture 2" descr="C:\Users\ALBARQ OFFICE\Pictures\images (15).jpg"/>
          <p:cNvPicPr>
            <a:picLocks noChangeAspect="1" noChangeArrowheads="1"/>
          </p:cNvPicPr>
          <p:nvPr/>
        </p:nvPicPr>
        <p:blipFill>
          <a:blip r:embed="rId3"/>
          <a:srcRect/>
          <a:stretch>
            <a:fillRect/>
          </a:stretch>
        </p:blipFill>
        <p:spPr bwMode="auto">
          <a:xfrm>
            <a:off x="357158" y="1571612"/>
            <a:ext cx="4214842" cy="4500593"/>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سلبيات الطريقة الإلقائية </a:t>
            </a:r>
            <a:endParaRPr lang="ar-IQ" dirty="0"/>
          </a:p>
        </p:txBody>
      </p:sp>
      <p:sp>
        <p:nvSpPr>
          <p:cNvPr id="3" name="عنصر نائب للمحتوى 2"/>
          <p:cNvSpPr>
            <a:spLocks noGrp="1"/>
          </p:cNvSpPr>
          <p:nvPr>
            <p:ph sz="quarter" idx="1"/>
          </p:nvPr>
        </p:nvSpPr>
        <p:spPr/>
        <p:txBody>
          <a:bodyPr/>
          <a:lstStyle/>
          <a:p>
            <a:endParaRPr lang="ar-IQ" dirty="0" smtClean="0"/>
          </a:p>
          <a:p>
            <a:r>
              <a:rPr lang="ar-IQ" dirty="0" smtClean="0"/>
              <a:t>سلبية الطلبة .</a:t>
            </a:r>
          </a:p>
          <a:p>
            <a:r>
              <a:rPr lang="ar-IQ" dirty="0" smtClean="0"/>
              <a:t>الفروق الفردية. </a:t>
            </a:r>
          </a:p>
          <a:p>
            <a:r>
              <a:rPr lang="ar-IQ" dirty="0" smtClean="0"/>
              <a:t>عملية التقويم .</a:t>
            </a:r>
          </a:p>
          <a:p>
            <a:r>
              <a:rPr lang="ar-IQ" dirty="0" smtClean="0"/>
              <a:t>مملة للطلبة ومجتهدة للمدرس . </a:t>
            </a:r>
          </a:p>
          <a:p>
            <a:r>
              <a:rPr lang="ar-IQ" dirty="0" smtClean="0"/>
              <a:t>مدرس واسع الاطلاع .</a:t>
            </a:r>
          </a:p>
          <a:p>
            <a:r>
              <a:rPr lang="ar-IQ" dirty="0" smtClean="0"/>
              <a:t>مستهلكة للوقت</a:t>
            </a:r>
            <a:endParaRPr lang="ar-IQ" dirty="0"/>
          </a:p>
        </p:txBody>
      </p:sp>
      <p:pic>
        <p:nvPicPr>
          <p:cNvPr id="5122" name="Picture 2" descr="C:\Users\ALBARQ OFFICE\Pictures\download (3).jpg"/>
          <p:cNvPicPr>
            <a:picLocks noChangeAspect="1" noChangeArrowheads="1"/>
          </p:cNvPicPr>
          <p:nvPr/>
        </p:nvPicPr>
        <p:blipFill>
          <a:blip r:embed="rId3"/>
          <a:srcRect/>
          <a:stretch>
            <a:fillRect/>
          </a:stretch>
        </p:blipFill>
        <p:spPr bwMode="auto">
          <a:xfrm>
            <a:off x="357159" y="1643050"/>
            <a:ext cx="4071966" cy="4429156"/>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طريقة العصف الذهني </a:t>
            </a:r>
            <a:endParaRPr lang="ar-IQ" dirty="0"/>
          </a:p>
        </p:txBody>
      </p:sp>
      <p:sp>
        <p:nvSpPr>
          <p:cNvPr id="3" name="عنصر نائب للمحتوى 2"/>
          <p:cNvSpPr>
            <a:spLocks noGrp="1"/>
          </p:cNvSpPr>
          <p:nvPr>
            <p:ph sz="quarter" idx="1"/>
          </p:nvPr>
        </p:nvSpPr>
        <p:spPr/>
        <p:txBody>
          <a:bodyPr/>
          <a:lstStyle/>
          <a:p>
            <a:endParaRPr lang="ar-IQ" dirty="0" smtClean="0"/>
          </a:p>
          <a:p>
            <a:r>
              <a:rPr lang="ar-IQ" dirty="0" smtClean="0"/>
              <a:t>من الطرائق الحديثة التي تشجع على </a:t>
            </a:r>
          </a:p>
          <a:p>
            <a:r>
              <a:rPr lang="ar-IQ" dirty="0" smtClean="0"/>
              <a:t>التفكير الإبداعي وتطلق الطاقات الكامنة </a:t>
            </a:r>
          </a:p>
          <a:p>
            <a:r>
              <a:rPr lang="ar-IQ" dirty="0" smtClean="0"/>
              <a:t>عند المتدربين في جو من الحرية والأمان </a:t>
            </a:r>
          </a:p>
          <a:p>
            <a:r>
              <a:rPr lang="ar-IQ" dirty="0" smtClean="0"/>
              <a:t>يسمح بظهور كل الآراء والأفكار إذ يكون </a:t>
            </a:r>
          </a:p>
          <a:p>
            <a:r>
              <a:rPr lang="ar-IQ" dirty="0" smtClean="0"/>
              <a:t>المتدرب في قمة التفاعل مع الموقف وتصلح </a:t>
            </a:r>
          </a:p>
          <a:p>
            <a:r>
              <a:rPr lang="ar-IQ" dirty="0" smtClean="0"/>
              <a:t>هذه الطريقة في القضايا والموضوعات </a:t>
            </a:r>
          </a:p>
          <a:p>
            <a:r>
              <a:rPr lang="ar-IQ" dirty="0" smtClean="0"/>
              <a:t>المفتوحة التي ليس لها إجابة واحدة صحيحة .</a:t>
            </a:r>
            <a:endParaRPr lang="ar-IQ" dirty="0"/>
          </a:p>
        </p:txBody>
      </p:sp>
      <p:pic>
        <p:nvPicPr>
          <p:cNvPr id="6147" name="Picture 3" descr="C:\Users\ALBARQ OFFICE\Pictures\images.jpg"/>
          <p:cNvPicPr>
            <a:picLocks noChangeAspect="1" noChangeArrowheads="1"/>
          </p:cNvPicPr>
          <p:nvPr/>
        </p:nvPicPr>
        <p:blipFill>
          <a:blip r:embed="rId3"/>
          <a:srcRect/>
          <a:stretch>
            <a:fillRect/>
          </a:stretch>
        </p:blipFill>
        <p:spPr bwMode="auto">
          <a:xfrm>
            <a:off x="357159" y="1714488"/>
            <a:ext cx="3286147" cy="4357718"/>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المبادئ الأساسية لجلسة العصف الذهني المبدأ الأول  </a:t>
            </a:r>
            <a:endParaRPr lang="ar-IQ" dirty="0"/>
          </a:p>
        </p:txBody>
      </p:sp>
      <p:sp>
        <p:nvSpPr>
          <p:cNvPr id="3" name="عنصر نائب للمحتوى 2"/>
          <p:cNvSpPr>
            <a:spLocks noGrp="1"/>
          </p:cNvSpPr>
          <p:nvPr>
            <p:ph sz="quarter" idx="1"/>
          </p:nvPr>
        </p:nvSpPr>
        <p:spPr/>
        <p:txBody>
          <a:bodyPr/>
          <a:lstStyle/>
          <a:p>
            <a:endParaRPr lang="ar-IQ" dirty="0" smtClean="0"/>
          </a:p>
          <a:p>
            <a:r>
              <a:rPr lang="ar-IQ" dirty="0" smtClean="0"/>
              <a:t>نجاح الجلسة يتوقف على تطبيق أربعة </a:t>
            </a:r>
          </a:p>
          <a:p>
            <a:r>
              <a:rPr lang="ar-IQ" dirty="0" smtClean="0"/>
              <a:t>مبادئ أساسية هي / </a:t>
            </a:r>
          </a:p>
          <a:p>
            <a:r>
              <a:rPr lang="ar-IQ" dirty="0" smtClean="0"/>
              <a:t>أولا- إرجاء وتأخير التقييم </a:t>
            </a:r>
          </a:p>
          <a:p>
            <a:r>
              <a:rPr lang="ar-IQ" dirty="0" smtClean="0"/>
              <a:t>معناه عدم تقييم أي من الأفكار </a:t>
            </a:r>
          </a:p>
          <a:p>
            <a:r>
              <a:rPr lang="ar-IQ" dirty="0" smtClean="0"/>
              <a:t>المتولدة في المرحلة الأولى من الجلسة </a:t>
            </a:r>
            <a:endParaRPr lang="ar-IQ" dirty="0"/>
          </a:p>
        </p:txBody>
      </p:sp>
      <p:pic>
        <p:nvPicPr>
          <p:cNvPr id="7170" name="Picture 2" descr="C:\Users\ALBARQ OFFICE\Pictures\download.jpg"/>
          <p:cNvPicPr>
            <a:picLocks noChangeAspect="1" noChangeArrowheads="1"/>
          </p:cNvPicPr>
          <p:nvPr/>
        </p:nvPicPr>
        <p:blipFill>
          <a:blip r:embed="rId3"/>
          <a:srcRect/>
          <a:stretch>
            <a:fillRect/>
          </a:stretch>
        </p:blipFill>
        <p:spPr bwMode="auto">
          <a:xfrm>
            <a:off x="428597" y="1571612"/>
            <a:ext cx="3643337" cy="4429156"/>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المبدأ الثاني </a:t>
            </a:r>
            <a:endParaRPr lang="ar-IQ" dirty="0"/>
          </a:p>
        </p:txBody>
      </p:sp>
      <p:sp>
        <p:nvSpPr>
          <p:cNvPr id="3" name="عنصر نائب للمحتوى 2"/>
          <p:cNvSpPr>
            <a:spLocks noGrp="1"/>
          </p:cNvSpPr>
          <p:nvPr>
            <p:ph sz="quarter" idx="1"/>
          </p:nvPr>
        </p:nvSpPr>
        <p:spPr/>
        <p:txBody>
          <a:bodyPr>
            <a:normAutofit lnSpcReduction="10000"/>
          </a:bodyPr>
          <a:lstStyle/>
          <a:p>
            <a:endParaRPr lang="ar-IQ" dirty="0" smtClean="0"/>
          </a:p>
          <a:p>
            <a:r>
              <a:rPr lang="ar-IQ" dirty="0" smtClean="0"/>
              <a:t>ثانيا- إطلاق حرية التفكير أي التحرر </a:t>
            </a:r>
          </a:p>
          <a:p>
            <a:r>
              <a:rPr lang="ar-IQ" dirty="0" smtClean="0"/>
              <a:t>مما قد يعيق التفكير الإبداعي وذلك </a:t>
            </a:r>
          </a:p>
          <a:p>
            <a:r>
              <a:rPr lang="ar-IQ" dirty="0" smtClean="0"/>
              <a:t>للوصول إلى حالة من الاسترخاء </a:t>
            </a:r>
          </a:p>
          <a:p>
            <a:r>
              <a:rPr lang="ar-IQ" dirty="0" smtClean="0"/>
              <a:t>وعدم التحفظ بما يزيد انطلاق القدرات </a:t>
            </a:r>
          </a:p>
          <a:p>
            <a:r>
              <a:rPr lang="ar-IQ" dirty="0" smtClean="0"/>
              <a:t>الإبداعية على التخيل وتوليد الأفكار </a:t>
            </a:r>
          </a:p>
          <a:p>
            <a:r>
              <a:rPr lang="ar-IQ" dirty="0" smtClean="0"/>
              <a:t>في جو لا يشوبه الحرج من النقد </a:t>
            </a:r>
          </a:p>
          <a:p>
            <a:r>
              <a:rPr lang="ar-IQ" dirty="0" smtClean="0"/>
              <a:t>والتقييم إذ يستند هذا المبدأ إلى إن </a:t>
            </a:r>
          </a:p>
          <a:p>
            <a:r>
              <a:rPr lang="ar-IQ" dirty="0" smtClean="0"/>
              <a:t>الأخطاء غير الواقعية الغريبة والطريفة </a:t>
            </a:r>
          </a:p>
          <a:p>
            <a:r>
              <a:rPr lang="ar-IQ" dirty="0" smtClean="0"/>
              <a:t>قد تثير أفكارا أفضل عند الأشخاص الآخرين .  </a:t>
            </a:r>
            <a:endParaRPr lang="ar-IQ" dirty="0"/>
          </a:p>
        </p:txBody>
      </p:sp>
      <p:pic>
        <p:nvPicPr>
          <p:cNvPr id="8194" name="Picture 2" descr="C:\Users\ALBARQ OFFICE\Pictures\images (1).jpg"/>
          <p:cNvPicPr>
            <a:picLocks noChangeAspect="1" noChangeArrowheads="1"/>
          </p:cNvPicPr>
          <p:nvPr/>
        </p:nvPicPr>
        <p:blipFill>
          <a:blip r:embed="rId3"/>
          <a:srcRect/>
          <a:stretch>
            <a:fillRect/>
          </a:stretch>
        </p:blipFill>
        <p:spPr bwMode="auto">
          <a:xfrm>
            <a:off x="357159" y="1714488"/>
            <a:ext cx="3786213" cy="3929090"/>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solidFill>
        </p:spPr>
        <p:txBody>
          <a:bodyPr>
            <a:normAutofit/>
          </a:bodyPr>
          <a:lstStyle/>
          <a:p>
            <a:r>
              <a:rPr lang="ar-IQ" sz="3600" dirty="0" smtClean="0">
                <a:solidFill>
                  <a:schemeClr val="bg1"/>
                </a:solidFill>
              </a:rPr>
              <a:t>علم النفس وموقفه من ذلك </a:t>
            </a:r>
            <a:endParaRPr lang="ar-IQ" sz="3600" dirty="0">
              <a:solidFill>
                <a:schemeClr val="bg1"/>
              </a:solidFill>
            </a:endParaRPr>
          </a:p>
        </p:txBody>
      </p:sp>
      <p:sp>
        <p:nvSpPr>
          <p:cNvPr id="3" name="عنصر نائب للمحتوى 2"/>
          <p:cNvSpPr>
            <a:spLocks noGrp="1"/>
          </p:cNvSpPr>
          <p:nvPr>
            <p:ph sz="quarter" idx="1"/>
          </p:nvPr>
        </p:nvSpPr>
        <p:spPr>
          <a:solidFill>
            <a:schemeClr val="accent1"/>
          </a:solidFill>
        </p:spPr>
        <p:txBody>
          <a:bodyPr/>
          <a:lstStyle/>
          <a:p>
            <a:endParaRPr lang="ar-IQ" dirty="0" smtClean="0"/>
          </a:p>
          <a:p>
            <a:endParaRPr lang="ar-IQ" dirty="0" smtClean="0"/>
          </a:p>
          <a:p>
            <a:r>
              <a:rPr lang="ar-IQ" sz="2800" dirty="0" smtClean="0">
                <a:solidFill>
                  <a:schemeClr val="bg1"/>
                </a:solidFill>
              </a:rPr>
              <a:t>ما موقف علم النفس الحديث من ذالك ؟؟ </a:t>
            </a:r>
            <a:endParaRPr lang="ar-IQ" sz="2800" dirty="0">
              <a:solidFill>
                <a:schemeClr val="bg1"/>
              </a:solidFill>
            </a:endParaRPr>
          </a:p>
        </p:txBody>
      </p:sp>
    </p:spTree>
  </p:cSld>
  <p:clrMapOvr>
    <a:masterClrMapping/>
  </p:clrMapOvr>
  <p:transition spd="slow">
    <p:wipe dir="u"/>
    <p:sndAc>
      <p:stSnd>
        <p:snd r:embed="rId2" name="push.wav" builtIn="1"/>
      </p:st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المبدأ الثالث</a:t>
            </a:r>
            <a:endParaRPr lang="ar-IQ" dirty="0"/>
          </a:p>
        </p:txBody>
      </p:sp>
      <p:sp>
        <p:nvSpPr>
          <p:cNvPr id="3" name="عنصر نائب للمحتوى 2"/>
          <p:cNvSpPr>
            <a:spLocks noGrp="1"/>
          </p:cNvSpPr>
          <p:nvPr>
            <p:ph sz="quarter" idx="1"/>
          </p:nvPr>
        </p:nvSpPr>
        <p:spPr/>
        <p:txBody>
          <a:bodyPr>
            <a:normAutofit lnSpcReduction="10000"/>
          </a:bodyPr>
          <a:lstStyle/>
          <a:p>
            <a:endParaRPr lang="ar-IQ" dirty="0" smtClean="0"/>
          </a:p>
          <a:p>
            <a:r>
              <a:rPr lang="ar-IQ" dirty="0" smtClean="0"/>
              <a:t>ثالثا- الكم قبل الكيف أي التركيز في </a:t>
            </a:r>
          </a:p>
          <a:p>
            <a:r>
              <a:rPr lang="ar-IQ" dirty="0" smtClean="0"/>
              <a:t>جلسة العصف الذهني على توليد اكبر</a:t>
            </a:r>
          </a:p>
          <a:p>
            <a:r>
              <a:rPr lang="ar-IQ" dirty="0" smtClean="0"/>
              <a:t> قدر من الأفكار مهما كانت جودتها </a:t>
            </a:r>
          </a:p>
          <a:p>
            <a:r>
              <a:rPr lang="ar-IQ" dirty="0" smtClean="0"/>
              <a:t>فكل الأفكار مقبولـــــــــــــــــــــــة </a:t>
            </a:r>
          </a:p>
          <a:p>
            <a:r>
              <a:rPr lang="ar-IQ" dirty="0" smtClean="0"/>
              <a:t>( المتطرفة ،الغريبة ، غير المنطقية ) </a:t>
            </a:r>
          </a:p>
          <a:p>
            <a:r>
              <a:rPr lang="ar-IQ" dirty="0" smtClean="0"/>
              <a:t>إذ يستند هذا المبدأ على الافتراض بان </a:t>
            </a:r>
          </a:p>
          <a:p>
            <a:r>
              <a:rPr lang="ar-IQ" dirty="0" smtClean="0"/>
              <a:t>الأفكار والحلول المبدعة للمشكلات تأتي </a:t>
            </a:r>
          </a:p>
          <a:p>
            <a:r>
              <a:rPr lang="ar-IQ" dirty="0" smtClean="0"/>
              <a:t>بعد عدد من الحلول غير المألوفة والأفكار </a:t>
            </a:r>
          </a:p>
          <a:p>
            <a:r>
              <a:rPr lang="ar-IQ" dirty="0" smtClean="0"/>
              <a:t>الأقل أصالة . </a:t>
            </a:r>
          </a:p>
          <a:p>
            <a:endParaRPr lang="ar-IQ" dirty="0"/>
          </a:p>
        </p:txBody>
      </p:sp>
      <p:pic>
        <p:nvPicPr>
          <p:cNvPr id="28674" name="Picture 2" descr="C:\Users\ALBARQ OFFICE\Pictures\images (20).jpg"/>
          <p:cNvPicPr>
            <a:picLocks noChangeAspect="1" noChangeArrowheads="1"/>
          </p:cNvPicPr>
          <p:nvPr/>
        </p:nvPicPr>
        <p:blipFill>
          <a:blip r:embed="rId3"/>
          <a:srcRect/>
          <a:stretch>
            <a:fillRect/>
          </a:stretch>
        </p:blipFill>
        <p:spPr bwMode="auto">
          <a:xfrm>
            <a:off x="428597" y="1928802"/>
            <a:ext cx="3429023" cy="4071966"/>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المبدأ الرابع </a:t>
            </a:r>
            <a:endParaRPr lang="ar-IQ" dirty="0"/>
          </a:p>
        </p:txBody>
      </p:sp>
      <p:sp>
        <p:nvSpPr>
          <p:cNvPr id="3" name="عنصر نائب للمحتوى 2"/>
          <p:cNvSpPr>
            <a:spLocks noGrp="1"/>
          </p:cNvSpPr>
          <p:nvPr>
            <p:ph sz="quarter" idx="1"/>
          </p:nvPr>
        </p:nvSpPr>
        <p:spPr/>
        <p:txBody>
          <a:bodyPr/>
          <a:lstStyle/>
          <a:p>
            <a:endParaRPr lang="ar-IQ" dirty="0" smtClean="0"/>
          </a:p>
          <a:p>
            <a:r>
              <a:rPr lang="ar-IQ" dirty="0" smtClean="0"/>
              <a:t>رابعا- البناء على أفكار الآخرين أي </a:t>
            </a:r>
          </a:p>
          <a:p>
            <a:r>
              <a:rPr lang="ar-IQ" dirty="0" smtClean="0"/>
              <a:t>جواز تطوير أفكار الآخرين والخروج </a:t>
            </a:r>
          </a:p>
          <a:p>
            <a:r>
              <a:rPr lang="ar-IQ" dirty="0" smtClean="0"/>
              <a:t>بأفكار جديدة فالأفكار المقترحة ليست </a:t>
            </a:r>
          </a:p>
          <a:p>
            <a:r>
              <a:rPr lang="ar-IQ" dirty="0" smtClean="0"/>
              <a:t>حكرا على أصحابها فهي حق مشاع </a:t>
            </a:r>
          </a:p>
          <a:p>
            <a:r>
              <a:rPr lang="ar-IQ" dirty="0" smtClean="0"/>
              <a:t>لأي مشارك تحويرها وتوليد أفكار </a:t>
            </a:r>
          </a:p>
          <a:p>
            <a:r>
              <a:rPr lang="ar-IQ" dirty="0" smtClean="0"/>
              <a:t>أخرى منها </a:t>
            </a:r>
            <a:endParaRPr lang="ar-IQ" dirty="0"/>
          </a:p>
        </p:txBody>
      </p:sp>
      <p:pic>
        <p:nvPicPr>
          <p:cNvPr id="9218" name="Picture 2" descr="C:\Users\ALBARQ OFFICE\Pictures\images (4).jpg"/>
          <p:cNvPicPr>
            <a:picLocks noChangeAspect="1" noChangeArrowheads="1"/>
          </p:cNvPicPr>
          <p:nvPr/>
        </p:nvPicPr>
        <p:blipFill>
          <a:blip r:embed="rId3"/>
          <a:srcRect/>
          <a:stretch>
            <a:fillRect/>
          </a:stretch>
        </p:blipFill>
        <p:spPr bwMode="auto">
          <a:xfrm>
            <a:off x="500035" y="1643050"/>
            <a:ext cx="3714775" cy="4429156"/>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الخاتمة </a:t>
            </a:r>
            <a:endParaRPr lang="ar-IQ" dirty="0"/>
          </a:p>
        </p:txBody>
      </p:sp>
      <p:sp>
        <p:nvSpPr>
          <p:cNvPr id="3" name="عنصر نائب للمحتوى 2"/>
          <p:cNvSpPr>
            <a:spLocks noGrp="1"/>
          </p:cNvSpPr>
          <p:nvPr>
            <p:ph sz="quarter" idx="1"/>
          </p:nvPr>
        </p:nvSpPr>
        <p:spPr/>
        <p:txBody>
          <a:bodyPr/>
          <a:lstStyle/>
          <a:p>
            <a:endParaRPr lang="ar-IQ" dirty="0" smtClean="0">
              <a:latin typeface="Arabic Typesetting" pitchFamily="66" charset="-78"/>
              <a:cs typeface="Arabic Typesetting" pitchFamily="66" charset="-78"/>
            </a:endParaRPr>
          </a:p>
          <a:p>
            <a:endParaRPr lang="ar-IQ" dirty="0" smtClean="0">
              <a:latin typeface="Arabic Typesetting" pitchFamily="66" charset="-78"/>
              <a:cs typeface="Arabic Typesetting" pitchFamily="66" charset="-78"/>
            </a:endParaRPr>
          </a:p>
          <a:p>
            <a:r>
              <a:rPr lang="ar-IQ" dirty="0" smtClean="0">
                <a:latin typeface="Arabic Typesetting" pitchFamily="66" charset="-78"/>
                <a:cs typeface="Arabic Typesetting" pitchFamily="66" charset="-78"/>
              </a:rPr>
              <a:t>نرجو أن نكون قد وفقنا في تحقيق هدف المحاضرة </a:t>
            </a:r>
          </a:p>
          <a:p>
            <a:r>
              <a:rPr lang="ar-IQ" dirty="0" smtClean="0">
                <a:latin typeface="Arabic Typesetting" pitchFamily="66" charset="-78"/>
                <a:cs typeface="Arabic Typesetting" pitchFamily="66" charset="-78"/>
              </a:rPr>
              <a:t>وشكرا على حسن الإصغاء والاستماع </a:t>
            </a:r>
          </a:p>
          <a:p>
            <a:r>
              <a:rPr lang="ar-IQ" dirty="0" smtClean="0">
                <a:latin typeface="Arabic Typesetting" pitchFamily="66" charset="-78"/>
                <a:cs typeface="Arabic Typesetting" pitchFamily="66" charset="-78"/>
              </a:rPr>
              <a:t>ا.م.د.أحمد هاشم محمد </a:t>
            </a:r>
            <a:endParaRPr lang="ar-IQ" dirty="0">
              <a:latin typeface="Arabic Typesetting" pitchFamily="66" charset="-78"/>
              <a:cs typeface="Arabic Typesetting" pitchFamily="66" charset="-78"/>
            </a:endParaRPr>
          </a:p>
        </p:txBody>
      </p:sp>
      <p:pic>
        <p:nvPicPr>
          <p:cNvPr id="10242" name="Picture 2" descr="C:\Users\ALBARQ OFFICE\Pictures\images (13).jpg"/>
          <p:cNvPicPr>
            <a:picLocks noChangeAspect="1" noChangeArrowheads="1"/>
          </p:cNvPicPr>
          <p:nvPr/>
        </p:nvPicPr>
        <p:blipFill>
          <a:blip r:embed="rId3"/>
          <a:srcRect/>
          <a:stretch>
            <a:fillRect/>
          </a:stretch>
        </p:blipFill>
        <p:spPr bwMode="auto">
          <a:xfrm>
            <a:off x="357158" y="1714488"/>
            <a:ext cx="4357717" cy="4500593"/>
          </a:xfrm>
          <a:prstGeom prst="rect">
            <a:avLst/>
          </a:prstGeom>
          <a:noFill/>
        </p:spPr>
      </p:pic>
    </p:spTree>
  </p:cSld>
  <p:clrMapOvr>
    <a:masterClrMapping/>
  </p:clrMapOvr>
  <p:transition spd="slow">
    <p:wipe dir="d"/>
    <p:sndAc>
      <p:stSnd>
        <p:snd r:embed="rId2" name="push.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solidFill>
        </p:spPr>
        <p:txBody>
          <a:bodyPr/>
          <a:lstStyle/>
          <a:p>
            <a:r>
              <a:rPr lang="ar-IQ" dirty="0" smtClean="0">
                <a:solidFill>
                  <a:schemeClr val="bg1"/>
                </a:solidFill>
              </a:rPr>
              <a:t>موقف علم النفس </a:t>
            </a:r>
            <a:r>
              <a:rPr lang="ar-IQ" sz="3600" dirty="0" smtClean="0">
                <a:solidFill>
                  <a:schemeClr val="bg1"/>
                </a:solidFill>
              </a:rPr>
              <a:t>الحديث</a:t>
            </a:r>
            <a:r>
              <a:rPr lang="ar-IQ" dirty="0" smtClean="0">
                <a:solidFill>
                  <a:schemeClr val="bg1"/>
                </a:solidFill>
              </a:rPr>
              <a:t> </a:t>
            </a:r>
            <a:endParaRPr lang="ar-IQ" dirty="0">
              <a:solidFill>
                <a:schemeClr val="bg1"/>
              </a:solidFill>
            </a:endParaRPr>
          </a:p>
        </p:txBody>
      </p:sp>
      <p:sp>
        <p:nvSpPr>
          <p:cNvPr id="3" name="عنصر نائب للمحتوى 2"/>
          <p:cNvSpPr>
            <a:spLocks noGrp="1"/>
          </p:cNvSpPr>
          <p:nvPr>
            <p:ph sz="quarter" idx="1"/>
          </p:nvPr>
        </p:nvSpPr>
        <p:spPr>
          <a:solidFill>
            <a:schemeClr val="accent1"/>
          </a:solidFill>
        </p:spPr>
        <p:txBody>
          <a:bodyPr/>
          <a:lstStyle/>
          <a:p>
            <a:endParaRPr lang="ar-IQ" dirty="0" smtClean="0"/>
          </a:p>
          <a:p>
            <a:endParaRPr lang="ar-IQ" dirty="0" smtClean="0"/>
          </a:p>
          <a:p>
            <a:r>
              <a:rPr lang="ar-IQ" sz="2800" dirty="0" smtClean="0">
                <a:solidFill>
                  <a:schemeClr val="bg1"/>
                </a:solidFill>
              </a:rPr>
              <a:t>لا يقر علم النفس الحديث بصحة ما ذهبت إليه نظرية الملكات العقلية ، إذ أثبتت التجارب التي قام بها علماء النفس أن السعي لتقوية وتحسين وظائف العقل عن طريق التدريب المباشر على التذكر والتفكير لم تتمخض إلا عن نتائج قليلة الأهمية . </a:t>
            </a:r>
            <a:endParaRPr lang="ar-IQ" sz="2800" dirty="0">
              <a:solidFill>
                <a:schemeClr val="bg1"/>
              </a:solidFill>
            </a:endParaRPr>
          </a:p>
        </p:txBody>
      </p:sp>
    </p:spTree>
  </p:cSld>
  <p:clrMapOvr>
    <a:masterClrMapping/>
  </p:clrMapOvr>
  <p:transition spd="slow">
    <p:wipe dir="u"/>
    <p:sndAc>
      <p:stSnd>
        <p:snd r:embed="rId2" name="push.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solidFill>
        </p:spPr>
        <p:txBody>
          <a:bodyPr>
            <a:normAutofit/>
          </a:bodyPr>
          <a:lstStyle/>
          <a:p>
            <a:r>
              <a:rPr lang="ar-IQ" sz="2800" dirty="0" smtClean="0">
                <a:solidFill>
                  <a:schemeClr val="bg1"/>
                </a:solidFill>
              </a:rPr>
              <a:t>المفهوم الحديث لطريقة التدريس </a:t>
            </a:r>
            <a:endParaRPr lang="ar-IQ" sz="2800" dirty="0">
              <a:solidFill>
                <a:schemeClr val="bg1"/>
              </a:solidFill>
            </a:endParaRPr>
          </a:p>
        </p:txBody>
      </p:sp>
      <p:sp>
        <p:nvSpPr>
          <p:cNvPr id="3" name="عنصر نائب للمحتوى 2"/>
          <p:cNvSpPr>
            <a:spLocks noGrp="1"/>
          </p:cNvSpPr>
          <p:nvPr>
            <p:ph sz="quarter" idx="1"/>
          </p:nvPr>
        </p:nvSpPr>
        <p:spPr>
          <a:solidFill>
            <a:schemeClr val="accent1"/>
          </a:solidFill>
        </p:spPr>
        <p:txBody>
          <a:bodyPr/>
          <a:lstStyle/>
          <a:p>
            <a:endParaRPr lang="ar-IQ" dirty="0" smtClean="0">
              <a:solidFill>
                <a:schemeClr val="bg1"/>
              </a:solidFill>
            </a:endParaRPr>
          </a:p>
          <a:p>
            <a:endParaRPr lang="ar-IQ" sz="2800" dirty="0" smtClean="0">
              <a:solidFill>
                <a:schemeClr val="bg1"/>
              </a:solidFill>
            </a:endParaRPr>
          </a:p>
          <a:p>
            <a:r>
              <a:rPr lang="ar-IQ" sz="2800" dirty="0" smtClean="0">
                <a:solidFill>
                  <a:schemeClr val="bg1"/>
                </a:solidFill>
              </a:rPr>
              <a:t>في الوقت الحاضر لم يعد مفهوم طريقة التدريس يعني تنمية قدرة الطلبة على حفظ محتوى الكتاب المدرسي ، إنما أصبح لطريقة التدريس مفهوم أخر يختلف اختلافا جذريا عن مفهومها القديم القائم على أساس إكسابهم الحقائق والمعلومات فكان المدرس هو العنصر الايجابي الفعال في العملية التعليمية أما الطلبة فلم يتح لهم أن يسهموا أساهما ايجابيا في عملية التعليم </a:t>
            </a:r>
            <a:r>
              <a:rPr lang="ar-IQ" sz="2800" dirty="0" smtClean="0"/>
              <a:t>. </a:t>
            </a:r>
            <a:endParaRPr lang="ar-IQ" sz="2800" dirty="0"/>
          </a:p>
        </p:txBody>
      </p:sp>
    </p:spTree>
  </p:cSld>
  <p:clrMapOvr>
    <a:masterClrMapping/>
  </p:clrMapOvr>
  <p:transition spd="slow">
    <p:fade thruBlk="1"/>
    <p:sndAc>
      <p:stSnd>
        <p:snd r:embed="rId2" name="push.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solidFill>
        </p:spPr>
        <p:txBody>
          <a:bodyPr>
            <a:normAutofit/>
          </a:bodyPr>
          <a:lstStyle/>
          <a:p>
            <a:r>
              <a:rPr lang="ar-IQ" sz="3600" dirty="0" smtClean="0">
                <a:solidFill>
                  <a:schemeClr val="bg1"/>
                </a:solidFill>
              </a:rPr>
              <a:t>خصائص المفهوم الحديث لطريقة التدريس </a:t>
            </a:r>
            <a:endParaRPr lang="ar-IQ" sz="3600" dirty="0">
              <a:solidFill>
                <a:schemeClr val="bg1"/>
              </a:solidFill>
            </a:endParaRPr>
          </a:p>
        </p:txBody>
      </p:sp>
      <p:sp>
        <p:nvSpPr>
          <p:cNvPr id="3" name="عنصر نائب للمحتوى 2"/>
          <p:cNvSpPr>
            <a:spLocks noGrp="1"/>
          </p:cNvSpPr>
          <p:nvPr>
            <p:ph sz="quarter" idx="1"/>
          </p:nvPr>
        </p:nvSpPr>
        <p:spPr>
          <a:solidFill>
            <a:schemeClr val="accent1"/>
          </a:solidFill>
        </p:spPr>
        <p:txBody>
          <a:bodyPr>
            <a:noAutofit/>
          </a:bodyPr>
          <a:lstStyle/>
          <a:p>
            <a:r>
              <a:rPr lang="ar-IQ" sz="2800" dirty="0" smtClean="0">
                <a:solidFill>
                  <a:schemeClr val="bg1"/>
                </a:solidFill>
              </a:rPr>
              <a:t>يتميز المفهوم الحديث لطريقة التدريس بالاتي / </a:t>
            </a:r>
          </a:p>
          <a:p>
            <a:r>
              <a:rPr lang="ar-IQ" sz="2800" dirty="0" smtClean="0">
                <a:solidFill>
                  <a:schemeClr val="bg1"/>
                </a:solidFill>
              </a:rPr>
              <a:t>أولا-يؤكد اكتساب الطلبة للحقائق والمعلومات ليس لذاتها بل كوسيلة تسهم في تحقيق أهداف تربوية أسمى قيمة من الهدف المعرفي كتنمية الاتجاهات والقيم والميول وأنماط التفكير التي تؤكدها الفلسفة الاجتماعية والتربوية السائدة في المجتمع </a:t>
            </a:r>
          </a:p>
          <a:p>
            <a:r>
              <a:rPr lang="ar-IQ" sz="2800" dirty="0" smtClean="0">
                <a:solidFill>
                  <a:schemeClr val="bg1"/>
                </a:solidFill>
              </a:rPr>
              <a:t>ثانيا-تهيئة الفرص والمواقف التعليمية التي تتيح للطلبة أن يسهموا أساهما ايجابيا في عملية التعليم .</a:t>
            </a:r>
          </a:p>
          <a:p>
            <a:r>
              <a:rPr lang="ar-IQ" sz="2800" dirty="0" smtClean="0">
                <a:solidFill>
                  <a:schemeClr val="bg1"/>
                </a:solidFill>
              </a:rPr>
              <a:t>ثالثا-ملائمة الطريقة التدريسية لطبيعة الموضوع والأهداف ومستوى نضج الطلبة وخبراتهم وميولهم وحاجاتهم وظروفهم وأوضاع المدرسة . </a:t>
            </a:r>
            <a:endParaRPr lang="ar-IQ" sz="2800" dirty="0">
              <a:solidFill>
                <a:schemeClr val="bg1"/>
              </a:solidFill>
            </a:endParaRPr>
          </a:p>
        </p:txBody>
      </p:sp>
    </p:spTree>
  </p:cSld>
  <p:clrMapOvr>
    <a:masterClrMapping/>
  </p:clrMapOvr>
  <p:transition spd="slow">
    <p:wipe dir="d"/>
    <p:sndAc>
      <p:stSnd>
        <p:snd r:embed="rId2" name="push.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1045</TotalTime>
  <Words>2232</Words>
  <Application>Microsoft Office PowerPoint</Application>
  <PresentationFormat>On-screen Show (4:3)</PresentationFormat>
  <Paragraphs>403</Paragraphs>
  <Slides>62</Slides>
  <Notes>7</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مدني</vt:lpstr>
      <vt:lpstr>بسم الله الرحمن الرحيم </vt:lpstr>
      <vt:lpstr>نافذة على تطور الأساليب والطرائق التدريسية </vt:lpstr>
      <vt:lpstr>مقدمة عن تطور طرائق التدريس </vt:lpstr>
      <vt:lpstr>وظيفة التربية </vt:lpstr>
      <vt:lpstr>وظيفة التربية </vt:lpstr>
      <vt:lpstr>علم النفس وموقفه من ذلك </vt:lpstr>
      <vt:lpstr>موقف علم النفس الحديث </vt:lpstr>
      <vt:lpstr>المفهوم الحديث لطريقة التدريس </vt:lpstr>
      <vt:lpstr>خصائص المفهوم الحديث لطريقة التدريس </vt:lpstr>
      <vt:lpstr>رحلة مع بعض المصطلحات التربوية </vt:lpstr>
      <vt:lpstr>الفلسفة </vt:lpstr>
      <vt:lpstr>وكذلك </vt:lpstr>
      <vt:lpstr>التربية لغة</vt:lpstr>
      <vt:lpstr>التربية اصطلاحا  </vt:lpstr>
      <vt:lpstr>التربية تربويا</vt:lpstr>
      <vt:lpstr>أهداف التربية </vt:lpstr>
      <vt:lpstr>وظيفة التربية </vt:lpstr>
      <vt:lpstr>العلاقة بين الفلسفة والتربية </vt:lpstr>
      <vt:lpstr>3- الإستراتيجية </vt:lpstr>
      <vt:lpstr>4- الأهداف العامة </vt:lpstr>
      <vt:lpstr>5 - الأهداف الخاصة </vt:lpstr>
      <vt:lpstr>6 - الطريقة التدريسية </vt:lpstr>
      <vt:lpstr>اختيار الطريقة التدريسية الفضلى </vt:lpstr>
      <vt:lpstr>عوامل اختيار الطريقة التدريسية </vt:lpstr>
      <vt:lpstr>7- الأسلوب </vt:lpstr>
      <vt:lpstr>الأسلوب </vt:lpstr>
      <vt:lpstr>الأسلوب </vt:lpstr>
      <vt:lpstr>8 - التدريس </vt:lpstr>
      <vt:lpstr>9 - التعليم </vt:lpstr>
      <vt:lpstr>التدريس والتعليم </vt:lpstr>
      <vt:lpstr>التدريس والتعليم </vt:lpstr>
      <vt:lpstr>10 - التعلم</vt:lpstr>
      <vt:lpstr>شروط التعلم </vt:lpstr>
      <vt:lpstr>أسس التدريس العامة </vt:lpstr>
      <vt:lpstr>أسس التدريس العامة </vt:lpstr>
      <vt:lpstr>أسس التدريس العامة  </vt:lpstr>
      <vt:lpstr>أسس التدريس العامة </vt:lpstr>
      <vt:lpstr>أسس التدريس العامة</vt:lpstr>
      <vt:lpstr>أسس التدريس العامة </vt:lpstr>
      <vt:lpstr>أسس التدريس العامة </vt:lpstr>
      <vt:lpstr>أسس التدريس العامة </vt:lpstr>
      <vt:lpstr>أسس التدريس العامة </vt:lpstr>
      <vt:lpstr>أسس التدريس العامة </vt:lpstr>
      <vt:lpstr>ما زال للحديث بقية </vt:lpstr>
      <vt:lpstr>التعلم الذاتي</vt:lpstr>
      <vt:lpstr>أنواع الطرائق التدريسية </vt:lpstr>
      <vt:lpstr>ثانيا – الطرائق التدريسية الحديثة </vt:lpstr>
      <vt:lpstr>ثالثا – الطرائق التدريسية المشتركة بين المعلم والمتعلم </vt:lpstr>
      <vt:lpstr>طريقة المحاضرة (أنموذجا )</vt:lpstr>
      <vt:lpstr>عوامل استخدام طريقة الإلقاء (ايجابياتها ) </vt:lpstr>
      <vt:lpstr>عوامل استخدام طريقة الإلقاء </vt:lpstr>
      <vt:lpstr>مواضيع استخدام طريقة الإلقاء </vt:lpstr>
      <vt:lpstr>أنماط الطريقة الإلقائية </vt:lpstr>
      <vt:lpstr>ثانيا – الشرح </vt:lpstr>
      <vt:lpstr>ثالثا – الوصف </vt:lpstr>
      <vt:lpstr>سلبيات الطريقة الإلقائية </vt:lpstr>
      <vt:lpstr>طريقة العصف الذهني </vt:lpstr>
      <vt:lpstr>المبادئ الأساسية لجلسة العصف الذهني المبدأ الأول  </vt:lpstr>
      <vt:lpstr>المبدأ الثاني </vt:lpstr>
      <vt:lpstr> المبدأ الثالث</vt:lpstr>
      <vt:lpstr>المبدأ الرابع </vt:lpstr>
      <vt:lpstr>الخاتمة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المحاضرة نافذة على تطور الاساليب والطرائق التدريسية</dc:title>
  <dc:creator>ALBARQ OFFICE</dc:creator>
  <cp:lastModifiedBy>ALBARQ OFFICE</cp:lastModifiedBy>
  <cp:revision>201</cp:revision>
  <dcterms:created xsi:type="dcterms:W3CDTF">2015-06-13T06:36:33Z</dcterms:created>
  <dcterms:modified xsi:type="dcterms:W3CDTF">2018-12-11T06:10:43Z</dcterms:modified>
</cp:coreProperties>
</file>