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3C7A-3D0F-4918-8716-2B45F62B38E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42C7-33E4-40FD-93CE-2B8E023555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3C7A-3D0F-4918-8716-2B45F62B38E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42C7-33E4-40FD-93CE-2B8E02355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3C7A-3D0F-4918-8716-2B45F62B38E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42C7-33E4-40FD-93CE-2B8E02355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3C7A-3D0F-4918-8716-2B45F62B38E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42C7-33E4-40FD-93CE-2B8E023555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3C7A-3D0F-4918-8716-2B45F62B38E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42C7-33E4-40FD-93CE-2B8E02355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3C7A-3D0F-4918-8716-2B45F62B38E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42C7-33E4-40FD-93CE-2B8E023555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3C7A-3D0F-4918-8716-2B45F62B38E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42C7-33E4-40FD-93CE-2B8E023555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3C7A-3D0F-4918-8716-2B45F62B38E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42C7-33E4-40FD-93CE-2B8E02355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3C7A-3D0F-4918-8716-2B45F62B38E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42C7-33E4-40FD-93CE-2B8E02355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3C7A-3D0F-4918-8716-2B45F62B38E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42C7-33E4-40FD-93CE-2B8E023555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3C7A-3D0F-4918-8716-2B45F62B38E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42C7-33E4-40FD-93CE-2B8E023555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8F3C7A-3D0F-4918-8716-2B45F62B38E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0C42C7-33E4-40FD-93CE-2B8E023555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7467600" cy="2209800"/>
          </a:xfrm>
        </p:spPr>
        <p:txBody>
          <a:bodyPr>
            <a:normAutofit/>
          </a:bodyPr>
          <a:lstStyle/>
          <a:p>
            <a:pPr algn="ctr"/>
            <a:r>
              <a:rPr lang="ar-IQ" b="1" dirty="0" smtClean="0"/>
              <a:t>اعداد </a:t>
            </a:r>
          </a:p>
          <a:p>
            <a:pPr algn="ctr"/>
            <a:r>
              <a:rPr lang="ar-IQ" b="1" dirty="0" smtClean="0"/>
              <a:t>الأستاذ الدكتور</a:t>
            </a:r>
          </a:p>
          <a:p>
            <a:pPr algn="ctr"/>
            <a:r>
              <a:rPr lang="ar-IQ" b="1" dirty="0" smtClean="0"/>
              <a:t>صفاء طارق حبيب</a:t>
            </a:r>
          </a:p>
          <a:p>
            <a:pPr algn="ctr"/>
            <a:r>
              <a:rPr lang="ar-IQ" b="1" dirty="0" smtClean="0"/>
              <a:t>جامعة بغداد / كلية التربية ابن رشد للعلوم الانسانية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ar-IQ" dirty="0" smtClean="0"/>
              <a:t>الأختبارات الألكترونية</a:t>
            </a:r>
            <a:br>
              <a:rPr lang="ar-IQ" dirty="0" smtClean="0"/>
            </a:br>
            <a:r>
              <a:rPr lang="en-US" dirty="0" smtClean="0"/>
              <a:t>Electronic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399"/>
            <a:ext cx="81154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4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199"/>
            <a:ext cx="8522017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9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99704" cy="460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3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2" y="990600"/>
            <a:ext cx="8195878" cy="46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4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61704" cy="503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2535"/>
            <a:ext cx="8538226" cy="48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4672"/>
            <a:ext cx="8763000" cy="492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09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05800" cy="466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0" y="762000"/>
            <a:ext cx="8645053" cy="486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3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2515"/>
            <a:ext cx="8686800" cy="488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458199" cy="4952999"/>
          </a:xfrm>
        </p:spPr>
        <p:txBody>
          <a:bodyPr/>
          <a:lstStyle/>
          <a:p>
            <a:pPr algn="r"/>
            <a:r>
              <a:rPr lang="ar-IQ" dirty="0" smtClean="0"/>
              <a:t>*</a:t>
            </a:r>
            <a:r>
              <a:rPr lang="ar-SA" dirty="0"/>
              <a:t>إحدى تقنيات الحاسب الآلي التي يمكن توظيفها للتغلب على بعض الصعوبات التي يمكن أن تعيق تنفيذ الاختبارات التقليدية (الورقية</a:t>
            </a:r>
            <a:r>
              <a:rPr lang="ar-SA" dirty="0" smtClean="0"/>
              <a:t>)</a:t>
            </a:r>
            <a:r>
              <a:rPr lang="ar-IQ" dirty="0" smtClean="0"/>
              <a:t>.</a:t>
            </a:r>
          </a:p>
          <a:p>
            <a:pPr algn="r"/>
            <a:r>
              <a:rPr lang="ar-IQ" dirty="0" smtClean="0"/>
              <a:t>*يمكن </a:t>
            </a:r>
            <a:r>
              <a:rPr lang="ar-SA" dirty="0" smtClean="0"/>
              <a:t>توظيفها </a:t>
            </a:r>
            <a:r>
              <a:rPr lang="ar-SA" dirty="0"/>
              <a:t>لتوفير قنوات أخرى لزيادة التحصيل العلمي لدى </a:t>
            </a:r>
            <a:r>
              <a:rPr lang="ar-SA" dirty="0" smtClean="0"/>
              <a:t>الط</a:t>
            </a:r>
            <a:r>
              <a:rPr lang="ar-IQ" dirty="0" smtClean="0"/>
              <a:t>لبة</a:t>
            </a:r>
            <a:r>
              <a:rPr lang="ar-SA" dirty="0" smtClean="0"/>
              <a:t> وترسيخ </a:t>
            </a:r>
            <a:r>
              <a:rPr lang="ar-SA" dirty="0"/>
              <a:t>المعلومات، وتنمية مهارة التعلم الذاتي.</a:t>
            </a:r>
            <a:endParaRPr lang="en-US" dirty="0"/>
          </a:p>
          <a:p>
            <a:pPr algn="r"/>
            <a:r>
              <a:rPr lang="ar-IQ" dirty="0" smtClean="0"/>
              <a:t>*</a:t>
            </a:r>
            <a:r>
              <a:rPr lang="ar-SA" dirty="0"/>
              <a:t>وسيلة سهلة لتقويم الطالب إلكترونيًا، حيث تمكن عضو هيئة التدريس من إعداد اختبارات بطريقة سهلة لتطبيقها على </a:t>
            </a:r>
            <a:r>
              <a:rPr lang="ar-SA" dirty="0" smtClean="0"/>
              <a:t>الطل</a:t>
            </a:r>
            <a:r>
              <a:rPr lang="ar-IQ" dirty="0" smtClean="0"/>
              <a:t>بة </a:t>
            </a:r>
            <a:r>
              <a:rPr lang="ar-SA" dirty="0" smtClean="0"/>
              <a:t>، </a:t>
            </a:r>
            <a:r>
              <a:rPr lang="ar-SA" dirty="0"/>
              <a:t>وتصحح إلكترونيًا وفوريًا مما يضمن المصداقية والشفافية في التصحيح.</a:t>
            </a:r>
            <a:endParaRPr lang="en-US" dirty="0"/>
          </a:p>
          <a:p>
            <a:pPr algn="r"/>
            <a:r>
              <a:rPr lang="ar-IQ" dirty="0" smtClean="0"/>
              <a:t>*</a:t>
            </a:r>
            <a:r>
              <a:rPr lang="ar-SA" dirty="0"/>
              <a:t>عبارة عن نظام يسهل على </a:t>
            </a:r>
            <a:r>
              <a:rPr lang="ar-IQ" dirty="0" smtClean="0"/>
              <a:t>عضو هيئة التدريس </a:t>
            </a:r>
            <a:r>
              <a:rPr lang="ar-SA" dirty="0" smtClean="0"/>
              <a:t>من </a:t>
            </a:r>
            <a:r>
              <a:rPr lang="ar-SA" dirty="0"/>
              <a:t>خلاله إنشاء اختبارات الكترونية </a:t>
            </a:r>
            <a:r>
              <a:rPr lang="ar-SA" dirty="0" smtClean="0"/>
              <a:t>وتطبيقها </a:t>
            </a:r>
            <a:r>
              <a:rPr lang="ar-SA" dirty="0"/>
              <a:t>على </a:t>
            </a:r>
            <a:r>
              <a:rPr lang="ar-SA" dirty="0" smtClean="0"/>
              <a:t>الطل</a:t>
            </a:r>
            <a:r>
              <a:rPr lang="ar-IQ" dirty="0" smtClean="0"/>
              <a:t>بة</a:t>
            </a:r>
            <a:r>
              <a:rPr lang="ar-SA" dirty="0" smtClean="0"/>
              <a:t> </a:t>
            </a:r>
            <a:r>
              <a:rPr lang="ar-SA" dirty="0"/>
              <a:t>في الدروس التي يقوم </a:t>
            </a:r>
            <a:r>
              <a:rPr lang="ar-SA" dirty="0" smtClean="0"/>
              <a:t>بنشرها</a:t>
            </a:r>
            <a:r>
              <a:rPr lang="ar-IQ" dirty="0" smtClean="0"/>
              <a:t>.</a:t>
            </a:r>
          </a:p>
          <a:p>
            <a:pPr algn="r"/>
            <a:r>
              <a:rPr lang="ar-IQ" dirty="0" smtClean="0"/>
              <a:t>*</a:t>
            </a:r>
            <a:r>
              <a:rPr lang="ar-SA" dirty="0"/>
              <a:t>يسهل النظام على </a:t>
            </a:r>
            <a:r>
              <a:rPr lang="ar-IQ" dirty="0" smtClean="0"/>
              <a:t>عضو هيئة التدريس</a:t>
            </a:r>
            <a:r>
              <a:rPr lang="ar-SA" dirty="0" smtClean="0"/>
              <a:t> </a:t>
            </a:r>
            <a:r>
              <a:rPr lang="ar-SA" dirty="0"/>
              <a:t>بناء أسئلة حسب المعايير العالمية في هذا </a:t>
            </a:r>
            <a:r>
              <a:rPr lang="ar-SA" dirty="0" smtClean="0"/>
              <a:t>المجال</a:t>
            </a:r>
            <a:r>
              <a:rPr lang="ar-IQ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534400" cy="1066800"/>
          </a:xfrm>
        </p:spPr>
        <p:txBody>
          <a:bodyPr/>
          <a:lstStyle/>
          <a:p>
            <a:pPr marL="182880" indent="0" algn="ctr">
              <a:buNone/>
            </a:pPr>
            <a:r>
              <a:rPr lang="ar-IQ" sz="4800" dirty="0" smtClean="0"/>
              <a:t>تعريف الأختبارات الالكترونية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29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1143000"/>
            <a:ext cx="8153400" cy="458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8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8" y="1143000"/>
            <a:ext cx="8230332" cy="46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2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1752"/>
            <a:ext cx="8535131" cy="479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83055" cy="460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6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04716" cy="461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7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914400"/>
            <a:ext cx="8534400" cy="479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3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7030"/>
            <a:ext cx="8305800" cy="466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2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75794" cy="47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18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48148" cy="486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1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419548" cy="473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8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10599" cy="4571999"/>
          </a:xfrm>
        </p:spPr>
        <p:txBody>
          <a:bodyPr/>
          <a:lstStyle/>
          <a:p>
            <a:pPr algn="r"/>
            <a:r>
              <a:rPr lang="en-US" sz="3200" dirty="0" smtClean="0"/>
              <a:t>E.exams                       </a:t>
            </a:r>
            <a:r>
              <a:rPr lang="ar-IQ" sz="3200" dirty="0" smtClean="0"/>
              <a:t>ا</a:t>
            </a:r>
            <a:r>
              <a:rPr lang="ar-SA" sz="3200" dirty="0"/>
              <a:t>لإ</a:t>
            </a:r>
            <a:r>
              <a:rPr lang="ar-IQ" sz="3200" dirty="0" smtClean="0"/>
              <a:t>ختبارات الالكترونية</a:t>
            </a:r>
            <a:r>
              <a:rPr lang="ar-IQ" dirty="0" smtClean="0"/>
              <a:t> </a:t>
            </a:r>
            <a:r>
              <a:rPr lang="en-US" dirty="0" smtClean="0"/>
              <a:t>*</a:t>
            </a:r>
          </a:p>
          <a:p>
            <a:pPr algn="r"/>
            <a:endParaRPr lang="en-US" dirty="0"/>
          </a:p>
          <a:p>
            <a:pPr algn="r"/>
            <a:r>
              <a:rPr lang="en-US" sz="3200" dirty="0" smtClean="0"/>
              <a:t>  Exams Online       </a:t>
            </a:r>
            <a:r>
              <a:rPr lang="ar-SA" sz="3200" dirty="0" smtClean="0"/>
              <a:t>الإختبارات </a:t>
            </a:r>
            <a:r>
              <a:rPr lang="ar-SA" sz="3200" dirty="0"/>
              <a:t>عن طريق </a:t>
            </a:r>
            <a:r>
              <a:rPr lang="ar-SA" sz="3200" dirty="0" smtClean="0"/>
              <a:t>الأنترنت</a:t>
            </a:r>
            <a:r>
              <a:rPr lang="en-US" dirty="0" smtClean="0"/>
              <a:t>*</a:t>
            </a:r>
          </a:p>
          <a:p>
            <a:pPr algn="r"/>
            <a:endParaRPr lang="en-US" dirty="0"/>
          </a:p>
          <a:p>
            <a:pPr algn="r"/>
            <a:r>
              <a:rPr lang="en-US" sz="2800" dirty="0" smtClean="0"/>
              <a:t>Exams on the Internet</a:t>
            </a:r>
            <a:r>
              <a:rPr lang="ar-IQ" sz="2800" dirty="0" smtClean="0"/>
              <a:t>ا</a:t>
            </a:r>
            <a:r>
              <a:rPr lang="ar-SA" sz="2800" dirty="0" smtClean="0"/>
              <a:t>لإ</a:t>
            </a:r>
            <a:r>
              <a:rPr lang="ar-IQ" sz="2800" dirty="0" smtClean="0"/>
              <a:t>متحانات عن طريق الأنترنيت    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10600" cy="1371600"/>
          </a:xfrm>
        </p:spPr>
        <p:txBody>
          <a:bodyPr/>
          <a:lstStyle/>
          <a:p>
            <a:pPr marL="182880" indent="0">
              <a:buNone/>
            </a:pPr>
            <a:r>
              <a:rPr lang="ar-IQ" sz="4400" dirty="0" smtClean="0"/>
              <a:t>مسميات الأختبارات الألكترونية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61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532610" cy="4724400"/>
          </a:xfrm>
        </p:spPr>
        <p:txBody>
          <a:bodyPr/>
          <a:lstStyle/>
          <a:p>
            <a:pPr algn="r"/>
            <a:r>
              <a:rPr lang="ar-IQ" dirty="0" smtClean="0"/>
              <a:t>*</a:t>
            </a:r>
            <a:r>
              <a:rPr lang="ar-SA" b="1" dirty="0"/>
              <a:t>كشف جوانب القوة أو الضعف لدى </a:t>
            </a:r>
            <a:r>
              <a:rPr lang="ar-SA" b="1" dirty="0" smtClean="0"/>
              <a:t>الط</a:t>
            </a:r>
            <a:r>
              <a:rPr lang="ar-IQ" b="1" dirty="0" smtClean="0"/>
              <a:t>لبة </a:t>
            </a:r>
            <a:r>
              <a:rPr lang="ar-SA" b="1" dirty="0" smtClean="0"/>
              <a:t>في </a:t>
            </a:r>
            <a:r>
              <a:rPr lang="ar-SA" b="1" dirty="0"/>
              <a:t>نواح </a:t>
            </a:r>
            <a:r>
              <a:rPr lang="ar-SA" b="1" dirty="0" smtClean="0"/>
              <a:t>مختلفة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تطوير وتحسين نوعية التعلم </a:t>
            </a:r>
            <a:r>
              <a:rPr lang="ar-SA" b="1" dirty="0" smtClean="0"/>
              <a:t>والتعليم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معرفة مستوى </a:t>
            </a:r>
            <a:r>
              <a:rPr lang="ar-SA" b="1" dirty="0" smtClean="0"/>
              <a:t>الطل</a:t>
            </a:r>
            <a:r>
              <a:rPr lang="ar-IQ" b="1" dirty="0" smtClean="0"/>
              <a:t>بة</a:t>
            </a:r>
            <a:r>
              <a:rPr lang="ar-SA" b="1" dirty="0" smtClean="0"/>
              <a:t> </a:t>
            </a:r>
            <a:r>
              <a:rPr lang="ar-SA" b="1" dirty="0"/>
              <a:t>وتصنيفهم إلى </a:t>
            </a:r>
            <a:r>
              <a:rPr lang="ar-SA" b="1" dirty="0" smtClean="0"/>
              <a:t>مجموعات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تسهيل عملية إجراء التحليلات </a:t>
            </a:r>
            <a:r>
              <a:rPr lang="ar-SA" b="1" dirty="0" smtClean="0"/>
              <a:t>الإحصائية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تحقيق المساواة بين </a:t>
            </a:r>
            <a:r>
              <a:rPr lang="ar-SA" b="1" dirty="0" smtClean="0"/>
              <a:t>الطل</a:t>
            </a:r>
            <a:r>
              <a:rPr lang="ar-IQ" b="1" dirty="0" smtClean="0"/>
              <a:t>بة</a:t>
            </a:r>
            <a:r>
              <a:rPr lang="ar-SA" b="1" dirty="0" smtClean="0"/>
              <a:t> </a:t>
            </a:r>
            <a:r>
              <a:rPr lang="ar-SA" b="1" dirty="0"/>
              <a:t>مع مراعاة الفروق </a:t>
            </a:r>
            <a:r>
              <a:rPr lang="ar-SA" b="1" dirty="0" smtClean="0"/>
              <a:t>الفردية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توفير الوقت والجهد والمال </a:t>
            </a:r>
            <a:r>
              <a:rPr lang="ar-SA" b="1" dirty="0" smtClean="0"/>
              <a:t>ل</a:t>
            </a:r>
            <a:r>
              <a:rPr lang="ar-IQ" b="1" dirty="0" smtClean="0"/>
              <a:t>عضو هيئة التدريس.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تنشيط الدافعية </a:t>
            </a:r>
            <a:r>
              <a:rPr lang="ar-SA" b="1" dirty="0" smtClean="0"/>
              <a:t>للتعلم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تحقيق السرعة والدقة </a:t>
            </a:r>
            <a:r>
              <a:rPr lang="ar-SA" b="1" dirty="0" smtClean="0"/>
              <a:t>في</a:t>
            </a:r>
            <a:r>
              <a:rPr lang="ar-IQ" b="1" dirty="0" smtClean="0"/>
              <a:t> اعلان</a:t>
            </a:r>
            <a:r>
              <a:rPr lang="ar-SA" b="1" dirty="0" smtClean="0"/>
              <a:t> النتائج</a:t>
            </a:r>
            <a:r>
              <a:rPr lang="ar-IQ" b="1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534400" cy="1371599"/>
          </a:xfrm>
        </p:spPr>
        <p:txBody>
          <a:bodyPr/>
          <a:lstStyle/>
          <a:p>
            <a:pPr marL="182880" indent="0" algn="ctr">
              <a:buNone/>
            </a:pPr>
            <a:r>
              <a:rPr lang="ar-IQ" sz="4400" dirty="0" smtClean="0"/>
              <a:t>أهداف الأختبارات الالكترونية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6087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534399" cy="4724399"/>
          </a:xfrm>
        </p:spPr>
        <p:txBody>
          <a:bodyPr/>
          <a:lstStyle/>
          <a:p>
            <a:pPr algn="r"/>
            <a:r>
              <a:rPr lang="ar-IQ" dirty="0" smtClean="0"/>
              <a:t>*</a:t>
            </a:r>
            <a:r>
              <a:rPr lang="ar-SA" b="1" dirty="0"/>
              <a:t>السهولة والوضوح في إعدادها وتطبيقها ومراجعة </a:t>
            </a:r>
            <a:r>
              <a:rPr lang="ar-SA" b="1" dirty="0" smtClean="0"/>
              <a:t>نتائجه</a:t>
            </a:r>
            <a:r>
              <a:rPr lang="ar-IQ" b="1" dirty="0" smtClean="0"/>
              <a:t>ا.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إمكانية إرفاق ملف صوتي أو مقطع فيديو أو صورة مع كل </a:t>
            </a:r>
            <a:r>
              <a:rPr lang="ar-SA" b="1" dirty="0" smtClean="0"/>
              <a:t>سؤال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الموضوعية فلا تتأثر بذاتية </a:t>
            </a:r>
            <a:r>
              <a:rPr lang="ar-SA" b="1" dirty="0" smtClean="0"/>
              <a:t>المصحح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المرونة حيث يمكن تطبيقها قبل الشرح أو بعده أو في </a:t>
            </a:r>
            <a:r>
              <a:rPr lang="ar-SA" b="1" dirty="0" smtClean="0"/>
              <a:t>أثنائه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إمكانية مراقبة </a:t>
            </a:r>
            <a:r>
              <a:rPr lang="ar-SA" b="1" dirty="0" smtClean="0"/>
              <a:t>الطل</a:t>
            </a:r>
            <a:r>
              <a:rPr lang="ar-IQ" b="1" dirty="0" smtClean="0"/>
              <a:t>بة</a:t>
            </a:r>
            <a:r>
              <a:rPr lang="ar-SA" b="1" dirty="0" smtClean="0"/>
              <a:t> </a:t>
            </a:r>
            <a:r>
              <a:rPr lang="ar-SA" b="1" dirty="0"/>
              <a:t>من جهاز </a:t>
            </a:r>
            <a:r>
              <a:rPr lang="ar-SA" b="1" dirty="0" smtClean="0"/>
              <a:t>ال</a:t>
            </a:r>
            <a:r>
              <a:rPr lang="ar-IQ" b="1" dirty="0" smtClean="0"/>
              <a:t>تدريسي</a:t>
            </a:r>
            <a:r>
              <a:rPr lang="ar-SA" b="1" dirty="0" smtClean="0"/>
              <a:t> </a:t>
            </a:r>
            <a:r>
              <a:rPr lang="ar-SA" b="1" dirty="0"/>
              <a:t>أثناء أداء </a:t>
            </a:r>
            <a:r>
              <a:rPr lang="ar-SA" b="1" dirty="0" smtClean="0"/>
              <a:t>الاختبار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السرعة والدقة في طباعة وحفظ معلومات الطالب ونتيجته عند نهاية </a:t>
            </a:r>
            <a:r>
              <a:rPr lang="ar-SA" b="1" dirty="0" smtClean="0"/>
              <a:t>الاختبار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تقدم تغذية راجعة للطالب في حالة الإجابة الخاطئة أو </a:t>
            </a:r>
            <a:r>
              <a:rPr lang="ar-SA" b="1" dirty="0" smtClean="0"/>
              <a:t>الصحيحة</a:t>
            </a:r>
            <a:r>
              <a:rPr lang="ar-IQ" b="1" dirty="0" smtClean="0"/>
              <a:t>.</a:t>
            </a:r>
          </a:p>
          <a:p>
            <a:pPr algn="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3399" y="236691"/>
            <a:ext cx="8575801" cy="1363510"/>
          </a:xfrm>
        </p:spPr>
        <p:txBody>
          <a:bodyPr/>
          <a:lstStyle/>
          <a:p>
            <a:pPr marL="182880" indent="0" algn="ctr">
              <a:buNone/>
            </a:pPr>
            <a:r>
              <a:rPr lang="ar-IQ" sz="4400" dirty="0" smtClean="0"/>
              <a:t>مميزات الأختبارات الالكترونية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755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534399" cy="4648199"/>
          </a:xfrm>
        </p:spPr>
        <p:txBody>
          <a:bodyPr/>
          <a:lstStyle/>
          <a:p>
            <a:pPr algn="r"/>
            <a:r>
              <a:rPr lang="ar-IQ" dirty="0" smtClean="0"/>
              <a:t>*</a:t>
            </a:r>
            <a:r>
              <a:rPr lang="ar-SA" b="1" dirty="0"/>
              <a:t>صعوبة قياس المهارات </a:t>
            </a:r>
            <a:r>
              <a:rPr lang="ar-SA" b="1" dirty="0" smtClean="0"/>
              <a:t>العليا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صعوبة تصحيح الأسئلة </a:t>
            </a:r>
            <a:r>
              <a:rPr lang="ar-SA" b="1" dirty="0" smtClean="0"/>
              <a:t>المقالية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/>
              <a:t>*</a:t>
            </a:r>
            <a:r>
              <a:rPr lang="ar-SA" b="1" dirty="0" smtClean="0"/>
              <a:t>إحتمال </a:t>
            </a:r>
            <a:r>
              <a:rPr lang="ar-SA" b="1" dirty="0"/>
              <a:t>حدوث إعطال فى الأجهزة أو </a:t>
            </a:r>
            <a:r>
              <a:rPr lang="ar-SA" b="1" dirty="0" smtClean="0"/>
              <a:t>الشبكة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إعداد الأسئلة يحتاج إلى وقت وجهد كبير </a:t>
            </a:r>
            <a:r>
              <a:rPr lang="ar-IQ" b="1" dirty="0" smtClean="0"/>
              <a:t>.</a:t>
            </a:r>
          </a:p>
          <a:p>
            <a:pPr algn="r"/>
            <a:r>
              <a:rPr lang="ar-IQ" b="1" dirty="0" smtClean="0"/>
              <a:t>*</a:t>
            </a:r>
            <a:r>
              <a:rPr lang="ar-SA" b="1" dirty="0"/>
              <a:t>عدم الحفاظ على أمن أسئلة الإختبار وإجابات </a:t>
            </a:r>
            <a:r>
              <a:rPr lang="ar-SA" b="1" dirty="0" smtClean="0"/>
              <a:t>الطل</a:t>
            </a:r>
            <a:r>
              <a:rPr lang="ar-IQ" b="1" dirty="0" smtClean="0"/>
              <a:t>بة</a:t>
            </a:r>
            <a:r>
              <a:rPr lang="ar-SA" b="1" dirty="0" smtClean="0"/>
              <a:t> </a:t>
            </a:r>
            <a:r>
              <a:rPr lang="ar-SA" b="1" dirty="0"/>
              <a:t>عنها ونتائجهم </a:t>
            </a:r>
            <a:r>
              <a:rPr lang="ar-SA" b="1" dirty="0" smtClean="0"/>
              <a:t>فيه</a:t>
            </a:r>
            <a:r>
              <a:rPr lang="ar-IQ" b="1" dirty="0" smtClean="0"/>
              <a:t>ا.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610600" cy="1447800"/>
          </a:xfrm>
        </p:spPr>
        <p:txBody>
          <a:bodyPr/>
          <a:lstStyle/>
          <a:p>
            <a:pPr marL="182880" indent="0" algn="ctr">
              <a:buNone/>
            </a:pPr>
            <a:r>
              <a:rPr lang="ar-IQ" sz="4400" dirty="0" smtClean="0"/>
              <a:t>عيوب </a:t>
            </a:r>
            <a:r>
              <a:rPr lang="ar-IQ" sz="4400" dirty="0"/>
              <a:t>الأختبارات الالكترونية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60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1" y="1676400"/>
            <a:ext cx="8382000" cy="472439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ar-SA" b="1" dirty="0"/>
              <a:t>أولاً : مرحلة </a:t>
            </a:r>
            <a:r>
              <a:rPr lang="ar-SA" b="1" dirty="0" smtClean="0"/>
              <a:t>التحليل</a:t>
            </a:r>
            <a:r>
              <a:rPr lang="ar-IQ" b="1" dirty="0" smtClean="0"/>
              <a:t>:</a:t>
            </a:r>
          </a:p>
          <a:p>
            <a:pPr algn="r"/>
            <a:r>
              <a:rPr lang="ar-SA" b="1" dirty="0"/>
              <a:t>ويتم فيها تحديد الهدف العام للاختبار وتحليل المادة التعليمية إلى عناصرها لصياغة محتوى </a:t>
            </a:r>
            <a:r>
              <a:rPr lang="ar-SA" b="1" dirty="0" smtClean="0"/>
              <a:t>الاختبار</a:t>
            </a:r>
            <a:r>
              <a:rPr lang="ar-IQ" b="1" dirty="0" smtClean="0"/>
              <a:t>.</a:t>
            </a:r>
          </a:p>
          <a:p>
            <a:pPr algn="r"/>
            <a:endParaRPr lang="ar-IQ" b="1" dirty="0"/>
          </a:p>
          <a:p>
            <a:pPr algn="r"/>
            <a:r>
              <a:rPr lang="ar-SA" b="1" dirty="0"/>
              <a:t>ثانياً : مرحلة </a:t>
            </a:r>
            <a:r>
              <a:rPr lang="ar-SA" b="1" dirty="0" smtClean="0"/>
              <a:t>التصميم</a:t>
            </a:r>
            <a:r>
              <a:rPr lang="ar-IQ" b="1" dirty="0" smtClean="0"/>
              <a:t>:</a:t>
            </a:r>
          </a:p>
          <a:p>
            <a:pPr algn="r"/>
            <a:r>
              <a:rPr lang="ar-SA" b="1" dirty="0"/>
              <a:t>ويتم فيها إعداد جدول المواصفات والوزن النسبي لأسئلة موضوعات التعلم كتابة أسئلة الاختبار وتحديد تعليمات الاختبار وتحديد زمن الاختبار واختيار أنماط </a:t>
            </a:r>
            <a:r>
              <a:rPr lang="ar-SA" b="1" dirty="0" smtClean="0"/>
              <a:t>الاستجابة</a:t>
            </a:r>
            <a:r>
              <a:rPr lang="ar-IQ" b="1" dirty="0" smtClean="0"/>
              <a:t>.</a:t>
            </a:r>
          </a:p>
          <a:p>
            <a:pPr algn="r"/>
            <a:endParaRPr lang="ar-IQ" b="1" dirty="0"/>
          </a:p>
          <a:p>
            <a:pPr algn="r"/>
            <a:r>
              <a:rPr lang="ar-SA" b="1" dirty="0"/>
              <a:t>ثالثاً : مرحلة الإنتاج </a:t>
            </a:r>
            <a:r>
              <a:rPr lang="ar-IQ" b="1" dirty="0" smtClean="0"/>
              <a:t>:</a:t>
            </a:r>
          </a:p>
          <a:p>
            <a:pPr algn="r"/>
            <a:r>
              <a:rPr lang="ar-SA" b="1" dirty="0"/>
              <a:t>ويتم فيها اختيار برنامج التأليف وتنفيذ تصميم </a:t>
            </a:r>
            <a:r>
              <a:rPr lang="ar-SA" b="1" dirty="0" smtClean="0"/>
              <a:t>الاختبار</a:t>
            </a:r>
            <a:r>
              <a:rPr lang="ar-IQ" b="1" dirty="0" smtClean="0"/>
              <a:t>.</a:t>
            </a:r>
          </a:p>
          <a:p>
            <a:pPr algn="r"/>
            <a:endParaRPr lang="ar-IQ" b="1" dirty="0"/>
          </a:p>
          <a:p>
            <a:pPr algn="r"/>
            <a:r>
              <a:rPr lang="ar-SA" b="1" dirty="0"/>
              <a:t>رابعاً : مرحلة النشر </a:t>
            </a:r>
            <a:r>
              <a:rPr lang="ar-SA" b="1" dirty="0" smtClean="0"/>
              <a:t>الالكتروني</a:t>
            </a:r>
            <a:r>
              <a:rPr lang="ar-IQ" b="1" dirty="0" smtClean="0"/>
              <a:t>:</a:t>
            </a:r>
          </a:p>
          <a:p>
            <a:pPr algn="r"/>
            <a:r>
              <a:rPr lang="ar-SA" b="1" dirty="0"/>
              <a:t>ويتم فيها نشر الاختبار الكترونياً سواء على أقراص مدمجة أو باستخدام أحد أنظمة إدارة </a:t>
            </a:r>
            <a:r>
              <a:rPr lang="ar-SA" b="1" dirty="0" smtClean="0"/>
              <a:t>التعلم</a:t>
            </a:r>
            <a:r>
              <a:rPr lang="ar-IQ" b="1" dirty="0" smtClean="0"/>
              <a:t>.</a:t>
            </a:r>
          </a:p>
          <a:p>
            <a:pPr algn="r"/>
            <a:endParaRPr lang="ar-IQ" b="1" dirty="0"/>
          </a:p>
          <a:p>
            <a:pPr algn="r"/>
            <a:r>
              <a:rPr lang="ar-SA" b="1" dirty="0"/>
              <a:t>خامساً : مرحلة </a:t>
            </a:r>
            <a:r>
              <a:rPr lang="ar-SA" b="1" dirty="0" smtClean="0"/>
              <a:t>التطبيق</a:t>
            </a:r>
            <a:r>
              <a:rPr lang="ar-IQ" b="1" dirty="0" smtClean="0"/>
              <a:t>:</a:t>
            </a:r>
          </a:p>
          <a:p>
            <a:pPr algn="r"/>
            <a:r>
              <a:rPr lang="ar-SA" b="1" dirty="0"/>
              <a:t>ويتم فيها تجريب الاختبار على مجموعة استطلاعية وإعلان نتائج </a:t>
            </a:r>
            <a:r>
              <a:rPr lang="ar-SA" b="1" dirty="0" smtClean="0"/>
              <a:t>الطل</a:t>
            </a:r>
            <a:r>
              <a:rPr lang="ar-IQ" b="1" dirty="0" smtClean="0"/>
              <a:t>لبة </a:t>
            </a:r>
            <a:r>
              <a:rPr lang="ar-SA" b="1" dirty="0" smtClean="0"/>
              <a:t>الكترونيا</a:t>
            </a:r>
            <a:r>
              <a:rPr lang="ar-IQ" b="1" dirty="0" smtClean="0"/>
              <a:t>.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381001"/>
            <a:ext cx="8686800" cy="1142999"/>
          </a:xfrm>
        </p:spPr>
        <p:txBody>
          <a:bodyPr/>
          <a:lstStyle/>
          <a:p>
            <a:pPr marL="182880" indent="0" algn="ctr">
              <a:buNone/>
            </a:pPr>
            <a:r>
              <a:rPr lang="ar-IQ" sz="3600" dirty="0" smtClean="0"/>
              <a:t>مراحل تصميم الاختبارات الالكترونية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85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458200" cy="5181599"/>
          </a:xfrm>
        </p:spPr>
        <p:txBody>
          <a:bodyPr>
            <a:normAutofit fontScale="25000" lnSpcReduction="20000"/>
          </a:bodyPr>
          <a:lstStyle/>
          <a:p>
            <a:pPr algn="r"/>
            <a:endParaRPr lang="ar-IQ" dirty="0" smtClean="0"/>
          </a:p>
          <a:p>
            <a:pPr algn="r"/>
            <a:r>
              <a:rPr lang="ar-IQ" sz="7200" dirty="0" smtClean="0"/>
              <a:t>*</a:t>
            </a:r>
            <a:r>
              <a:rPr lang="ar-SA" sz="7200" b="1" dirty="0" smtClean="0"/>
              <a:t>برامج </a:t>
            </a:r>
            <a:r>
              <a:rPr lang="ar-SA" sz="7200" b="1" dirty="0"/>
              <a:t>تصميم الاختبارات على </a:t>
            </a:r>
            <a:r>
              <a:rPr lang="ar-SA" sz="7200" b="1" dirty="0" smtClean="0"/>
              <a:t>الانترنت</a:t>
            </a:r>
            <a:endParaRPr lang="ar-IQ" sz="7200" b="1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ar-IQ" dirty="0" smtClean="0"/>
          </a:p>
          <a:p>
            <a:r>
              <a:rPr lang="en-US" sz="9600" dirty="0" smtClean="0"/>
              <a:t>desktop </a:t>
            </a:r>
            <a:r>
              <a:rPr lang="en-US" sz="9600" dirty="0"/>
              <a:t>Flash quiz </a:t>
            </a:r>
            <a:r>
              <a:rPr lang="en-US" sz="9600" dirty="0" smtClean="0"/>
              <a:t>maker</a:t>
            </a:r>
            <a:r>
              <a:rPr lang="en-US" sz="9600" dirty="0"/>
              <a:t> adobe </a:t>
            </a:r>
            <a:r>
              <a:rPr lang="en-US" sz="9600" dirty="0" smtClean="0"/>
              <a:t>flash</a:t>
            </a:r>
            <a:endParaRPr lang="ar-IQ" sz="9600" dirty="0" smtClean="0"/>
          </a:p>
          <a:p>
            <a:endParaRPr lang="ar-IQ" dirty="0" smtClean="0"/>
          </a:p>
          <a:p>
            <a:endParaRPr lang="en-US" dirty="0"/>
          </a:p>
          <a:p>
            <a:pPr algn="r"/>
            <a:r>
              <a:rPr lang="ar-IQ" sz="5500" b="1" dirty="0" smtClean="0"/>
              <a:t> </a:t>
            </a:r>
            <a:r>
              <a:rPr lang="ar-IQ" sz="7200" b="1" dirty="0" smtClean="0"/>
              <a:t>*</a:t>
            </a:r>
            <a:r>
              <a:rPr lang="ar-SA" sz="7200" b="1" dirty="0" smtClean="0"/>
              <a:t>برامج مجانية</a:t>
            </a:r>
            <a:r>
              <a:rPr lang="ar-IQ" sz="7200" b="1" dirty="0" smtClean="0"/>
              <a:t> </a:t>
            </a:r>
            <a:r>
              <a:rPr lang="ar-IQ" b="1" dirty="0" smtClean="0"/>
              <a:t>: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ar-IQ" sz="7200" dirty="0" smtClean="0"/>
              <a:t>*</a:t>
            </a:r>
            <a:r>
              <a:rPr lang="en-US" sz="7200" dirty="0"/>
              <a:t> Hot Potatoes 6.2</a:t>
            </a:r>
            <a:br>
              <a:rPr lang="en-US" sz="7200" dirty="0"/>
            </a:br>
            <a:r>
              <a:rPr lang="ar-IQ" sz="7200" dirty="0" smtClean="0"/>
              <a:t>*</a:t>
            </a:r>
            <a:r>
              <a:rPr lang="en-US" sz="7200" dirty="0"/>
              <a:t> </a:t>
            </a:r>
            <a:r>
              <a:rPr lang="en-US" sz="7200" dirty="0" smtClean="0"/>
              <a:t>Question </a:t>
            </a:r>
            <a:r>
              <a:rPr lang="en-US" sz="7200" dirty="0"/>
              <a:t>Tools</a:t>
            </a:r>
            <a:br>
              <a:rPr lang="en-US" sz="7200" dirty="0"/>
            </a:br>
            <a:r>
              <a:rPr lang="ar-IQ" sz="7200" dirty="0" smtClean="0"/>
              <a:t>*</a:t>
            </a:r>
            <a:r>
              <a:rPr lang="en-US" sz="7200" dirty="0" smtClean="0"/>
              <a:t>Quiz Faber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ar-IQ" sz="7200" dirty="0" smtClean="0"/>
              <a:t>*</a:t>
            </a:r>
            <a:r>
              <a:rPr lang="en-US" sz="7200" dirty="0" smtClean="0"/>
              <a:t>Qedoc </a:t>
            </a:r>
            <a:r>
              <a:rPr lang="en-US" sz="7200" dirty="0"/>
              <a:t>Quiz </a:t>
            </a:r>
            <a:r>
              <a:rPr lang="en-US" sz="7200" dirty="0" smtClean="0"/>
              <a:t>Maker</a:t>
            </a:r>
            <a:endParaRPr lang="ar-IQ" sz="7200" dirty="0" smtClean="0"/>
          </a:p>
          <a:p>
            <a:pPr marL="342900" indent="-342900" algn="r">
              <a:buFont typeface="Arial" charset="0"/>
              <a:buChar char="•"/>
            </a:pPr>
            <a:endParaRPr lang="ar-IQ" sz="7200" b="1" dirty="0" smtClean="0"/>
          </a:p>
          <a:p>
            <a:pPr marL="4000500" lvl="8" indent="-342900" algn="r">
              <a:buFont typeface="Arial" charset="0"/>
              <a:buChar char="•"/>
            </a:pPr>
            <a:r>
              <a:rPr lang="ar-SA" sz="7200" b="1" dirty="0" smtClean="0"/>
              <a:t>برامج تجارية</a:t>
            </a:r>
            <a:r>
              <a:rPr lang="ar-IQ" sz="7200" b="1" dirty="0" smtClean="0"/>
              <a:t>:</a:t>
            </a:r>
          </a:p>
          <a:p>
            <a:r>
              <a:rPr lang="en-US" sz="4200" dirty="0"/>
              <a:t> </a:t>
            </a:r>
            <a:br>
              <a:rPr lang="en-US" sz="4200" dirty="0"/>
            </a:br>
            <a:r>
              <a:rPr lang="ar-IQ" sz="4200" dirty="0" smtClean="0"/>
              <a:t>*</a:t>
            </a:r>
            <a:r>
              <a:rPr lang="en-US" sz="6400" dirty="0" smtClean="0"/>
              <a:t>QuizCreator </a:t>
            </a:r>
            <a:r>
              <a:rPr lang="en-US" sz="6400" dirty="0"/>
              <a:t>1.6</a:t>
            </a:r>
            <a:br>
              <a:rPr lang="en-US" sz="6400" dirty="0"/>
            </a:br>
            <a:r>
              <a:rPr lang="ar-IQ" sz="6400" dirty="0" smtClean="0"/>
              <a:t>*</a:t>
            </a:r>
            <a:r>
              <a:rPr lang="en-US" sz="6400" dirty="0" smtClean="0"/>
              <a:t>quiz maker </a:t>
            </a:r>
            <a:r>
              <a:rPr lang="en-US" sz="6400" dirty="0"/>
              <a:t>2</a:t>
            </a:r>
            <a:br>
              <a:rPr lang="en-US" sz="6400" dirty="0"/>
            </a:br>
            <a:r>
              <a:rPr lang="ar-IQ" sz="6400" dirty="0" smtClean="0"/>
              <a:t>*</a:t>
            </a:r>
            <a:r>
              <a:rPr lang="en-US" sz="6400" dirty="0" smtClean="0"/>
              <a:t>ViewletQuiz </a:t>
            </a:r>
            <a:r>
              <a:rPr lang="en-US" sz="6400" dirty="0"/>
              <a:t>2.0.5</a:t>
            </a:r>
            <a:br>
              <a:rPr lang="en-US" sz="6400" dirty="0"/>
            </a:br>
            <a:r>
              <a:rPr lang="ar-IQ" sz="6400" dirty="0" smtClean="0"/>
              <a:t>*</a:t>
            </a:r>
            <a:r>
              <a:rPr lang="en-US" sz="6400" dirty="0" smtClean="0"/>
              <a:t>Quiz </a:t>
            </a:r>
            <a:r>
              <a:rPr lang="en-US" sz="6400" dirty="0"/>
              <a:t>Builder</a:t>
            </a:r>
            <a:br>
              <a:rPr lang="en-US" sz="6400" dirty="0"/>
            </a:br>
            <a:r>
              <a:rPr lang="ar-IQ" sz="6400" dirty="0" smtClean="0"/>
              <a:t>*</a:t>
            </a:r>
            <a:r>
              <a:rPr lang="en-US" sz="6400" dirty="0" smtClean="0"/>
              <a:t>Question </a:t>
            </a:r>
            <a:r>
              <a:rPr lang="en-US" sz="6400" dirty="0"/>
              <a:t>Writer 2</a:t>
            </a:r>
            <a:br>
              <a:rPr lang="en-US" sz="6400" dirty="0"/>
            </a:br>
            <a:r>
              <a:rPr lang="ar-IQ" sz="6400" dirty="0" smtClean="0"/>
              <a:t>*</a:t>
            </a:r>
            <a:r>
              <a:rPr lang="en-US" sz="6400" dirty="0" smtClean="0"/>
              <a:t>Respondus </a:t>
            </a:r>
            <a:r>
              <a:rPr lang="en-US" sz="6400" dirty="0"/>
              <a:t>3.5</a:t>
            </a:r>
            <a:br>
              <a:rPr lang="en-US" sz="6400" dirty="0"/>
            </a:br>
            <a:r>
              <a:rPr lang="ar-IQ" sz="6400" dirty="0" smtClean="0"/>
              <a:t>*</a:t>
            </a:r>
            <a:r>
              <a:rPr lang="en-US" sz="6400" dirty="0" smtClean="0"/>
              <a:t>uTest</a:t>
            </a:r>
            <a:r>
              <a:rPr lang="en-US" sz="6400" dirty="0"/>
              <a:t/>
            </a:r>
            <a:br>
              <a:rPr lang="en-US" sz="6400" dirty="0"/>
            </a:br>
            <a:r>
              <a:rPr lang="ar-IQ" sz="6400" dirty="0" smtClean="0"/>
              <a:t>*</a:t>
            </a:r>
            <a:r>
              <a:rPr lang="en-US" sz="6400" dirty="0" smtClean="0"/>
              <a:t>WebQuiz </a:t>
            </a:r>
            <a:r>
              <a:rPr lang="en-US" sz="6400" dirty="0"/>
              <a:t>XP</a:t>
            </a:r>
            <a:br>
              <a:rPr lang="en-US" sz="6400" dirty="0"/>
            </a:br>
            <a:r>
              <a:rPr lang="ar-IQ" sz="6400" dirty="0" smtClean="0"/>
              <a:t>*</a:t>
            </a:r>
            <a:r>
              <a:rPr lang="en-US" sz="6400" dirty="0" smtClean="0"/>
              <a:t>eTesting</a:t>
            </a:r>
            <a:endParaRPr lang="ar-IQ" sz="6400" dirty="0" smtClean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534400" cy="1066799"/>
          </a:xfrm>
        </p:spPr>
        <p:txBody>
          <a:bodyPr/>
          <a:lstStyle/>
          <a:p>
            <a:pPr marL="182880" indent="0" algn="ctr">
              <a:buNone/>
            </a:pPr>
            <a:r>
              <a:rPr lang="ar-SA" sz="3600" dirty="0">
                <a:effectLst/>
              </a:rPr>
              <a:t>برمجيات تصميم الاختبارات الإلكترونية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60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381999" cy="4571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6598" y="304801"/>
            <a:ext cx="8280201" cy="838199"/>
          </a:xfrm>
        </p:spPr>
        <p:txBody>
          <a:bodyPr/>
          <a:lstStyle/>
          <a:p>
            <a:pPr marL="182880" indent="0">
              <a:buNone/>
            </a:pPr>
            <a:r>
              <a:rPr lang="ar-IQ" sz="3200" dirty="0" smtClean="0"/>
              <a:t>مثال لبرنامج لأعداد الأختبارات الالكترونية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9" y="1981200"/>
            <a:ext cx="840303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9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</TotalTime>
  <Words>490</Words>
  <Application>Microsoft Office PowerPoint</Application>
  <PresentationFormat>On-screen Show (4:3)</PresentationFormat>
  <Paragraphs>71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Slipstream</vt:lpstr>
      <vt:lpstr>الأختبارات الألكترونية Electronic Tests</vt:lpstr>
      <vt:lpstr>تعريف الأختبارات الالكترونية</vt:lpstr>
      <vt:lpstr>مسميات الأختبارات الألكترونية</vt:lpstr>
      <vt:lpstr>أهداف الأختبارات الالكترونية</vt:lpstr>
      <vt:lpstr>مميزات الأختبارات الالكترونية</vt:lpstr>
      <vt:lpstr>عيوب الأختبارات الالكترونية</vt:lpstr>
      <vt:lpstr>مراحل تصميم الاختبارات الالكترونية</vt:lpstr>
      <vt:lpstr>برمجيات تصميم الاختبارات الإلكترونية</vt:lpstr>
      <vt:lpstr>مثال لبرنامج لأعداد الأختبارات الالكترونية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الأختبارات الألكترونية Electronic Tests</dc:title>
  <dc:creator>Dr Safa</dc:creator>
  <cp:lastModifiedBy>Dr Safa</cp:lastModifiedBy>
  <cp:revision>11</cp:revision>
  <dcterms:created xsi:type="dcterms:W3CDTF">2017-09-13T16:44:33Z</dcterms:created>
  <dcterms:modified xsi:type="dcterms:W3CDTF">2018-09-12T22:47:40Z</dcterms:modified>
</cp:coreProperties>
</file>