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720" r:id="rId2"/>
  </p:sldMasterIdLst>
  <p:sldIdLst>
    <p:sldId id="257" r:id="rId3"/>
    <p:sldId id="332" r:id="rId4"/>
    <p:sldId id="259" r:id="rId5"/>
    <p:sldId id="260" r:id="rId6"/>
    <p:sldId id="261" r:id="rId7"/>
    <p:sldId id="368" r:id="rId8"/>
    <p:sldId id="262" r:id="rId9"/>
    <p:sldId id="382" r:id="rId10"/>
    <p:sldId id="263" r:id="rId11"/>
    <p:sldId id="264" r:id="rId12"/>
    <p:sldId id="383" r:id="rId13"/>
    <p:sldId id="361" r:id="rId14"/>
    <p:sldId id="320" r:id="rId15"/>
    <p:sldId id="362" r:id="rId16"/>
    <p:sldId id="265" r:id="rId17"/>
    <p:sldId id="363" r:id="rId18"/>
    <p:sldId id="266" r:id="rId19"/>
    <p:sldId id="267" r:id="rId20"/>
    <p:sldId id="268" r:id="rId21"/>
    <p:sldId id="364" r:id="rId22"/>
    <p:sldId id="269" r:id="rId23"/>
    <p:sldId id="270" r:id="rId24"/>
    <p:sldId id="271" r:id="rId25"/>
    <p:sldId id="272" r:id="rId26"/>
    <p:sldId id="273" r:id="rId27"/>
    <p:sldId id="380" r:id="rId28"/>
    <p:sldId id="274" r:id="rId29"/>
    <p:sldId id="275" r:id="rId30"/>
    <p:sldId id="276" r:id="rId31"/>
    <p:sldId id="277" r:id="rId32"/>
    <p:sldId id="279" r:id="rId33"/>
    <p:sldId id="280" r:id="rId34"/>
    <p:sldId id="283" r:id="rId35"/>
    <p:sldId id="282" r:id="rId36"/>
    <p:sldId id="321" r:id="rId37"/>
    <p:sldId id="284" r:id="rId38"/>
    <p:sldId id="286" r:id="rId39"/>
    <p:sldId id="287" r:id="rId40"/>
    <p:sldId id="288" r:id="rId41"/>
    <p:sldId id="289" r:id="rId42"/>
    <p:sldId id="290" r:id="rId43"/>
    <p:sldId id="369" r:id="rId44"/>
    <p:sldId id="291" r:id="rId45"/>
    <p:sldId id="292" r:id="rId46"/>
    <p:sldId id="293" r:id="rId47"/>
    <p:sldId id="294" r:id="rId48"/>
    <p:sldId id="295" r:id="rId49"/>
    <p:sldId id="296" r:id="rId50"/>
    <p:sldId id="384" r:id="rId51"/>
    <p:sldId id="297" r:id="rId52"/>
    <p:sldId id="298" r:id="rId53"/>
    <p:sldId id="299" r:id="rId54"/>
    <p:sldId id="300" r:id="rId55"/>
    <p:sldId id="381" r:id="rId56"/>
    <p:sldId id="373" r:id="rId57"/>
    <p:sldId id="374" r:id="rId58"/>
    <p:sldId id="301" r:id="rId59"/>
    <p:sldId id="375" r:id="rId60"/>
    <p:sldId id="376" r:id="rId61"/>
    <p:sldId id="302" r:id="rId62"/>
    <p:sldId id="377" r:id="rId63"/>
    <p:sldId id="378" r:id="rId64"/>
    <p:sldId id="304" r:id="rId65"/>
    <p:sldId id="305" r:id="rId66"/>
    <p:sldId id="370" r:id="rId67"/>
    <p:sldId id="365" r:id="rId68"/>
    <p:sldId id="366" r:id="rId69"/>
    <p:sldId id="307" r:id="rId70"/>
    <p:sldId id="311" r:id="rId71"/>
    <p:sldId id="371" r:id="rId72"/>
    <p:sldId id="315" r:id="rId73"/>
    <p:sldId id="317" r:id="rId74"/>
    <p:sldId id="318" r:id="rId75"/>
    <p:sldId id="319" r:id="rId76"/>
    <p:sldId id="322" r:id="rId77"/>
    <p:sldId id="323" r:id="rId78"/>
    <p:sldId id="324" r:id="rId79"/>
    <p:sldId id="325" r:id="rId80"/>
    <p:sldId id="326" r:id="rId8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25835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48613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3856405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511898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2980521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3987829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white">
                  <a:tint val="75000"/>
                </a:prstClr>
              </a:solidFill>
            </a:endParaRPr>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212346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white">
                  <a:tint val="75000"/>
                </a:prstClr>
              </a:solidFill>
            </a:endParaRPr>
          </a:p>
        </p:txBody>
      </p:sp>
      <p:sp>
        <p:nvSpPr>
          <p:cNvPr id="9" name="عنصر نائب لرقم الشريحة 8"/>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732941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white">
                  <a:tint val="75000"/>
                </a:prstClr>
              </a:solidFill>
            </a:endParaRPr>
          </a:p>
        </p:txBody>
      </p:sp>
      <p:sp>
        <p:nvSpPr>
          <p:cNvPr id="5" name="عنصر نائب لرقم الشريحة 4"/>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11366148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white">
                  <a:tint val="75000"/>
                </a:prstClr>
              </a:solidFill>
            </a:endParaRPr>
          </a:p>
        </p:txBody>
      </p:sp>
      <p:sp>
        <p:nvSpPr>
          <p:cNvPr id="4" name="عنصر نائب لرقم الشريحة 3"/>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1124736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white">
                  <a:tint val="75000"/>
                </a:prstClr>
              </a:solidFill>
            </a:endParaRPr>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405852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550321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white">
                  <a:tint val="75000"/>
                </a:prstClr>
              </a:solidFill>
            </a:endParaRPr>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3724924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1675780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34260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366950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4581C61-1631-46CB-B939-06213F70DEEA}" type="datetimeFigureOut">
              <a:rPr lang="ar-IQ" smtClean="0"/>
              <a:t>24/04/1438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318249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4581C61-1631-46CB-B939-06213F70DEEA}" type="datetimeFigureOut">
              <a:rPr lang="ar-IQ" smtClean="0"/>
              <a:t>24/04/1438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226525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4581C61-1631-46CB-B939-06213F70DEEA}" type="datetimeFigureOut">
              <a:rPr lang="ar-IQ" smtClean="0"/>
              <a:t>24/04/1438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54931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581C61-1631-46CB-B939-06213F70DEEA}" type="datetimeFigureOut">
              <a:rPr lang="ar-IQ" smtClean="0"/>
              <a:t>24/04/1438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39406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581C61-1631-46CB-B939-06213F70DEEA}" type="datetimeFigureOut">
              <a:rPr lang="ar-IQ" smtClean="0"/>
              <a:t>24/04/1438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10402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581C61-1631-46CB-B939-06213F70DEEA}" type="datetimeFigureOut">
              <a:rPr lang="ar-IQ" smtClean="0"/>
              <a:t>24/04/1438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8402C5-50AA-42BB-BA53-A313DC247131}" type="slidenum">
              <a:rPr lang="ar-IQ" smtClean="0"/>
              <a:t>‹#›</a:t>
            </a:fld>
            <a:endParaRPr lang="ar-IQ"/>
          </a:p>
        </p:txBody>
      </p:sp>
    </p:spTree>
    <p:extLst>
      <p:ext uri="{BB962C8B-B14F-4D97-AF65-F5344CB8AC3E}">
        <p14:creationId xmlns:p14="http://schemas.microsoft.com/office/powerpoint/2010/main" val="344874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581C61-1631-46CB-B939-06213F70DEEA}" type="datetimeFigureOut">
              <a:rPr lang="ar-IQ" smtClean="0"/>
              <a:t>24/04/1438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8402C5-50AA-42BB-BA53-A313DC247131}" type="slidenum">
              <a:rPr lang="ar-IQ" smtClean="0"/>
              <a:t>‹#›</a:t>
            </a:fld>
            <a:endParaRPr lang="ar-IQ"/>
          </a:p>
        </p:txBody>
      </p:sp>
    </p:spTree>
    <p:extLst>
      <p:ext uri="{BB962C8B-B14F-4D97-AF65-F5344CB8AC3E}">
        <p14:creationId xmlns:p14="http://schemas.microsoft.com/office/powerpoint/2010/main" val="419607312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581C61-1631-46CB-B939-06213F70DEEA}" type="datetimeFigureOut">
              <a:rPr lang="ar-IQ" smtClean="0">
                <a:solidFill>
                  <a:prstClr val="white">
                    <a:tint val="75000"/>
                  </a:prstClr>
                </a:solidFill>
              </a:rPr>
              <a:pPr/>
              <a:t>24/04/1438</a:t>
            </a:fld>
            <a:endParaRPr lang="ar-IQ">
              <a:solidFill>
                <a:prstClr val="white">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white">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8402C5-50AA-42BB-BA53-A313DC247131}" type="slidenum">
              <a:rPr lang="ar-IQ" smtClean="0">
                <a:solidFill>
                  <a:prstClr val="white">
                    <a:tint val="75000"/>
                  </a:prstClr>
                </a:solidFill>
              </a:rPr>
              <a:pPr/>
              <a:t>‹#›</a:t>
            </a:fld>
            <a:endParaRPr lang="ar-IQ">
              <a:solidFill>
                <a:prstClr val="white">
                  <a:tint val="75000"/>
                </a:prstClr>
              </a:solidFill>
            </a:endParaRPr>
          </a:p>
        </p:txBody>
      </p:sp>
    </p:spTree>
    <p:extLst>
      <p:ext uri="{BB962C8B-B14F-4D97-AF65-F5344CB8AC3E}">
        <p14:creationId xmlns:p14="http://schemas.microsoft.com/office/powerpoint/2010/main" val="302623923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96753"/>
            <a:ext cx="7772400" cy="1656183"/>
          </a:xfrm>
        </p:spPr>
        <p:txBody>
          <a:bodyPr/>
          <a:lstStyle/>
          <a:p>
            <a:r>
              <a:rPr lang="ar-IQ" sz="5400" b="1" dirty="0">
                <a:latin typeface="+mn-lt"/>
                <a:ea typeface="+mn-ea"/>
                <a:cs typeface="+mn-cs"/>
              </a:rPr>
              <a:t>الدكتورة</a:t>
            </a:r>
            <a:r>
              <a:rPr lang="ar-IQ" sz="6000" b="1" dirty="0">
                <a:solidFill>
                  <a:prstClr val="black"/>
                </a:solidFill>
              </a:rPr>
              <a:t> </a:t>
            </a:r>
            <a:r>
              <a:rPr lang="ar-IQ" sz="5400" b="1" dirty="0">
                <a:latin typeface="+mn-lt"/>
                <a:ea typeface="+mn-ea"/>
                <a:cs typeface="+mn-cs"/>
              </a:rPr>
              <a:t>هاجر محمود علي </a:t>
            </a:r>
          </a:p>
        </p:txBody>
      </p:sp>
      <p:sp>
        <p:nvSpPr>
          <p:cNvPr id="3" name="عنوان فرعي 2"/>
          <p:cNvSpPr>
            <a:spLocks noGrp="1"/>
          </p:cNvSpPr>
          <p:nvPr>
            <p:ph type="subTitle" idx="1"/>
          </p:nvPr>
        </p:nvSpPr>
        <p:spPr>
          <a:xfrm>
            <a:off x="1043608" y="3140968"/>
            <a:ext cx="7272808" cy="2497832"/>
          </a:xfrm>
        </p:spPr>
        <p:txBody>
          <a:bodyPr>
            <a:noAutofit/>
          </a:bodyPr>
          <a:lstStyle/>
          <a:p>
            <a:r>
              <a:rPr lang="ar-IQ" sz="5400" b="1" dirty="0" smtClean="0">
                <a:solidFill>
                  <a:schemeClr val="tx1"/>
                </a:solidFill>
              </a:rPr>
              <a:t>مركز التطوير والتعليم المستمر</a:t>
            </a:r>
          </a:p>
          <a:p>
            <a:r>
              <a:rPr lang="ar-IQ" sz="5400" b="1" dirty="0" smtClean="0">
                <a:solidFill>
                  <a:schemeClr val="tx1"/>
                </a:solidFill>
              </a:rPr>
              <a:t>جامعة بغداد </a:t>
            </a:r>
            <a:endParaRPr lang="ar-IQ" sz="5400" b="1" dirty="0">
              <a:solidFill>
                <a:schemeClr val="tx1"/>
              </a:solidFill>
            </a:endParaRPr>
          </a:p>
        </p:txBody>
      </p:sp>
    </p:spTree>
    <p:extLst>
      <p:ext uri="{BB962C8B-B14F-4D97-AF65-F5344CB8AC3E}">
        <p14:creationId xmlns:p14="http://schemas.microsoft.com/office/powerpoint/2010/main" val="4080554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20688"/>
            <a:ext cx="8640960" cy="5904656"/>
          </a:xfrm>
        </p:spPr>
        <p:txBody>
          <a:bodyPr>
            <a:normAutofit/>
          </a:bodyPr>
          <a:lstStyle/>
          <a:p>
            <a:pPr>
              <a:lnSpc>
                <a:spcPct val="115000"/>
              </a:lnSpc>
              <a:spcAft>
                <a:spcPts val="1000"/>
              </a:spcAft>
            </a:pPr>
            <a:r>
              <a:rPr lang="ar-SA" sz="6600" b="1" dirty="0" smtClean="0">
                <a:ea typeface="Calibri"/>
                <a:cs typeface="Simplified Arabic"/>
              </a:rPr>
              <a:t>بعد </a:t>
            </a:r>
            <a:r>
              <a:rPr lang="ar-SA" sz="6600" b="1" dirty="0">
                <a:ea typeface="Calibri"/>
                <a:cs typeface="Simplified Arabic"/>
              </a:rPr>
              <a:t>لفظ </a:t>
            </a:r>
            <a:r>
              <a:rPr lang="ar-SA" sz="6600" b="1" dirty="0" smtClean="0">
                <a:ea typeface="Calibri"/>
                <a:cs typeface="Simplified Arabic"/>
              </a:rPr>
              <a:t>المنادى </a:t>
            </a:r>
            <a:r>
              <a:rPr lang="ar-SA" sz="6600" b="1" dirty="0" err="1" smtClean="0">
                <a:ea typeface="Calibri"/>
                <a:cs typeface="Simplified Arabic"/>
              </a:rPr>
              <a:t>المتصل،مثل</a:t>
            </a:r>
            <a:r>
              <a:rPr lang="ar-SA" sz="6600" b="1" dirty="0" smtClean="0">
                <a:ea typeface="Calibri"/>
                <a:cs typeface="Simplified Arabic"/>
              </a:rPr>
              <a:t>:</a:t>
            </a:r>
            <a:r>
              <a:rPr lang="ar-IQ" sz="6600" b="1" dirty="0" smtClean="0">
                <a:ea typeface="Calibri"/>
                <a:cs typeface="Simplified Arabic"/>
              </a:rPr>
              <a:t> </a:t>
            </a:r>
          </a:p>
          <a:p>
            <a:pPr>
              <a:lnSpc>
                <a:spcPct val="115000"/>
              </a:lnSpc>
              <a:spcAft>
                <a:spcPts val="1000"/>
              </a:spcAft>
            </a:pPr>
            <a:r>
              <a:rPr lang="ar-IQ" sz="6600" b="1" dirty="0" smtClean="0">
                <a:ea typeface="Calibri"/>
                <a:cs typeface="Simplified Arabic"/>
              </a:rPr>
              <a:t>أياجارتا،ماأنصفَ </a:t>
            </a:r>
            <a:r>
              <a:rPr lang="ar-IQ" sz="6600" b="1" dirty="0" smtClean="0">
                <a:ea typeface="Calibri"/>
                <a:cs typeface="Simplified Arabic"/>
              </a:rPr>
              <a:t>الدهرُبيننا</a:t>
            </a:r>
            <a:r>
              <a:rPr lang="en-US" sz="6600" b="1" dirty="0" smtClean="0">
                <a:latin typeface="Simplified Arabic"/>
                <a:ea typeface="Calibri"/>
                <a:cs typeface="Arial"/>
              </a:rPr>
              <a:t> </a:t>
            </a:r>
            <a:r>
              <a:rPr lang="en-US" sz="6600" b="1" dirty="0">
                <a:latin typeface="Simplified Arabic"/>
                <a:ea typeface="Calibri"/>
                <a:cs typeface="Arial"/>
              </a:rPr>
              <a:t>‍!</a:t>
            </a:r>
            <a:r>
              <a:rPr lang="ar-IQ" sz="6600" b="1" dirty="0">
                <a:ea typeface="Calibri"/>
                <a:cs typeface="Simplified Arabic"/>
              </a:rPr>
              <a:t>        </a:t>
            </a:r>
            <a:endParaRPr lang="ar-IQ" sz="6600" b="1" dirty="0" smtClean="0">
              <a:ea typeface="Calibri"/>
              <a:cs typeface="Simplified Arabic"/>
            </a:endParaRPr>
          </a:p>
          <a:p>
            <a:pPr marL="0" indent="0">
              <a:lnSpc>
                <a:spcPct val="115000"/>
              </a:lnSpc>
              <a:spcAft>
                <a:spcPts val="1000"/>
              </a:spcAft>
              <a:buNone/>
            </a:pPr>
            <a:r>
              <a:rPr lang="ar-IQ" sz="6600" b="1" dirty="0">
                <a:ea typeface="Calibri"/>
                <a:cs typeface="Simplified Arabic"/>
              </a:rPr>
              <a:t> </a:t>
            </a:r>
            <a:r>
              <a:rPr lang="ar-IQ" sz="6600" b="1" dirty="0" smtClean="0">
                <a:ea typeface="Calibri"/>
                <a:cs typeface="Simplified Arabic"/>
              </a:rPr>
              <a:t>تَعَالَيْ </a:t>
            </a:r>
            <a:r>
              <a:rPr lang="ar-IQ" sz="6600" b="1" dirty="0">
                <a:ea typeface="Calibri"/>
                <a:cs typeface="Simplified Arabic"/>
              </a:rPr>
              <a:t>أُقَاسِمْكِ الهُمُومَ، تَعَالِي</a:t>
            </a:r>
            <a:r>
              <a:rPr lang="en-US" sz="6600" b="1" dirty="0">
                <a:latin typeface="Simplified Arabic"/>
                <a:ea typeface="Calibri"/>
                <a:cs typeface="Arial"/>
              </a:rPr>
              <a:t>!</a:t>
            </a:r>
            <a:endParaRPr lang="en-US" sz="4800" dirty="0">
              <a:ea typeface="Calibri"/>
              <a:cs typeface="Arial"/>
            </a:endParaRPr>
          </a:p>
          <a:p>
            <a:pPr>
              <a:lnSpc>
                <a:spcPct val="115000"/>
              </a:lnSpc>
              <a:spcAft>
                <a:spcPts val="1000"/>
              </a:spcAft>
            </a:pPr>
            <a:endParaRPr lang="ar-SA" sz="6600" b="1" dirty="0" smtClean="0">
              <a:ea typeface="Calibri"/>
              <a:cs typeface="Simplified Arabic"/>
            </a:endParaRPr>
          </a:p>
        </p:txBody>
      </p:sp>
    </p:spTree>
    <p:extLst>
      <p:ext uri="{BB962C8B-B14F-4D97-AF65-F5344CB8AC3E}">
        <p14:creationId xmlns:p14="http://schemas.microsoft.com/office/powerpoint/2010/main" val="1439677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9036496" cy="6858000"/>
          </a:xfrm>
        </p:spPr>
        <p:txBody>
          <a:bodyPr>
            <a:normAutofit/>
          </a:bodyPr>
          <a:lstStyle/>
          <a:p>
            <a:endParaRPr lang="ar-IQ" sz="6000" b="1" dirty="0" smtClean="0">
              <a:latin typeface="Simplified Arabic"/>
            </a:endParaRPr>
          </a:p>
          <a:p>
            <a:endParaRPr lang="ar-IQ" sz="6000" b="1" dirty="0">
              <a:latin typeface="Simplified Arabic"/>
            </a:endParaRPr>
          </a:p>
          <a:p>
            <a:r>
              <a:rPr lang="ar-IQ" sz="6000" b="1" dirty="0" smtClean="0">
                <a:latin typeface="Simplified Arabic"/>
              </a:rPr>
              <a:t>يا قَومِ، أَذني </a:t>
            </a:r>
            <a:r>
              <a:rPr lang="ar-IQ" sz="6000" b="1" dirty="0">
                <a:latin typeface="Simplified Arabic"/>
              </a:rPr>
              <a:t>لِبَعضِ الحَيِّ عاشِقَةٌ </a:t>
            </a:r>
            <a:endParaRPr lang="ar-IQ" sz="6000" b="1" dirty="0" smtClean="0">
              <a:latin typeface="Simplified Arabic"/>
            </a:endParaRPr>
          </a:p>
          <a:p>
            <a:pPr marL="0" indent="0">
              <a:buNone/>
            </a:pPr>
            <a:r>
              <a:rPr lang="ar-IQ" sz="6000" b="1" smtClean="0">
                <a:latin typeface="Simplified Arabic"/>
              </a:rPr>
              <a:t>   وَالأُذنُ </a:t>
            </a:r>
            <a:r>
              <a:rPr lang="ar-IQ" sz="6000" b="1" dirty="0">
                <a:latin typeface="Simplified Arabic"/>
              </a:rPr>
              <a:t>تَعشَقُ قَبلَ العَينِ أَحيانا</a:t>
            </a:r>
            <a:r>
              <a:rPr lang="ar-IQ" sz="6000" b="1" dirty="0"/>
              <a:t/>
            </a:r>
            <a:br>
              <a:rPr lang="ar-IQ" sz="6000" b="1" dirty="0"/>
            </a:br>
            <a:r>
              <a:rPr lang="ar-SA" sz="6000" b="1" dirty="0" smtClean="0"/>
              <a:t> </a:t>
            </a:r>
            <a:endParaRPr lang="ar-IQ" sz="6000" b="1" dirty="0"/>
          </a:p>
        </p:txBody>
      </p:sp>
    </p:spTree>
    <p:extLst>
      <p:ext uri="{BB962C8B-B14F-4D97-AF65-F5344CB8AC3E}">
        <p14:creationId xmlns:p14="http://schemas.microsoft.com/office/powerpoint/2010/main" val="405822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lvl="0"/>
            <a:r>
              <a:rPr lang="ar-SA" sz="5600" b="1" dirty="0">
                <a:solidFill>
                  <a:prstClr val="white"/>
                </a:solidFill>
                <a:ea typeface="Calibri"/>
                <a:cs typeface="Simplified Arabic"/>
              </a:rPr>
              <a:t>بين الشرط وجوابه إذا كانت جملة الشرط طويلة، مثل</a:t>
            </a:r>
            <a:r>
              <a:rPr lang="ar-SA" sz="5600" b="1" dirty="0" smtClean="0">
                <a:solidFill>
                  <a:prstClr val="white"/>
                </a:solidFill>
                <a:ea typeface="Calibri"/>
                <a:cs typeface="Simplified Arabic"/>
              </a:rPr>
              <a:t>:</a:t>
            </a:r>
            <a:endParaRPr lang="ar-IQ" sz="5600" b="1" dirty="0" smtClean="0">
              <a:solidFill>
                <a:prstClr val="white"/>
              </a:solidFill>
              <a:ea typeface="Calibri"/>
              <a:cs typeface="Simplified Arabic"/>
            </a:endParaRPr>
          </a:p>
          <a:p>
            <a:pPr marL="0" lvl="0" indent="0">
              <a:buNone/>
            </a:pPr>
            <a:r>
              <a:rPr lang="ar-IQ" sz="5600" b="1" dirty="0" smtClean="0">
                <a:solidFill>
                  <a:prstClr val="white"/>
                </a:solidFill>
                <a:ea typeface="Calibri"/>
                <a:cs typeface="Simplified Arabic"/>
              </a:rPr>
              <a:t> </a:t>
            </a:r>
            <a:r>
              <a:rPr lang="ar-SA" sz="5600" b="1" dirty="0" smtClean="0">
                <a:solidFill>
                  <a:prstClr val="white"/>
                </a:solidFill>
                <a:ea typeface="Calibri"/>
                <a:cs typeface="Simplified Arabic"/>
              </a:rPr>
              <a:t>إذا </a:t>
            </a:r>
            <a:r>
              <a:rPr lang="ar-SA" sz="5600" b="1" dirty="0">
                <a:solidFill>
                  <a:prstClr val="white"/>
                </a:solidFill>
                <a:ea typeface="Calibri"/>
                <a:cs typeface="Simplified Arabic"/>
              </a:rPr>
              <a:t>كنت في كل الأمور تعاتب </a:t>
            </a:r>
            <a:r>
              <a:rPr lang="ar-IQ" sz="5600" b="1" dirty="0" smtClean="0">
                <a:solidFill>
                  <a:prstClr val="white"/>
                </a:solidFill>
                <a:ea typeface="Calibri"/>
                <a:cs typeface="Simplified Arabic"/>
              </a:rPr>
              <a:t>    </a:t>
            </a:r>
            <a:r>
              <a:rPr lang="ar-SA" sz="5600" b="1" dirty="0" smtClean="0">
                <a:solidFill>
                  <a:prstClr val="white"/>
                </a:solidFill>
                <a:ea typeface="Calibri"/>
                <a:cs typeface="Simplified Arabic"/>
              </a:rPr>
              <a:t>أ</a:t>
            </a:r>
            <a:r>
              <a:rPr lang="ar-IQ" sz="5600" b="1" dirty="0">
                <a:solidFill>
                  <a:prstClr val="white"/>
                </a:solidFill>
                <a:ea typeface="Calibri"/>
                <a:cs typeface="Simplified Arabic"/>
              </a:rPr>
              <a:t>لا</a:t>
            </a:r>
            <a:r>
              <a:rPr lang="ar-SA" sz="5600" b="1" dirty="0">
                <a:solidFill>
                  <a:prstClr val="white"/>
                </a:solidFill>
                <a:ea typeface="Calibri"/>
                <a:cs typeface="Simplified Arabic"/>
              </a:rPr>
              <a:t>صدقاء</a:t>
            </a:r>
            <a:r>
              <a:rPr lang="ar-SA" sz="6500" b="1" u="sng" dirty="0">
                <a:solidFill>
                  <a:srgbClr val="FF0000"/>
                </a:solidFill>
                <a:ea typeface="Calibri"/>
                <a:cs typeface="Simplified Arabic"/>
              </a:rPr>
              <a:t>،</a:t>
            </a:r>
            <a:r>
              <a:rPr lang="ar-SA" sz="5600" b="1" dirty="0">
                <a:solidFill>
                  <a:prstClr val="white"/>
                </a:solidFill>
                <a:ea typeface="Calibri"/>
                <a:cs typeface="Simplified Arabic"/>
              </a:rPr>
              <a:t> فلن يبقى لك صديق</a:t>
            </a:r>
            <a:r>
              <a:rPr lang="ar-IQ" sz="5600" dirty="0">
                <a:solidFill>
                  <a:prstClr val="white"/>
                </a:solidFill>
                <a:ea typeface="Calibri"/>
                <a:cs typeface="Simplified Arabic"/>
              </a:rPr>
              <a:t>.</a:t>
            </a:r>
            <a:endParaRPr lang="ar-IQ" sz="5100" dirty="0">
              <a:solidFill>
                <a:prstClr val="white"/>
              </a:solidFill>
            </a:endParaRPr>
          </a:p>
        </p:txBody>
      </p:sp>
    </p:spTree>
    <p:extLst>
      <p:ext uri="{BB962C8B-B14F-4D97-AF65-F5344CB8AC3E}">
        <p14:creationId xmlns:p14="http://schemas.microsoft.com/office/powerpoint/2010/main" val="162412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Autofit/>
          </a:bodyPr>
          <a:lstStyle/>
          <a:p>
            <a:r>
              <a:rPr lang="ar-SA" sz="6000" b="1" dirty="0">
                <a:ea typeface="Calibri"/>
                <a:cs typeface="Simplified Arabic"/>
              </a:rPr>
              <a:t>بين القسم وجوابه، </a:t>
            </a:r>
            <a:r>
              <a:rPr lang="ar-SA" sz="6000" b="1" dirty="0" smtClean="0">
                <a:ea typeface="Calibri"/>
                <a:cs typeface="Simplified Arabic"/>
              </a:rPr>
              <a:t>مثل:</a:t>
            </a:r>
            <a:r>
              <a:rPr lang="ar-IQ" sz="6000" b="1" dirty="0" smtClean="0">
                <a:ea typeface="Calibri"/>
                <a:cs typeface="Simplified Arabic"/>
              </a:rPr>
              <a:t> </a:t>
            </a:r>
            <a:r>
              <a:rPr lang="ar-SA" sz="6000" b="1" dirty="0" smtClean="0">
                <a:ea typeface="Calibri"/>
                <a:cs typeface="Simplified Arabic"/>
              </a:rPr>
              <a:t>والله </a:t>
            </a:r>
            <a:r>
              <a:rPr lang="ar-SA" sz="6000" b="1" dirty="0">
                <a:ea typeface="Calibri"/>
                <a:cs typeface="Simplified Arabic"/>
              </a:rPr>
              <a:t>الذي خلق السموات والأرض</a:t>
            </a:r>
            <a:r>
              <a:rPr lang="ar-SA" sz="6000" b="1" u="sng" dirty="0">
                <a:solidFill>
                  <a:srgbClr val="FF0000"/>
                </a:solidFill>
                <a:ea typeface="Calibri"/>
                <a:cs typeface="Simplified Arabic"/>
              </a:rPr>
              <a:t>،</a:t>
            </a:r>
            <a:r>
              <a:rPr lang="ar-SA" sz="6000" b="1" dirty="0">
                <a:ea typeface="Calibri"/>
                <a:cs typeface="Simplified Arabic"/>
              </a:rPr>
              <a:t> </a:t>
            </a:r>
            <a:r>
              <a:rPr lang="ar-SA" sz="6000" b="1" dirty="0" err="1">
                <a:ea typeface="Calibri"/>
                <a:cs typeface="Simplified Arabic"/>
              </a:rPr>
              <a:t>لأجتهدن</a:t>
            </a:r>
            <a:r>
              <a:rPr lang="ar-SA" sz="6000" b="1" dirty="0" smtClean="0">
                <a:ea typeface="Calibri"/>
                <a:cs typeface="Simplified Arabic"/>
              </a:rPr>
              <a:t>.</a:t>
            </a:r>
            <a:endParaRPr lang="ar-IQ" sz="6000" b="1" dirty="0" smtClean="0">
              <a:ea typeface="Calibri"/>
              <a:cs typeface="Simplified Arabic"/>
            </a:endParaRPr>
          </a:p>
        </p:txBody>
      </p:sp>
    </p:spTree>
    <p:extLst>
      <p:ext uri="{BB962C8B-B14F-4D97-AF65-F5344CB8AC3E}">
        <p14:creationId xmlns:p14="http://schemas.microsoft.com/office/powerpoint/2010/main" val="2206712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lvl="0"/>
            <a:r>
              <a:rPr lang="ar-SA" sz="5400" b="1" dirty="0">
                <a:solidFill>
                  <a:prstClr val="white"/>
                </a:solidFill>
                <a:ea typeface="Calibri"/>
                <a:cs typeface="Simplified Arabic"/>
              </a:rPr>
              <a:t>قبل الجملة الحالية، مثل</a:t>
            </a:r>
            <a:r>
              <a:rPr lang="ar-SA" sz="5400" b="1" dirty="0" smtClean="0">
                <a:solidFill>
                  <a:prstClr val="white"/>
                </a:solidFill>
                <a:ea typeface="Calibri"/>
                <a:cs typeface="Simplified Arabic"/>
              </a:rPr>
              <a:t>:</a:t>
            </a:r>
            <a:endParaRPr lang="ar-IQ" sz="5400" b="1" dirty="0" smtClean="0">
              <a:solidFill>
                <a:prstClr val="white"/>
              </a:solidFill>
              <a:ea typeface="Calibri"/>
              <a:cs typeface="Simplified Arabic"/>
            </a:endParaRPr>
          </a:p>
          <a:p>
            <a:pPr marL="0" lvl="0" indent="0">
              <a:buNone/>
            </a:pPr>
            <a:r>
              <a:rPr lang="ar-IQ" sz="5400" b="1" dirty="0">
                <a:solidFill>
                  <a:prstClr val="white"/>
                </a:solidFill>
                <a:ea typeface="Calibri"/>
                <a:cs typeface="Simplified Arabic"/>
              </a:rPr>
              <a:t> </a:t>
            </a:r>
            <a:r>
              <a:rPr lang="ar-IQ" sz="5400" b="1" dirty="0" smtClean="0">
                <a:solidFill>
                  <a:prstClr val="white"/>
                </a:solidFill>
                <a:ea typeface="Calibri"/>
                <a:cs typeface="Simplified Arabic"/>
              </a:rPr>
              <a:t> </a:t>
            </a:r>
            <a:r>
              <a:rPr lang="ar-SA" sz="5400" b="1" dirty="0" smtClean="0">
                <a:solidFill>
                  <a:prstClr val="white"/>
                </a:solidFill>
                <a:ea typeface="Calibri"/>
                <a:cs typeface="Simplified Arabic"/>
              </a:rPr>
              <a:t>عدت </a:t>
            </a:r>
            <a:r>
              <a:rPr lang="ar-SA" sz="5400" b="1" dirty="0">
                <a:solidFill>
                  <a:prstClr val="white"/>
                </a:solidFill>
                <a:ea typeface="Calibri"/>
                <a:cs typeface="Simplified Arabic"/>
              </a:rPr>
              <a:t>إلى البيت</a:t>
            </a:r>
            <a:r>
              <a:rPr lang="ar-SA" sz="5400" b="1" u="sng" dirty="0">
                <a:solidFill>
                  <a:srgbClr val="FF0000"/>
                </a:solidFill>
                <a:ea typeface="Calibri"/>
                <a:cs typeface="Simplified Arabic"/>
              </a:rPr>
              <a:t>،</a:t>
            </a:r>
            <a:r>
              <a:rPr lang="ar-SA" sz="5400" b="1" dirty="0">
                <a:solidFill>
                  <a:prstClr val="white"/>
                </a:solidFill>
                <a:ea typeface="Calibri"/>
                <a:cs typeface="Simplified Arabic"/>
              </a:rPr>
              <a:t> وأنا مسرور</a:t>
            </a:r>
            <a:r>
              <a:rPr lang="ar-SA" sz="5400" b="1" dirty="0" smtClean="0">
                <a:solidFill>
                  <a:prstClr val="white"/>
                </a:solidFill>
                <a:ea typeface="Calibri"/>
                <a:cs typeface="Simplified Arabic"/>
              </a:rPr>
              <a:t>.</a:t>
            </a:r>
            <a:endParaRPr lang="ar-IQ" sz="5400" b="1" dirty="0">
              <a:solidFill>
                <a:prstClr val="white"/>
              </a:solidFill>
              <a:ea typeface="Calibri"/>
              <a:cs typeface="Simplified Arabic"/>
            </a:endParaRPr>
          </a:p>
          <a:p>
            <a:pPr lvl="0"/>
            <a:r>
              <a:rPr lang="ar-SA" sz="5400" b="1" dirty="0">
                <a:solidFill>
                  <a:prstClr val="white"/>
                </a:solidFill>
                <a:ea typeface="Calibri"/>
                <a:cs typeface="Simplified Arabic"/>
              </a:rPr>
              <a:t>قبل الجملة الوصفية، مثل:</a:t>
            </a:r>
            <a:br>
              <a:rPr lang="ar-SA" sz="5400" b="1" dirty="0">
                <a:solidFill>
                  <a:prstClr val="white"/>
                </a:solidFill>
                <a:ea typeface="Calibri"/>
                <a:cs typeface="Simplified Arabic"/>
              </a:rPr>
            </a:br>
            <a:r>
              <a:rPr lang="ar-SA" sz="5400" b="1" dirty="0">
                <a:solidFill>
                  <a:prstClr val="white"/>
                </a:solidFill>
                <a:ea typeface="Calibri"/>
                <a:cs typeface="Simplified Arabic"/>
              </a:rPr>
              <a:t> قرأت كتاباً</a:t>
            </a:r>
            <a:r>
              <a:rPr lang="ar-SA" sz="5400" b="1" u="sng" dirty="0">
                <a:solidFill>
                  <a:srgbClr val="FF0000"/>
                </a:solidFill>
                <a:ea typeface="Calibri"/>
                <a:cs typeface="Simplified Arabic"/>
              </a:rPr>
              <a:t>،</a:t>
            </a:r>
            <a:r>
              <a:rPr lang="ar-SA" sz="5400" b="1" dirty="0">
                <a:solidFill>
                  <a:prstClr val="white"/>
                </a:solidFill>
                <a:ea typeface="Calibri"/>
                <a:cs typeface="Simplified Arabic"/>
              </a:rPr>
              <a:t> موضوعه لم يرقني.</a:t>
            </a:r>
            <a:br>
              <a:rPr lang="ar-SA" sz="5400" b="1" dirty="0">
                <a:solidFill>
                  <a:prstClr val="white"/>
                </a:solidFill>
                <a:ea typeface="Calibri"/>
                <a:cs typeface="Simplified Arabic"/>
              </a:rPr>
            </a:br>
            <a:endParaRPr lang="ar-IQ" sz="5400" dirty="0">
              <a:solidFill>
                <a:prstClr val="white"/>
              </a:solidFill>
            </a:endParaRPr>
          </a:p>
          <a:p>
            <a:endParaRPr lang="ar-IQ" dirty="0"/>
          </a:p>
        </p:txBody>
      </p:sp>
    </p:spTree>
    <p:extLst>
      <p:ext uri="{BB962C8B-B14F-4D97-AF65-F5344CB8AC3E}">
        <p14:creationId xmlns:p14="http://schemas.microsoft.com/office/powerpoint/2010/main" val="24618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264696"/>
          </a:xfrm>
        </p:spPr>
        <p:txBody>
          <a:bodyPr>
            <a:normAutofit fontScale="92500" lnSpcReduction="10000"/>
          </a:bodyPr>
          <a:lstStyle/>
          <a:p>
            <a:pPr marL="0" lvl="0" indent="0">
              <a:buNone/>
            </a:pPr>
            <a:r>
              <a:rPr lang="ar-IQ" dirty="0" smtClean="0">
                <a:ea typeface="Times New Roman"/>
                <a:cs typeface="Simplified Arabic"/>
              </a:rPr>
              <a:t> </a:t>
            </a:r>
          </a:p>
          <a:p>
            <a:pPr lvl="0">
              <a:buFont typeface="Wingdings" pitchFamily="2" charset="2"/>
              <a:buChar char="§"/>
            </a:pPr>
            <a:r>
              <a:rPr lang="ar-SA" sz="6900" b="1" dirty="0">
                <a:ea typeface="Calibri"/>
                <a:cs typeface="Simplified Arabic"/>
              </a:rPr>
              <a:t>بعد كلمة أو عبارة تمهد لجملة رئيسة، مثل:</a:t>
            </a:r>
            <a:br>
              <a:rPr lang="ar-SA" sz="6900" b="1" dirty="0">
                <a:ea typeface="Calibri"/>
                <a:cs typeface="Simplified Arabic"/>
              </a:rPr>
            </a:br>
            <a:r>
              <a:rPr lang="ar-SA" sz="6900" b="1" dirty="0">
                <a:ea typeface="Calibri"/>
                <a:cs typeface="Simplified Arabic"/>
              </a:rPr>
              <a:t> أخيراً</a:t>
            </a:r>
            <a:r>
              <a:rPr lang="ar-SA" sz="7800" u="sng" dirty="0">
                <a:solidFill>
                  <a:srgbClr val="FF0000"/>
                </a:solidFill>
                <a:ea typeface="Calibri"/>
                <a:cs typeface="Simplified Arabic"/>
              </a:rPr>
              <a:t>،</a:t>
            </a:r>
            <a:r>
              <a:rPr lang="ar-SA" sz="6900" b="1" dirty="0">
                <a:ea typeface="Calibri"/>
                <a:cs typeface="Simplified Arabic"/>
              </a:rPr>
              <a:t> وصل المحاضر الذي انتظره الطلاب.</a:t>
            </a:r>
            <a:br>
              <a:rPr lang="ar-SA" sz="6900" b="1" dirty="0">
                <a:ea typeface="Calibri"/>
                <a:cs typeface="Simplified Arabic"/>
              </a:rPr>
            </a:br>
            <a:r>
              <a:rPr lang="ar-SA" sz="6900" b="1" dirty="0">
                <a:ea typeface="Calibri"/>
                <a:cs typeface="Simplified Arabic"/>
              </a:rPr>
              <a:t> عند الثامنة صباحًا</a:t>
            </a:r>
            <a:r>
              <a:rPr lang="ar-SA" sz="7800" u="sng" dirty="0">
                <a:solidFill>
                  <a:srgbClr val="FF0000"/>
                </a:solidFill>
                <a:ea typeface="Calibri"/>
                <a:cs typeface="Simplified Arabic"/>
              </a:rPr>
              <a:t>،</a:t>
            </a:r>
            <a:r>
              <a:rPr lang="ar-SA" sz="6900" b="1" dirty="0">
                <a:ea typeface="Calibri"/>
                <a:cs typeface="Simplified Arabic"/>
              </a:rPr>
              <a:t> وصل المحاضر</a:t>
            </a:r>
            <a:r>
              <a:rPr lang="ar-SA" sz="6900" b="1" dirty="0" smtClean="0">
                <a:ea typeface="Calibri"/>
                <a:cs typeface="Simplified Arabic"/>
              </a:rPr>
              <a:t>.</a:t>
            </a:r>
            <a:endParaRPr lang="ar-IQ" sz="6900" b="1" dirty="0">
              <a:ea typeface="Calibri"/>
              <a:cs typeface="Simplified Arabic"/>
            </a:endParaRPr>
          </a:p>
        </p:txBody>
      </p:sp>
    </p:spTree>
    <p:extLst>
      <p:ext uri="{BB962C8B-B14F-4D97-AF65-F5344CB8AC3E}">
        <p14:creationId xmlns:p14="http://schemas.microsoft.com/office/powerpoint/2010/main" val="1042025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a:bodyPr>
          <a:lstStyle/>
          <a:p>
            <a:pPr lvl="0">
              <a:lnSpc>
                <a:spcPct val="115000"/>
              </a:lnSpc>
              <a:spcAft>
                <a:spcPts val="1000"/>
              </a:spcAft>
            </a:pPr>
            <a:r>
              <a:rPr lang="ar-SA" sz="5400" b="1" dirty="0">
                <a:solidFill>
                  <a:prstClr val="white"/>
                </a:solidFill>
                <a:ea typeface="Calibri"/>
                <a:cs typeface="Simplified Arabic"/>
              </a:rPr>
              <a:t>بعد حروف الجواب (وهي</a:t>
            </a:r>
            <a:r>
              <a:rPr lang="ar-SA" sz="5400" b="1" dirty="0" smtClean="0">
                <a:solidFill>
                  <a:prstClr val="white"/>
                </a:solidFill>
                <a:ea typeface="Calibri"/>
                <a:cs typeface="Simplified Arabic"/>
              </a:rPr>
              <a:t>:</a:t>
            </a:r>
            <a:r>
              <a:rPr lang="ar-IQ" sz="5400" b="1" dirty="0" smtClean="0">
                <a:solidFill>
                  <a:prstClr val="white"/>
                </a:solidFill>
                <a:ea typeface="Calibri"/>
                <a:cs typeface="Simplified Arabic"/>
              </a:rPr>
              <a:t> </a:t>
            </a:r>
            <a:r>
              <a:rPr lang="ar-SA" sz="5400" b="1" dirty="0" smtClean="0">
                <a:solidFill>
                  <a:prstClr val="white"/>
                </a:solidFill>
                <a:ea typeface="Calibri"/>
                <a:cs typeface="Simplified Arabic"/>
              </a:rPr>
              <a:t>نعم،</a:t>
            </a:r>
            <a:r>
              <a:rPr lang="ar-IQ" sz="5400" b="1" dirty="0" smtClean="0">
                <a:solidFill>
                  <a:prstClr val="white"/>
                </a:solidFill>
                <a:ea typeface="Calibri"/>
                <a:cs typeface="Simplified Arabic"/>
              </a:rPr>
              <a:t> </a:t>
            </a:r>
            <a:r>
              <a:rPr lang="ar-SA" sz="5400" b="1" dirty="0" smtClean="0">
                <a:solidFill>
                  <a:prstClr val="white"/>
                </a:solidFill>
                <a:ea typeface="Calibri"/>
                <a:cs typeface="Simplified Arabic"/>
              </a:rPr>
              <a:t>لا،</a:t>
            </a:r>
            <a:r>
              <a:rPr lang="ar-IQ" sz="5400" b="1" dirty="0" smtClean="0">
                <a:solidFill>
                  <a:prstClr val="white"/>
                </a:solidFill>
                <a:ea typeface="Calibri"/>
                <a:cs typeface="Simplified Arabic"/>
              </a:rPr>
              <a:t> </a:t>
            </a:r>
            <a:r>
              <a:rPr lang="ar-SA" sz="5400" b="1" dirty="0" smtClean="0">
                <a:solidFill>
                  <a:prstClr val="white"/>
                </a:solidFill>
                <a:ea typeface="Calibri"/>
                <a:cs typeface="Simplified Arabic"/>
              </a:rPr>
              <a:t>كلا</a:t>
            </a:r>
            <a:r>
              <a:rPr lang="ar-SA" sz="5400" b="1" dirty="0">
                <a:solidFill>
                  <a:prstClr val="white"/>
                </a:solidFill>
                <a:ea typeface="Calibri"/>
                <a:cs typeface="Simplified Arabic"/>
              </a:rPr>
              <a:t>، بلى)، مثل</a:t>
            </a:r>
            <a:r>
              <a:rPr lang="ar-SA" sz="5400" b="1" dirty="0" smtClean="0">
                <a:solidFill>
                  <a:prstClr val="white"/>
                </a:solidFill>
                <a:ea typeface="Calibri"/>
                <a:cs typeface="Simplified Arabic"/>
              </a:rPr>
              <a:t>:</a:t>
            </a:r>
            <a:r>
              <a:rPr lang="en-US" sz="5400" b="1" dirty="0" smtClean="0">
                <a:latin typeface="Simplified Arabic"/>
                <a:ea typeface="Calibri"/>
              </a:rPr>
              <a:t>!</a:t>
            </a:r>
            <a:r>
              <a:rPr lang="ar-IQ" sz="5400" b="1" dirty="0">
                <a:latin typeface="Simplified Arabic"/>
                <a:ea typeface="Calibri"/>
              </a:rPr>
              <a:t/>
            </a:r>
            <a:br>
              <a:rPr lang="ar-IQ" sz="5400" b="1" dirty="0">
                <a:latin typeface="Simplified Arabic"/>
                <a:ea typeface="Calibri"/>
              </a:rPr>
            </a:br>
            <a:r>
              <a:rPr lang="ar-SA" sz="6000" b="1" dirty="0">
                <a:solidFill>
                  <a:prstClr val="white"/>
                </a:solidFill>
                <a:latin typeface="Simplified Arabic" pitchFamily="18" charset="-78"/>
                <a:ea typeface="Calibri"/>
                <a:cs typeface="Simplified Arabic" pitchFamily="18" charset="-78"/>
              </a:rPr>
              <a:t>قلت نعمْ،لم تسمع </a:t>
            </a:r>
            <a:r>
              <a:rPr lang="ar-SA" sz="6000" b="1" dirty="0" smtClean="0">
                <a:solidFill>
                  <a:prstClr val="white"/>
                </a:solidFill>
                <a:latin typeface="Simplified Arabic" pitchFamily="18" charset="-78"/>
                <a:ea typeface="Calibri"/>
                <a:cs typeface="Simplified Arabic" pitchFamily="18" charset="-78"/>
              </a:rPr>
              <a:t>الأذن</a:t>
            </a:r>
            <a:r>
              <a:rPr lang="ar-IQ" sz="6000" b="1" dirty="0" smtClean="0">
                <a:solidFill>
                  <a:prstClr val="white"/>
                </a:solidFill>
                <a:latin typeface="Simplified Arabic" pitchFamily="18" charset="-78"/>
                <a:ea typeface="Calibri"/>
                <a:cs typeface="Simplified Arabic" pitchFamily="18" charset="-78"/>
              </a:rPr>
              <a:t>ُ</a:t>
            </a:r>
            <a:r>
              <a:rPr lang="ar-SA" sz="6000" b="1" dirty="0" smtClean="0">
                <a:solidFill>
                  <a:prstClr val="white"/>
                </a:solidFill>
                <a:latin typeface="Simplified Arabic" pitchFamily="18" charset="-78"/>
                <a:ea typeface="Calibri"/>
                <a:cs typeface="Simplified Arabic" pitchFamily="18" charset="-78"/>
              </a:rPr>
              <a:t> دعوة</a:t>
            </a:r>
            <a:r>
              <a:rPr lang="ar-IQ" sz="6000" b="1" dirty="0" smtClean="0">
                <a:solidFill>
                  <a:prstClr val="white"/>
                </a:solidFill>
                <a:latin typeface="Simplified Arabic" pitchFamily="18" charset="-78"/>
                <a:ea typeface="Calibri"/>
                <a:cs typeface="Simplified Arabic" pitchFamily="18" charset="-78"/>
              </a:rPr>
              <a:t>ً</a:t>
            </a:r>
            <a:r>
              <a:rPr lang="ar-SA" sz="6000" b="1" dirty="0" smtClean="0">
                <a:solidFill>
                  <a:prstClr val="white"/>
                </a:solidFill>
                <a:latin typeface="Simplified Arabic" pitchFamily="18" charset="-78"/>
                <a:ea typeface="Calibri"/>
                <a:cs typeface="Simplified Arabic" pitchFamily="18" charset="-78"/>
              </a:rPr>
              <a:t> </a:t>
            </a:r>
            <a:endParaRPr lang="ar-IQ" sz="6000" b="1" dirty="0" smtClean="0">
              <a:solidFill>
                <a:prstClr val="white"/>
              </a:solidFill>
              <a:latin typeface="Simplified Arabic" pitchFamily="18" charset="-78"/>
              <a:ea typeface="Calibri"/>
              <a:cs typeface="Simplified Arabic" pitchFamily="18" charset="-78"/>
            </a:endParaRPr>
          </a:p>
          <a:p>
            <a:pPr marL="0" lvl="0" indent="0">
              <a:lnSpc>
                <a:spcPct val="115000"/>
              </a:lnSpc>
              <a:spcAft>
                <a:spcPts val="1000"/>
              </a:spcAft>
              <a:buNone/>
            </a:pPr>
            <a:r>
              <a:rPr lang="ar-SA" sz="6000" b="1" dirty="0" smtClean="0">
                <a:solidFill>
                  <a:prstClr val="white"/>
                </a:solidFill>
                <a:latin typeface="Simplified Arabic" pitchFamily="18" charset="-78"/>
                <a:ea typeface="Calibri"/>
                <a:cs typeface="Simplified Arabic" pitchFamily="18" charset="-78"/>
              </a:rPr>
              <a:t>   </a:t>
            </a:r>
            <a:r>
              <a:rPr lang="ar-SA" sz="6000" b="1" dirty="0">
                <a:solidFill>
                  <a:prstClr val="white"/>
                </a:solidFill>
                <a:latin typeface="Simplified Arabic" pitchFamily="18" charset="-78"/>
                <a:ea typeface="Calibri"/>
                <a:cs typeface="Simplified Arabic" pitchFamily="18" charset="-78"/>
              </a:rPr>
              <a:t>بلى إنّ قلبي </a:t>
            </a:r>
            <a:r>
              <a:rPr lang="ar-SA" sz="6000" b="1" dirty="0" smtClean="0">
                <a:solidFill>
                  <a:prstClr val="white"/>
                </a:solidFill>
                <a:latin typeface="Simplified Arabic" pitchFamily="18" charset="-78"/>
                <a:ea typeface="Calibri"/>
                <a:cs typeface="Simplified Arabic" pitchFamily="18" charset="-78"/>
              </a:rPr>
              <a:t>سامع</a:t>
            </a:r>
            <a:r>
              <a:rPr lang="ar-IQ" sz="6000" b="1" dirty="0" smtClean="0">
                <a:solidFill>
                  <a:prstClr val="white"/>
                </a:solidFill>
                <a:latin typeface="Simplified Arabic" pitchFamily="18" charset="-78"/>
                <a:ea typeface="Calibri"/>
                <a:cs typeface="Simplified Arabic" pitchFamily="18" charset="-78"/>
              </a:rPr>
              <a:t>ٌ</a:t>
            </a:r>
            <a:r>
              <a:rPr lang="ar-SA" sz="6000" b="1" dirty="0" smtClean="0">
                <a:solidFill>
                  <a:prstClr val="white"/>
                </a:solidFill>
                <a:latin typeface="Simplified Arabic" pitchFamily="18" charset="-78"/>
                <a:ea typeface="Calibri"/>
                <a:cs typeface="Simplified Arabic" pitchFamily="18" charset="-78"/>
              </a:rPr>
              <a:t> </a:t>
            </a:r>
            <a:r>
              <a:rPr lang="ar-SA" sz="6000" b="1" dirty="0">
                <a:solidFill>
                  <a:prstClr val="white"/>
                </a:solidFill>
                <a:latin typeface="Simplified Arabic" pitchFamily="18" charset="-78"/>
                <a:ea typeface="Calibri"/>
                <a:cs typeface="Simplified Arabic" pitchFamily="18" charset="-78"/>
              </a:rPr>
              <a:t>وجناني</a:t>
            </a:r>
            <a:endParaRPr lang="en-US" sz="6000" b="1" dirty="0">
              <a:solidFill>
                <a:prstClr val="white"/>
              </a:solidFill>
              <a:latin typeface="Simplified Arabic" pitchFamily="18" charset="-78"/>
              <a:ea typeface="Calibri"/>
              <a:cs typeface="Simplified Arabic" pitchFamily="18" charset="-78"/>
            </a:endParaRPr>
          </a:p>
          <a:p>
            <a:pPr marL="0" lvl="0" indent="0">
              <a:lnSpc>
                <a:spcPct val="115000"/>
              </a:lnSpc>
              <a:spcAft>
                <a:spcPts val="1000"/>
              </a:spcAft>
              <a:buNone/>
            </a:pPr>
            <a:endParaRPr lang="ar-IQ" sz="5400" b="1" dirty="0"/>
          </a:p>
        </p:txBody>
      </p:sp>
    </p:spTree>
    <p:extLst>
      <p:ext uri="{BB962C8B-B14F-4D97-AF65-F5344CB8AC3E}">
        <p14:creationId xmlns:p14="http://schemas.microsoft.com/office/powerpoint/2010/main" val="399157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363272" cy="5577483"/>
          </a:xfrm>
        </p:spPr>
        <p:txBody>
          <a:bodyPr>
            <a:normAutofit/>
          </a:bodyPr>
          <a:lstStyle/>
          <a:p>
            <a:r>
              <a:rPr lang="ar-SA" sz="5400" b="1" dirty="0">
                <a:ea typeface="Calibri"/>
                <a:cs typeface="Simplified Arabic"/>
              </a:rPr>
              <a:t>قبل كلمتي مثل أو نحو اللتين تسبقان المثال على قاعدة ما</a:t>
            </a:r>
            <a:r>
              <a:rPr lang="ar-SA" sz="7200" u="sng" dirty="0">
                <a:solidFill>
                  <a:srgbClr val="FF0000"/>
                </a:solidFill>
                <a:ea typeface="Calibri"/>
                <a:cs typeface="Simplified Arabic"/>
              </a:rPr>
              <a:t>،</a:t>
            </a:r>
            <a:r>
              <a:rPr lang="ar-SA" sz="5400" b="1" dirty="0">
                <a:ea typeface="Calibri"/>
                <a:cs typeface="Simplified Arabic"/>
              </a:rPr>
              <a:t> مثل:</a:t>
            </a:r>
            <a:br>
              <a:rPr lang="ar-SA" sz="5400" b="1" dirty="0">
                <a:ea typeface="Calibri"/>
                <a:cs typeface="Simplified Arabic"/>
              </a:rPr>
            </a:br>
            <a:r>
              <a:rPr lang="ar-SA" sz="5400" b="1" dirty="0">
                <a:ea typeface="Calibri"/>
                <a:cs typeface="Simplified Arabic"/>
              </a:rPr>
              <a:t> تتكون الجملة الفعلية أساساً من فعل واسم</a:t>
            </a:r>
            <a:r>
              <a:rPr lang="ar-SA" sz="6000" b="1" u="sng" dirty="0">
                <a:solidFill>
                  <a:srgbClr val="FF0000"/>
                </a:solidFill>
                <a:ea typeface="Calibri"/>
                <a:cs typeface="Simplified Arabic"/>
              </a:rPr>
              <a:t>،</a:t>
            </a:r>
            <a:r>
              <a:rPr lang="ar-SA" sz="5400" b="1" dirty="0">
                <a:ea typeface="Calibri"/>
                <a:cs typeface="Simplified Arabic"/>
              </a:rPr>
              <a:t> </a:t>
            </a:r>
            <a:r>
              <a:rPr lang="ar-IQ" sz="5400" b="1" dirty="0" smtClean="0">
                <a:ea typeface="Calibri"/>
                <a:cs typeface="Simplified Arabic"/>
              </a:rPr>
              <a:t>نحو</a:t>
            </a:r>
            <a:r>
              <a:rPr lang="ar-SA" sz="5400" b="1" dirty="0" smtClean="0">
                <a:ea typeface="Calibri"/>
                <a:cs typeface="Simplified Arabic"/>
              </a:rPr>
              <a:t>: </a:t>
            </a:r>
            <a:r>
              <a:rPr lang="ar-SA" sz="5400" b="1" dirty="0">
                <a:ea typeface="Calibri"/>
                <a:cs typeface="Simplified Arabic"/>
              </a:rPr>
              <a:t>قام محمد.</a:t>
            </a:r>
            <a:br>
              <a:rPr lang="ar-SA" sz="5400" b="1" dirty="0">
                <a:ea typeface="Calibri"/>
                <a:cs typeface="Simplified Arabic"/>
              </a:rPr>
            </a:br>
            <a:endParaRPr lang="ar-IQ" sz="5400" dirty="0"/>
          </a:p>
        </p:txBody>
      </p:sp>
    </p:spTree>
    <p:extLst>
      <p:ext uri="{BB962C8B-B14F-4D97-AF65-F5344CB8AC3E}">
        <p14:creationId xmlns:p14="http://schemas.microsoft.com/office/powerpoint/2010/main" val="1395819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Autofit/>
          </a:bodyPr>
          <a:lstStyle/>
          <a:p>
            <a:pPr>
              <a:lnSpc>
                <a:spcPct val="115000"/>
              </a:lnSpc>
              <a:spcAft>
                <a:spcPts val="1000"/>
              </a:spcAft>
            </a:pPr>
            <a:r>
              <a:rPr lang="ar-SA" sz="4800" b="1" dirty="0">
                <a:ea typeface="Calibri"/>
                <a:cs typeface="Simplified Arabic"/>
              </a:rPr>
              <a:t>بين عنوان </a:t>
            </a:r>
            <a:r>
              <a:rPr lang="ar-SA" sz="4800" b="1" dirty="0" smtClean="0">
                <a:ea typeface="Calibri"/>
                <a:cs typeface="Simplified Arabic"/>
              </a:rPr>
              <a:t>الكتاب،</a:t>
            </a:r>
            <a:r>
              <a:rPr lang="ar-IQ" sz="4800" b="1" dirty="0" smtClean="0">
                <a:ea typeface="Calibri"/>
                <a:cs typeface="Simplified Arabic"/>
              </a:rPr>
              <a:t> </a:t>
            </a:r>
            <a:r>
              <a:rPr lang="ar-SA" sz="4800" b="1" dirty="0" smtClean="0">
                <a:ea typeface="Calibri"/>
                <a:cs typeface="Simplified Arabic"/>
              </a:rPr>
              <a:t>ودار النش</a:t>
            </a:r>
            <a:r>
              <a:rPr lang="ar-IQ" sz="4800" b="1" dirty="0" smtClean="0">
                <a:ea typeface="Calibri"/>
                <a:cs typeface="Simplified Arabic"/>
              </a:rPr>
              <a:t>ر</a:t>
            </a:r>
            <a:r>
              <a:rPr lang="ar-SA" sz="4800" b="1" dirty="0" smtClean="0">
                <a:ea typeface="Calibri"/>
                <a:cs typeface="Simplified Arabic"/>
              </a:rPr>
              <a:t>،ومكانه</a:t>
            </a:r>
            <a:r>
              <a:rPr lang="ar-SA" sz="4800" b="1" dirty="0">
                <a:ea typeface="Calibri"/>
                <a:cs typeface="Simplified Arabic"/>
              </a:rPr>
              <a:t>، وتاريخه؛ وذلك عند تدوين </a:t>
            </a:r>
            <a:r>
              <a:rPr lang="ar-SA" sz="4800" b="1" dirty="0" err="1" smtClean="0">
                <a:ea typeface="Calibri"/>
                <a:cs typeface="Simplified Arabic"/>
              </a:rPr>
              <a:t>الهوامش،أو</a:t>
            </a:r>
            <a:r>
              <a:rPr lang="ar-SA" sz="4800" b="1" dirty="0" smtClean="0">
                <a:ea typeface="Calibri"/>
                <a:cs typeface="Simplified Arabic"/>
              </a:rPr>
              <a:t> </a:t>
            </a:r>
            <a:r>
              <a:rPr lang="ar-SA" sz="4800" b="1" dirty="0">
                <a:ea typeface="Calibri"/>
                <a:cs typeface="Simplified Arabic"/>
              </a:rPr>
              <a:t>قائمة المصادر والمراجع، </a:t>
            </a:r>
            <a:r>
              <a:rPr lang="ar-SA" sz="4800" b="1" dirty="0" smtClean="0">
                <a:ea typeface="Calibri"/>
                <a:cs typeface="Simplified Arabic"/>
              </a:rPr>
              <a:t>مثل:</a:t>
            </a:r>
            <a:r>
              <a:rPr lang="ar-IQ" sz="4800" b="1" dirty="0" smtClean="0">
                <a:ea typeface="Calibri"/>
                <a:cs typeface="Simplified Arabic"/>
              </a:rPr>
              <a:t> </a:t>
            </a:r>
            <a:r>
              <a:rPr lang="ar-SA" sz="4800" b="1" dirty="0" smtClean="0">
                <a:ea typeface="Calibri"/>
                <a:cs typeface="Simplified Arabic"/>
              </a:rPr>
              <a:t>عمر </a:t>
            </a:r>
            <a:r>
              <a:rPr lang="ar-SA" sz="4800" b="1" dirty="0">
                <a:ea typeface="Calibri"/>
                <a:cs typeface="Simplified Arabic"/>
              </a:rPr>
              <a:t>أوكان: دلائل الإملاء وأسرار الترقيم</a:t>
            </a:r>
            <a:r>
              <a:rPr lang="ar-SA" sz="6000" b="1" u="sng" dirty="0">
                <a:solidFill>
                  <a:srgbClr val="FF0000"/>
                </a:solidFill>
                <a:ea typeface="Calibri"/>
                <a:cs typeface="Simplified Arabic"/>
              </a:rPr>
              <a:t>،</a:t>
            </a:r>
            <a:r>
              <a:rPr lang="ar-SA" sz="4800" b="1" dirty="0">
                <a:ea typeface="Calibri"/>
                <a:cs typeface="Simplified Arabic"/>
              </a:rPr>
              <a:t> دار أفريقيا الشرق</a:t>
            </a:r>
            <a:r>
              <a:rPr lang="ar-SA" sz="6000" b="1" u="sng" dirty="0">
                <a:solidFill>
                  <a:srgbClr val="FF0000"/>
                </a:solidFill>
                <a:ea typeface="Calibri"/>
                <a:cs typeface="Simplified Arabic"/>
              </a:rPr>
              <a:t>،</a:t>
            </a:r>
            <a:r>
              <a:rPr lang="ar-SA" sz="4800" b="1" dirty="0">
                <a:ea typeface="Calibri"/>
                <a:cs typeface="Simplified Arabic"/>
              </a:rPr>
              <a:t> الدار </a:t>
            </a:r>
            <a:r>
              <a:rPr lang="ar-SA" sz="5400" b="1" dirty="0">
                <a:ea typeface="Calibri"/>
                <a:cs typeface="Simplified Arabic"/>
              </a:rPr>
              <a:t>البيضاء</a:t>
            </a:r>
            <a:r>
              <a:rPr lang="ar-SA" sz="6000" b="1" u="sng" dirty="0">
                <a:solidFill>
                  <a:srgbClr val="FF0000"/>
                </a:solidFill>
                <a:ea typeface="Calibri"/>
                <a:cs typeface="Simplified Arabic"/>
              </a:rPr>
              <a:t>،</a:t>
            </a:r>
            <a:r>
              <a:rPr lang="ar-SA" sz="5400" b="1" dirty="0">
                <a:ea typeface="Calibri"/>
                <a:cs typeface="Simplified Arabic"/>
              </a:rPr>
              <a:t> 1999 م.</a:t>
            </a:r>
            <a:endParaRPr lang="en-US" sz="4400" dirty="0">
              <a:ea typeface="Calibri"/>
              <a:cs typeface="Arial"/>
            </a:endParaRPr>
          </a:p>
          <a:p>
            <a:pPr lvl="0">
              <a:lnSpc>
                <a:spcPct val="115000"/>
              </a:lnSpc>
              <a:spcAft>
                <a:spcPts val="1000"/>
              </a:spcAft>
              <a:buFont typeface="Wingdings"/>
              <a:buChar char=""/>
            </a:pPr>
            <a:endParaRPr lang="ar-IQ" sz="5400" dirty="0"/>
          </a:p>
        </p:txBody>
      </p:sp>
    </p:spTree>
    <p:extLst>
      <p:ext uri="{BB962C8B-B14F-4D97-AF65-F5344CB8AC3E}">
        <p14:creationId xmlns:p14="http://schemas.microsoft.com/office/powerpoint/2010/main" val="361292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algn="ctr">
              <a:lnSpc>
                <a:spcPct val="115000"/>
              </a:lnSpc>
              <a:spcAft>
                <a:spcPts val="1000"/>
              </a:spcAft>
            </a:pPr>
            <a:r>
              <a:rPr lang="ar-SA" sz="6400" b="1" dirty="0">
                <a:ea typeface="Calibri"/>
                <a:cs typeface="Simplified Arabic"/>
              </a:rPr>
              <a:t>الفاصلة المنقوطة ( ؛ ) </a:t>
            </a:r>
            <a:endParaRPr lang="ar-IQ" sz="6400" b="1" dirty="0" smtClean="0">
              <a:ea typeface="Calibri"/>
              <a:cs typeface="Simplified Arabic"/>
            </a:endParaRPr>
          </a:p>
          <a:p>
            <a:pPr>
              <a:lnSpc>
                <a:spcPct val="115000"/>
              </a:lnSpc>
              <a:spcAft>
                <a:spcPts val="1000"/>
              </a:spcAft>
            </a:pPr>
            <a:r>
              <a:rPr lang="ar-SA" sz="4800" b="1" dirty="0">
                <a:ea typeface="Calibri"/>
                <a:cs typeface="Simplified Arabic"/>
              </a:rPr>
              <a:t>تكتب ملاصقة للكلمة التي تسبقها ولا يترك فراغات </a:t>
            </a:r>
            <a:r>
              <a:rPr lang="ar-SA" sz="4800" b="1" dirty="0" smtClean="0">
                <a:ea typeface="Calibri"/>
                <a:cs typeface="Simplified Arabic"/>
              </a:rPr>
              <a:t>بينهما،</a:t>
            </a:r>
            <a:r>
              <a:rPr lang="ar-IQ" sz="4800" b="1" dirty="0" smtClean="0">
                <a:ea typeface="Calibri"/>
                <a:cs typeface="Simplified Arabic"/>
              </a:rPr>
              <a:t> </a:t>
            </a:r>
            <a:r>
              <a:rPr lang="ar-SA" sz="4800" b="1" dirty="0" smtClean="0">
                <a:ea typeface="Calibri"/>
                <a:cs typeface="Simplified Arabic"/>
              </a:rPr>
              <a:t>تسمى «</a:t>
            </a:r>
            <a:r>
              <a:rPr lang="ar-SA" sz="4800" b="1" dirty="0">
                <a:ea typeface="Calibri"/>
                <a:cs typeface="Simplified Arabic"/>
              </a:rPr>
              <a:t>الفصلة المنقوطة»، و«القاطعة</a:t>
            </a:r>
            <a:r>
              <a:rPr lang="ar-SA" sz="4800" b="1" dirty="0" smtClean="0">
                <a:ea typeface="Calibri"/>
                <a:cs typeface="Simplified Arabic"/>
              </a:rPr>
              <a:t>» </a:t>
            </a:r>
            <a:r>
              <a:rPr lang="ar-SA" sz="4800" b="1" dirty="0">
                <a:ea typeface="Calibri"/>
                <a:cs typeface="Simplified Arabic"/>
              </a:rPr>
              <a:t>وتوضع بين الجمل التي بينها </a:t>
            </a:r>
            <a:r>
              <a:rPr lang="ar-SA" sz="4800" b="1" dirty="0" smtClean="0">
                <a:ea typeface="Calibri"/>
                <a:cs typeface="Simplified Arabic"/>
              </a:rPr>
              <a:t>قوة</a:t>
            </a:r>
            <a:r>
              <a:rPr lang="ar-SA" sz="5400" b="1" dirty="0">
                <a:solidFill>
                  <a:prstClr val="white"/>
                </a:solidFill>
                <a:ea typeface="Calibri"/>
                <a:cs typeface="Simplified Arabic"/>
              </a:rPr>
              <a:t> في الترابط أو ترابطها غير </a:t>
            </a:r>
            <a:r>
              <a:rPr lang="ar-SA" sz="5400" b="1" dirty="0" smtClean="0">
                <a:solidFill>
                  <a:prstClr val="white"/>
                </a:solidFill>
                <a:ea typeface="Calibri"/>
                <a:cs typeface="Simplified Arabic"/>
              </a:rPr>
              <a:t>لازم.</a:t>
            </a:r>
            <a:endParaRPr lang="en-US" sz="2800" dirty="0">
              <a:ea typeface="Calibri"/>
              <a:cs typeface="Arial"/>
            </a:endParaRPr>
          </a:p>
        </p:txBody>
      </p:sp>
    </p:spTree>
    <p:extLst>
      <p:ext uri="{BB962C8B-B14F-4D97-AF65-F5344CB8AC3E}">
        <p14:creationId xmlns:p14="http://schemas.microsoft.com/office/powerpoint/2010/main" val="35289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692696"/>
            <a:ext cx="7772400" cy="4032448"/>
          </a:xfrm>
        </p:spPr>
        <p:txBody>
          <a:bodyPr>
            <a:noAutofit/>
          </a:bodyPr>
          <a:lstStyle/>
          <a:p>
            <a:pPr>
              <a:lnSpc>
                <a:spcPct val="115000"/>
              </a:lnSpc>
              <a:spcAft>
                <a:spcPts val="1000"/>
              </a:spcAft>
            </a:pPr>
            <a:r>
              <a:rPr lang="ar-IQ" sz="6000" b="1" dirty="0" smtClean="0">
                <a:ea typeface="Times New Roman"/>
                <a:cs typeface="Simplified Arabic"/>
              </a:rPr>
              <a:t/>
            </a:r>
            <a:br>
              <a:rPr lang="ar-IQ" sz="6000" b="1" dirty="0" smtClean="0">
                <a:ea typeface="Times New Roman"/>
                <a:cs typeface="Simplified Arabic"/>
              </a:rPr>
            </a:br>
            <a:r>
              <a:rPr lang="ar-IQ" sz="7200" b="1" dirty="0">
                <a:ea typeface="Calibri"/>
                <a:cs typeface="Simplified Arabic"/>
              </a:rPr>
              <a:t>علامات الترقيم في الكتابة العربية</a:t>
            </a:r>
            <a:r>
              <a:rPr lang="en-US" sz="7200" dirty="0">
                <a:ea typeface="Calibri"/>
                <a:cs typeface="Arial"/>
              </a:rPr>
              <a:t/>
            </a:r>
            <a:br>
              <a:rPr lang="en-US" sz="7200" dirty="0">
                <a:ea typeface="Calibri"/>
                <a:cs typeface="Arial"/>
              </a:rPr>
            </a:br>
            <a:endParaRPr lang="ar-IQ" sz="7200" dirty="0"/>
          </a:p>
        </p:txBody>
      </p:sp>
    </p:spTree>
    <p:extLst>
      <p:ext uri="{BB962C8B-B14F-4D97-AF65-F5344CB8AC3E}">
        <p14:creationId xmlns:p14="http://schemas.microsoft.com/office/powerpoint/2010/main" val="1652793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lvl="0" indent="0">
              <a:lnSpc>
                <a:spcPct val="115000"/>
              </a:lnSpc>
              <a:spcAft>
                <a:spcPts val="1000"/>
              </a:spcAft>
              <a:buNone/>
            </a:pPr>
            <a:r>
              <a:rPr lang="ar-SA" sz="5400" b="1" dirty="0" smtClean="0">
                <a:solidFill>
                  <a:prstClr val="white"/>
                </a:solidFill>
                <a:ea typeface="Calibri"/>
                <a:cs typeface="Simplified Arabic"/>
              </a:rPr>
              <a:t>ويقف </a:t>
            </a:r>
            <a:r>
              <a:rPr lang="ar-SA" sz="5400" b="1" dirty="0">
                <a:solidFill>
                  <a:prstClr val="white"/>
                </a:solidFill>
                <a:ea typeface="Calibri"/>
                <a:cs typeface="Simplified Arabic"/>
              </a:rPr>
              <a:t>القارئ عندها وقفة أطول قليلاً من وقفته عند الفاصلة،</a:t>
            </a:r>
            <a:r>
              <a:rPr lang="ar-IQ" sz="5400" b="1" dirty="0">
                <a:solidFill>
                  <a:prstClr val="white"/>
                </a:solidFill>
                <a:ea typeface="Calibri"/>
                <a:cs typeface="Simplified Arabic"/>
              </a:rPr>
              <a:t> </a:t>
            </a:r>
            <a:r>
              <a:rPr lang="ar-SA" sz="5400" b="1" dirty="0">
                <a:solidFill>
                  <a:prstClr val="white"/>
                </a:solidFill>
                <a:ea typeface="Calibri"/>
                <a:cs typeface="Simplified Arabic"/>
              </a:rPr>
              <a:t>وأقصر من وقفته عند النقطة. أشهر مواضع استخدامها:</a:t>
            </a:r>
            <a:endParaRPr lang="en-US" sz="5400" dirty="0">
              <a:solidFill>
                <a:prstClr val="white"/>
              </a:solidFill>
              <a:ea typeface="Calibri"/>
              <a:cs typeface="Arial"/>
            </a:endParaRPr>
          </a:p>
          <a:p>
            <a:endParaRPr lang="ar-IQ" dirty="0"/>
          </a:p>
        </p:txBody>
      </p:sp>
    </p:spTree>
    <p:extLst>
      <p:ext uri="{BB962C8B-B14F-4D97-AF65-F5344CB8AC3E}">
        <p14:creationId xmlns:p14="http://schemas.microsoft.com/office/powerpoint/2010/main" val="52088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5544616"/>
          </a:xfrm>
        </p:spPr>
        <p:txBody>
          <a:bodyPr>
            <a:noAutofit/>
          </a:bodyPr>
          <a:lstStyle/>
          <a:p>
            <a:pPr lvl="0">
              <a:lnSpc>
                <a:spcPct val="115000"/>
              </a:lnSpc>
              <a:buFont typeface="Wingdings"/>
              <a:buChar char=""/>
            </a:pPr>
            <a:r>
              <a:rPr lang="ar-SA" sz="5400" b="1" dirty="0">
                <a:ea typeface="Calibri"/>
                <a:cs typeface="Simplified Arabic"/>
              </a:rPr>
              <a:t>بين جملتين تكون ثانيتهما مسببة عن الأولى أو نتيجة لها، مثل:</a:t>
            </a:r>
            <a:br>
              <a:rPr lang="ar-SA" sz="5400" b="1" dirty="0">
                <a:ea typeface="Calibri"/>
                <a:cs typeface="Simplified Arabic"/>
              </a:rPr>
            </a:br>
            <a:r>
              <a:rPr lang="ar-SA" sz="5400" b="1" dirty="0">
                <a:ea typeface="Calibri"/>
                <a:cs typeface="Simplified Arabic"/>
              </a:rPr>
              <a:t>لا تصاحب </a:t>
            </a:r>
            <a:r>
              <a:rPr lang="ar-IQ" sz="5400" b="1" dirty="0" smtClean="0">
                <a:ea typeface="Calibri"/>
                <a:cs typeface="Simplified Arabic"/>
              </a:rPr>
              <a:t>الاشرار</a:t>
            </a:r>
            <a:r>
              <a:rPr lang="ar-SA" sz="6000" b="1" u="sng" dirty="0" smtClean="0">
                <a:solidFill>
                  <a:srgbClr val="FF0000"/>
                </a:solidFill>
                <a:ea typeface="Calibri"/>
                <a:cs typeface="Simplified Arabic"/>
              </a:rPr>
              <a:t>؛</a:t>
            </a:r>
            <a:r>
              <a:rPr lang="ar-SA" sz="5400" b="1" dirty="0" smtClean="0">
                <a:ea typeface="Calibri"/>
                <a:cs typeface="Simplified Arabic"/>
              </a:rPr>
              <a:t>لأن صحب</a:t>
            </a:r>
            <a:r>
              <a:rPr lang="ar-IQ" sz="5400" b="1" dirty="0" smtClean="0">
                <a:ea typeface="Calibri"/>
                <a:cs typeface="Simplified Arabic"/>
              </a:rPr>
              <a:t>تهم</a:t>
            </a:r>
            <a:r>
              <a:rPr lang="ar-SA" sz="5400" b="1" dirty="0" smtClean="0">
                <a:ea typeface="Calibri"/>
                <a:cs typeface="Simplified Arabic"/>
              </a:rPr>
              <a:t> تردي</a:t>
            </a:r>
            <a:r>
              <a:rPr lang="ar-SA" sz="5400" b="1" dirty="0">
                <a:ea typeface="Calibri"/>
                <a:cs typeface="Simplified Arabic"/>
              </a:rPr>
              <a:t>.</a:t>
            </a:r>
            <a:br>
              <a:rPr lang="ar-SA" sz="5400" b="1" dirty="0">
                <a:ea typeface="Calibri"/>
                <a:cs typeface="Simplified Arabic"/>
              </a:rPr>
            </a:br>
            <a:endParaRPr lang="ar-IQ" sz="5400" dirty="0"/>
          </a:p>
        </p:txBody>
      </p:sp>
    </p:spTree>
    <p:extLst>
      <p:ext uri="{BB962C8B-B14F-4D97-AF65-F5344CB8AC3E}">
        <p14:creationId xmlns:p14="http://schemas.microsoft.com/office/powerpoint/2010/main" val="1825341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568952" cy="5649491"/>
          </a:xfrm>
        </p:spPr>
        <p:txBody>
          <a:bodyPr>
            <a:noAutofit/>
          </a:bodyPr>
          <a:lstStyle/>
          <a:p>
            <a:pPr marL="228600">
              <a:lnSpc>
                <a:spcPct val="115000"/>
              </a:lnSpc>
              <a:spcAft>
                <a:spcPts val="1000"/>
              </a:spcAft>
            </a:pPr>
            <a:r>
              <a:rPr lang="ar-SA" sz="4800" b="1" dirty="0">
                <a:ea typeface="Calibri"/>
                <a:cs typeface="Simplified Arabic"/>
              </a:rPr>
              <a:t>بين جملتين تامتين إذا جمعت بينهما أداة ربط، مثل:</a:t>
            </a:r>
            <a:br>
              <a:rPr lang="ar-SA" sz="4800" b="1" dirty="0">
                <a:ea typeface="Calibri"/>
                <a:cs typeface="Simplified Arabic"/>
              </a:rPr>
            </a:br>
            <a:r>
              <a:rPr lang="ar-SA" sz="5400" b="1" dirty="0">
                <a:ea typeface="Calibri"/>
                <a:cs typeface="Simplified Arabic"/>
              </a:rPr>
              <a:t>إذا خانك الشخص مرّة فهذا </a:t>
            </a:r>
            <a:r>
              <a:rPr lang="ar-SA" sz="5400" b="1" dirty="0" err="1">
                <a:ea typeface="Calibri"/>
                <a:cs typeface="Simplified Arabic"/>
              </a:rPr>
              <a:t>ذنبه؛أما</a:t>
            </a:r>
            <a:r>
              <a:rPr lang="ar-SA" sz="5400" b="1" dirty="0">
                <a:ea typeface="Calibri"/>
                <a:cs typeface="Simplified Arabic"/>
              </a:rPr>
              <a:t> إذا خانك مرتين فهذا ذنبك </a:t>
            </a:r>
            <a:r>
              <a:rPr lang="ar-SA" sz="5400" b="1" dirty="0" smtClean="0">
                <a:ea typeface="Calibri"/>
                <a:cs typeface="Simplified Arabic"/>
              </a:rPr>
              <a:t>أنت.</a:t>
            </a:r>
            <a:endParaRPr lang="en-US" sz="5400" dirty="0">
              <a:ea typeface="Calibri"/>
              <a:cs typeface="Arial"/>
            </a:endParaRPr>
          </a:p>
        </p:txBody>
      </p:sp>
    </p:spTree>
    <p:extLst>
      <p:ext uri="{BB962C8B-B14F-4D97-AF65-F5344CB8AC3E}">
        <p14:creationId xmlns:p14="http://schemas.microsoft.com/office/powerpoint/2010/main" val="3862595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390059"/>
          </a:xfrm>
        </p:spPr>
        <p:txBody>
          <a:bodyPr>
            <a:noAutofit/>
          </a:bodyPr>
          <a:lstStyle/>
          <a:p>
            <a:pPr>
              <a:lnSpc>
                <a:spcPct val="115000"/>
              </a:lnSpc>
              <a:spcAft>
                <a:spcPts val="1000"/>
              </a:spcAft>
            </a:pPr>
            <a:r>
              <a:rPr lang="ar-SA" sz="6600" b="1" dirty="0">
                <a:ea typeface="Calibri"/>
                <a:cs typeface="Simplified Arabic"/>
              </a:rPr>
              <a:t>بين جملتين تامتين مرتبطتين بالمعنى </a:t>
            </a:r>
            <a:r>
              <a:rPr lang="ar-IQ" sz="6600" b="1" dirty="0">
                <a:ea typeface="Calibri"/>
                <a:cs typeface="Simplified Arabic"/>
              </a:rPr>
              <a:t>من </a:t>
            </a:r>
            <a:r>
              <a:rPr lang="ar-SA" sz="6600" b="1" dirty="0">
                <a:ea typeface="Calibri"/>
                <a:cs typeface="Simplified Arabic"/>
              </a:rPr>
              <a:t>دون الإعراب:</a:t>
            </a:r>
            <a:br>
              <a:rPr lang="ar-SA" sz="6600" b="1" dirty="0">
                <a:ea typeface="Calibri"/>
                <a:cs typeface="Simplified Arabic"/>
              </a:rPr>
            </a:br>
            <a:r>
              <a:rPr lang="ar-SA" sz="6600" b="1" dirty="0">
                <a:ea typeface="Calibri"/>
                <a:cs typeface="Simplified Arabic"/>
              </a:rPr>
              <a:t> إذا أحسن التلميذ فشجعوه</a:t>
            </a:r>
            <a:r>
              <a:rPr lang="ar-SA" sz="6600" b="1" u="sng" dirty="0">
                <a:solidFill>
                  <a:srgbClr val="FF0000"/>
                </a:solidFill>
                <a:ea typeface="Calibri"/>
                <a:cs typeface="Simplified Arabic"/>
              </a:rPr>
              <a:t>؛</a:t>
            </a:r>
            <a:r>
              <a:rPr lang="ar-SA" sz="6600" b="1" dirty="0">
                <a:ea typeface="Calibri"/>
                <a:cs typeface="Simplified Arabic"/>
              </a:rPr>
              <a:t> وإن أخطأ فأرشدوه</a:t>
            </a:r>
            <a:r>
              <a:rPr lang="ar-SA" sz="6600" b="1" dirty="0" smtClean="0">
                <a:ea typeface="Calibri"/>
                <a:cs typeface="Simplified Arabic"/>
              </a:rPr>
              <a:t>.</a:t>
            </a:r>
            <a:endParaRPr lang="en-US" sz="5400" dirty="0">
              <a:ea typeface="Calibri"/>
              <a:cs typeface="Arial"/>
            </a:endParaRPr>
          </a:p>
        </p:txBody>
      </p:sp>
    </p:spTree>
    <p:extLst>
      <p:ext uri="{BB962C8B-B14F-4D97-AF65-F5344CB8AC3E}">
        <p14:creationId xmlns:p14="http://schemas.microsoft.com/office/powerpoint/2010/main" val="329522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pPr algn="ctr">
              <a:lnSpc>
                <a:spcPct val="115000"/>
              </a:lnSpc>
              <a:spcAft>
                <a:spcPts val="1000"/>
              </a:spcAft>
            </a:pPr>
            <a:r>
              <a:rPr lang="ar-SA" sz="6000" b="1" dirty="0">
                <a:ea typeface="Calibri"/>
                <a:cs typeface="Simplified Arabic"/>
              </a:rPr>
              <a:t>النقطة ( . )</a:t>
            </a:r>
            <a:endParaRPr lang="en-US" sz="2800" b="1" dirty="0">
              <a:ea typeface="Calibri"/>
              <a:cs typeface="Arial"/>
            </a:endParaRPr>
          </a:p>
          <a:p>
            <a:pPr>
              <a:lnSpc>
                <a:spcPct val="115000"/>
              </a:lnSpc>
              <a:spcAft>
                <a:spcPts val="1000"/>
              </a:spcAft>
            </a:pPr>
            <a:r>
              <a:rPr lang="ar-SA" sz="6000" b="1" dirty="0">
                <a:ea typeface="Calibri"/>
                <a:cs typeface="Simplified Arabic"/>
              </a:rPr>
              <a:t>تكتب ملاصقة للكلمة التي تسبقها ولا يترك فراغات بينهما، تسمى «الوقفة»، ويوقف عندها وقفة تامة، وهي توضع في الأماكن الاتية:</a:t>
            </a:r>
            <a:endParaRPr lang="en-US" sz="4800" dirty="0">
              <a:ea typeface="Calibri"/>
              <a:cs typeface="Arial"/>
            </a:endParaRPr>
          </a:p>
          <a:p>
            <a:pPr marL="0" indent="0">
              <a:lnSpc>
                <a:spcPct val="115000"/>
              </a:lnSpc>
              <a:spcAft>
                <a:spcPts val="1000"/>
              </a:spcAft>
              <a:buNone/>
            </a:pPr>
            <a:endParaRPr lang="en-US" sz="6000" dirty="0">
              <a:ea typeface="Calibri"/>
              <a:cs typeface="Arial"/>
            </a:endParaRPr>
          </a:p>
        </p:txBody>
      </p:sp>
    </p:spTree>
    <p:extLst>
      <p:ext uri="{BB962C8B-B14F-4D97-AF65-F5344CB8AC3E}">
        <p14:creationId xmlns:p14="http://schemas.microsoft.com/office/powerpoint/2010/main" val="1442607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Autofit/>
          </a:bodyPr>
          <a:lstStyle/>
          <a:p>
            <a:pPr>
              <a:lnSpc>
                <a:spcPct val="115000"/>
              </a:lnSpc>
              <a:spcAft>
                <a:spcPts val="1000"/>
              </a:spcAft>
            </a:pPr>
            <a:r>
              <a:rPr lang="ar-SA" sz="5400" b="1" dirty="0">
                <a:ea typeface="Calibri"/>
                <a:cs typeface="Simplified Arabic"/>
              </a:rPr>
              <a:t>بعد نهاية الجملة التامة المعنى، ولا كلام بعدها، ولا تحمل معنى التعجب أو الاستفهام، مثل:</a:t>
            </a:r>
            <a:endParaRPr lang="en-US" sz="4400" dirty="0">
              <a:ea typeface="Calibri"/>
              <a:cs typeface="Arial"/>
            </a:endParaRPr>
          </a:p>
          <a:p>
            <a:endParaRPr lang="ar-IQ" sz="5400" dirty="0" smtClean="0">
              <a:ea typeface="Times New Roman"/>
              <a:cs typeface="Simplified Arabic"/>
            </a:endParaRPr>
          </a:p>
        </p:txBody>
      </p:sp>
    </p:spTree>
    <p:extLst>
      <p:ext uri="{BB962C8B-B14F-4D97-AF65-F5344CB8AC3E}">
        <p14:creationId xmlns:p14="http://schemas.microsoft.com/office/powerpoint/2010/main" val="1760091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7714"/>
            <a:ext cx="9144000" cy="7011686"/>
          </a:xfrm>
        </p:spPr>
        <p:txBody>
          <a:bodyPr/>
          <a:lstStyle/>
          <a:p>
            <a:pPr lvl="0" algn="just">
              <a:lnSpc>
                <a:spcPct val="115000"/>
              </a:lnSpc>
              <a:spcAft>
                <a:spcPts val="1000"/>
              </a:spcAft>
            </a:pPr>
            <a:r>
              <a:rPr lang="ar-SA" sz="5400" b="1" dirty="0">
                <a:solidFill>
                  <a:prstClr val="white"/>
                </a:solidFill>
                <a:latin typeface="Helvetica"/>
                <a:ea typeface="Calibri"/>
                <a:cs typeface="Times New Roman"/>
              </a:rPr>
              <a:t>كنت أتصور أن الحزن يمكن أن يكون </a:t>
            </a:r>
            <a:r>
              <a:rPr lang="ar-SA" sz="5400" b="1" dirty="0" err="1" smtClean="0">
                <a:solidFill>
                  <a:prstClr val="white"/>
                </a:solidFill>
                <a:latin typeface="Helvetica"/>
                <a:ea typeface="Calibri"/>
                <a:cs typeface="Times New Roman"/>
              </a:rPr>
              <a:t>صديقا؛لكنني</a:t>
            </a:r>
            <a:r>
              <a:rPr lang="ar-SA" sz="5400" b="1" dirty="0" smtClean="0">
                <a:solidFill>
                  <a:prstClr val="white"/>
                </a:solidFill>
                <a:latin typeface="Helvetica"/>
                <a:ea typeface="Calibri"/>
                <a:cs typeface="Times New Roman"/>
              </a:rPr>
              <a:t> </a:t>
            </a:r>
            <a:r>
              <a:rPr lang="ar-SA" sz="5400" b="1" dirty="0">
                <a:solidFill>
                  <a:prstClr val="white"/>
                </a:solidFill>
                <a:latin typeface="Helvetica"/>
                <a:ea typeface="Calibri"/>
                <a:cs typeface="Times New Roman"/>
              </a:rPr>
              <a:t>لم أكن اتصور أن الحزن يمكن أن يكون وطنا نسكنه ونتكلم لغته ونحمل جنسيته</a:t>
            </a:r>
            <a:r>
              <a:rPr lang="en-US" sz="5400" b="1" dirty="0">
                <a:latin typeface="Helvetica"/>
                <a:ea typeface="Calibri"/>
                <a:cs typeface="Helvetica"/>
              </a:rPr>
              <a:t> </a:t>
            </a:r>
            <a:r>
              <a:rPr lang="ar-SA" sz="5400" b="1" dirty="0">
                <a:latin typeface="Helvetica"/>
                <a:ea typeface="Calibri"/>
                <a:cs typeface="Helvetica"/>
              </a:rPr>
              <a:t>.</a:t>
            </a:r>
            <a:endParaRPr lang="en-US" sz="5400" b="1" dirty="0">
              <a:ea typeface="Calibri"/>
              <a:cs typeface="Arial"/>
            </a:endParaRPr>
          </a:p>
          <a:p>
            <a:pPr marL="0" indent="0">
              <a:buNone/>
            </a:pPr>
            <a:endParaRPr lang="ar-IQ" dirty="0"/>
          </a:p>
        </p:txBody>
      </p:sp>
    </p:spTree>
    <p:extLst>
      <p:ext uri="{BB962C8B-B14F-4D97-AF65-F5344CB8AC3E}">
        <p14:creationId xmlns:p14="http://schemas.microsoft.com/office/powerpoint/2010/main" val="2925419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62500" lnSpcReduction="20000"/>
          </a:bodyPr>
          <a:lstStyle/>
          <a:p>
            <a:pPr>
              <a:lnSpc>
                <a:spcPct val="115000"/>
              </a:lnSpc>
              <a:spcAft>
                <a:spcPts val="1000"/>
              </a:spcAft>
            </a:pPr>
            <a:r>
              <a:rPr lang="ar-SA" sz="9300" b="1" dirty="0">
                <a:ea typeface="Calibri"/>
                <a:cs typeface="Simplified Arabic"/>
              </a:rPr>
              <a:t>بعد نهاية الجملة </a:t>
            </a:r>
            <a:r>
              <a:rPr lang="ar-SA" sz="9300" b="1" dirty="0" smtClean="0">
                <a:ea typeface="Calibri"/>
                <a:cs typeface="Simplified Arabic"/>
              </a:rPr>
              <a:t>التي </a:t>
            </a:r>
            <a:r>
              <a:rPr lang="ar-SA" sz="9300" b="1" dirty="0">
                <a:ea typeface="Calibri"/>
                <a:cs typeface="Simplified Arabic"/>
              </a:rPr>
              <a:t>تم معناها في </a:t>
            </a:r>
            <a:r>
              <a:rPr lang="ar-SA" sz="9300" b="1" dirty="0" smtClean="0">
                <a:ea typeface="Calibri"/>
                <a:cs typeface="Simplified Arabic"/>
              </a:rPr>
              <a:t>الكلام واستوفت </a:t>
            </a:r>
            <a:r>
              <a:rPr lang="ar-SA" sz="9300" b="1" dirty="0">
                <a:ea typeface="Calibri"/>
                <a:cs typeface="Simplified Arabic"/>
              </a:rPr>
              <a:t>كل مقوماتها، وحينها يلاحظ أن الجملة </a:t>
            </a:r>
            <a:r>
              <a:rPr lang="ar-SA" sz="9300" b="1" dirty="0" smtClean="0">
                <a:ea typeface="Calibri"/>
                <a:cs typeface="Simplified Arabic"/>
              </a:rPr>
              <a:t>ال</a:t>
            </a:r>
            <a:r>
              <a:rPr lang="ar-IQ" sz="9300" b="1" dirty="0" smtClean="0">
                <a:ea typeface="Calibri"/>
                <a:cs typeface="Simplified Arabic"/>
              </a:rPr>
              <a:t>ل</a:t>
            </a:r>
            <a:r>
              <a:rPr lang="ar-SA" sz="9300" b="1" dirty="0" smtClean="0">
                <a:ea typeface="Calibri"/>
                <a:cs typeface="Simplified Arabic"/>
              </a:rPr>
              <a:t>احقة </a:t>
            </a:r>
            <a:r>
              <a:rPr lang="ar-SA" sz="9300" b="1" dirty="0">
                <a:ea typeface="Calibri"/>
                <a:cs typeface="Simplified Arabic"/>
              </a:rPr>
              <a:t>تطرق معنى جديداً وإعراباً </a:t>
            </a:r>
            <a:r>
              <a:rPr lang="ar-SA" sz="9300" b="1" dirty="0" err="1" smtClean="0">
                <a:ea typeface="Calibri"/>
                <a:cs typeface="Simplified Arabic"/>
              </a:rPr>
              <a:t>مستقلا،غير</a:t>
            </a:r>
            <a:r>
              <a:rPr lang="ar-SA" sz="9300" b="1" dirty="0" smtClean="0">
                <a:ea typeface="Calibri"/>
                <a:cs typeface="Simplified Arabic"/>
              </a:rPr>
              <a:t> </a:t>
            </a:r>
            <a:r>
              <a:rPr lang="ar-SA" sz="9300" b="1" dirty="0">
                <a:ea typeface="Calibri"/>
                <a:cs typeface="Simplified Arabic"/>
              </a:rPr>
              <a:t>ما عرضته الجملة </a:t>
            </a:r>
            <a:r>
              <a:rPr lang="ar-SA" sz="9300" b="1" dirty="0" smtClean="0">
                <a:ea typeface="Calibri"/>
                <a:cs typeface="Simplified Arabic"/>
              </a:rPr>
              <a:t>السابقة،</a:t>
            </a:r>
            <a:r>
              <a:rPr lang="ar-IQ" sz="9300" b="1" dirty="0" smtClean="0">
                <a:ea typeface="Calibri"/>
                <a:cs typeface="Simplified Arabic"/>
              </a:rPr>
              <a:t> </a:t>
            </a:r>
            <a:r>
              <a:rPr lang="ar-SA" sz="9300" b="1" dirty="0" smtClean="0">
                <a:ea typeface="Calibri"/>
                <a:cs typeface="Simplified Arabic"/>
              </a:rPr>
              <a:t>مثل</a:t>
            </a:r>
            <a:r>
              <a:rPr lang="ar-SA" sz="9300" b="1" dirty="0">
                <a:ea typeface="Calibri"/>
                <a:cs typeface="Simplified Arabic"/>
              </a:rPr>
              <a:t>:</a:t>
            </a:r>
            <a:br>
              <a:rPr lang="ar-SA" sz="9300" b="1" dirty="0">
                <a:ea typeface="Calibri"/>
                <a:cs typeface="Simplified Arabic"/>
              </a:rPr>
            </a:br>
            <a:r>
              <a:rPr lang="ar-SA" sz="9300" b="1" dirty="0">
                <a:ea typeface="Calibri"/>
                <a:cs typeface="Simplified Arabic"/>
              </a:rPr>
              <a:t> من نقل إليك، نقل عنك</a:t>
            </a:r>
            <a:r>
              <a:rPr lang="ar-SA" sz="9300" b="1" u="sng" dirty="0">
                <a:solidFill>
                  <a:srgbClr val="FF0000"/>
                </a:solidFill>
                <a:ea typeface="Calibri"/>
                <a:cs typeface="Simplified Arabic"/>
              </a:rPr>
              <a:t>.</a:t>
            </a:r>
            <a:r>
              <a:rPr lang="ar-SA" sz="9300" b="1" dirty="0">
                <a:ea typeface="Calibri"/>
                <a:cs typeface="Simplified Arabic"/>
              </a:rPr>
              <a:t> رضى الناس غاية لا تدرك.</a:t>
            </a:r>
            <a:endParaRPr lang="en-US" sz="9300" dirty="0">
              <a:ea typeface="Calibri"/>
              <a:cs typeface="Arial"/>
            </a:endParaRPr>
          </a:p>
          <a:p>
            <a:endParaRPr lang="ar-IQ" dirty="0"/>
          </a:p>
        </p:txBody>
      </p:sp>
    </p:spTree>
    <p:extLst>
      <p:ext uri="{BB962C8B-B14F-4D97-AF65-F5344CB8AC3E}">
        <p14:creationId xmlns:p14="http://schemas.microsoft.com/office/powerpoint/2010/main" val="1817432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764704"/>
            <a:ext cx="8435280" cy="5361459"/>
          </a:xfrm>
        </p:spPr>
        <p:txBody>
          <a:bodyPr>
            <a:normAutofit fontScale="70000" lnSpcReduction="20000"/>
          </a:bodyPr>
          <a:lstStyle/>
          <a:p>
            <a:pPr marL="0" indent="0">
              <a:lnSpc>
                <a:spcPct val="115000"/>
              </a:lnSpc>
              <a:spcAft>
                <a:spcPts val="1000"/>
              </a:spcAft>
              <a:buNone/>
            </a:pPr>
            <a:r>
              <a:rPr lang="ar-SA" sz="9600" b="1" dirty="0">
                <a:ea typeface="Calibri"/>
                <a:cs typeface="Simplified Arabic"/>
              </a:rPr>
              <a:t>في نهاية </a:t>
            </a:r>
            <a:r>
              <a:rPr lang="ar-SA" sz="9600" b="1" dirty="0" err="1" smtClean="0">
                <a:ea typeface="Calibri"/>
                <a:cs typeface="Simplified Arabic"/>
              </a:rPr>
              <a:t>الفقرة،مثل</a:t>
            </a:r>
            <a:r>
              <a:rPr lang="ar-SA" sz="9600" b="1" dirty="0" smtClean="0">
                <a:ea typeface="Calibri"/>
                <a:cs typeface="Simplified Arabic"/>
              </a:rPr>
              <a:t>:</a:t>
            </a:r>
            <a:r>
              <a:rPr lang="ar-IQ" sz="9600" b="1" dirty="0" smtClean="0">
                <a:ea typeface="Calibri"/>
                <a:cs typeface="Simplified Arabic"/>
              </a:rPr>
              <a:t>المعلقات </a:t>
            </a:r>
            <a:r>
              <a:rPr lang="ar-SA" sz="9600" b="1" dirty="0" smtClean="0">
                <a:ea typeface="Calibri"/>
                <a:cs typeface="Simplified Arabic"/>
              </a:rPr>
              <a:t>قصائد </a:t>
            </a:r>
            <a:r>
              <a:rPr lang="ar-SA" sz="9600" b="1" dirty="0">
                <a:ea typeface="Calibri"/>
                <a:cs typeface="Simplified Arabic"/>
              </a:rPr>
              <a:t>مختارة من أجود الشعر </a:t>
            </a:r>
            <a:r>
              <a:rPr lang="ar-SA" sz="9600" b="1" dirty="0" smtClean="0">
                <a:ea typeface="Calibri"/>
                <a:cs typeface="Simplified Arabic"/>
              </a:rPr>
              <a:t>الجاهلي،</a:t>
            </a:r>
            <a:r>
              <a:rPr lang="ar-IQ" sz="9600" b="1" dirty="0" smtClean="0">
                <a:ea typeface="Calibri"/>
                <a:cs typeface="Simplified Arabic"/>
              </a:rPr>
              <a:t> </a:t>
            </a:r>
            <a:r>
              <a:rPr lang="ar-SA" sz="9600" b="1" dirty="0" smtClean="0">
                <a:ea typeface="Calibri"/>
                <a:cs typeface="Simplified Arabic"/>
              </a:rPr>
              <a:t>وتسمى </a:t>
            </a:r>
            <a:r>
              <a:rPr lang="ar-SA" sz="9600" b="1" dirty="0">
                <a:ea typeface="Calibri"/>
                <a:cs typeface="Simplified Arabic"/>
              </a:rPr>
              <a:t>المطولات </a:t>
            </a:r>
            <a:r>
              <a:rPr lang="ar-SA" sz="9600" b="1" dirty="0" smtClean="0">
                <a:ea typeface="Calibri"/>
                <a:cs typeface="Simplified Arabic"/>
              </a:rPr>
              <a:t>والمذهبات</a:t>
            </a:r>
            <a:r>
              <a:rPr lang="ar-IQ" sz="9400" b="1" u="sng" dirty="0" smtClean="0">
                <a:solidFill>
                  <a:srgbClr val="FF0000"/>
                </a:solidFill>
                <a:ea typeface="Calibri"/>
                <a:cs typeface="Simplified Arabic"/>
              </a:rPr>
              <a:t>.</a:t>
            </a:r>
            <a:r>
              <a:rPr lang="ar-SA" sz="9600" b="1" dirty="0">
                <a:ea typeface="Calibri"/>
                <a:cs typeface="Simplified Arabic"/>
              </a:rPr>
              <a:t> وقد </a:t>
            </a:r>
            <a:r>
              <a:rPr lang="ar-SA" sz="9600" b="1" dirty="0" smtClean="0">
                <a:ea typeface="Calibri"/>
                <a:cs typeface="Simplified Arabic"/>
              </a:rPr>
              <a:t>ذكر</a:t>
            </a:r>
            <a:r>
              <a:rPr lang="ar-IQ" sz="9600" b="1" dirty="0" smtClean="0">
                <a:ea typeface="Calibri"/>
                <a:cs typeface="Simplified Arabic"/>
              </a:rPr>
              <a:t>ها</a:t>
            </a:r>
            <a:r>
              <a:rPr lang="ar-SA" sz="9600" b="1" dirty="0" smtClean="0">
                <a:ea typeface="Calibri"/>
                <a:cs typeface="Simplified Arabic"/>
              </a:rPr>
              <a:t> </a:t>
            </a:r>
            <a:r>
              <a:rPr lang="ar-SA" sz="9600" b="1" dirty="0">
                <a:ea typeface="Calibri"/>
                <a:cs typeface="Simplified Arabic"/>
              </a:rPr>
              <a:t>ابن عبد </a:t>
            </a:r>
            <a:r>
              <a:rPr lang="ar-SA" sz="9600" b="1" dirty="0" smtClean="0">
                <a:ea typeface="Calibri"/>
                <a:cs typeface="Simplified Arabic"/>
              </a:rPr>
              <a:t>ربه</a:t>
            </a:r>
            <a:r>
              <a:rPr lang="ar-IQ" sz="9600" b="1" dirty="0" smtClean="0">
                <a:ea typeface="Calibri"/>
                <a:cs typeface="Simplified Arabic"/>
              </a:rPr>
              <a:t>.</a:t>
            </a:r>
            <a:endParaRPr lang="ar-IQ" dirty="0"/>
          </a:p>
        </p:txBody>
      </p:sp>
    </p:spTree>
    <p:extLst>
      <p:ext uri="{BB962C8B-B14F-4D97-AF65-F5344CB8AC3E}">
        <p14:creationId xmlns:p14="http://schemas.microsoft.com/office/powerpoint/2010/main" val="3033960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92696"/>
            <a:ext cx="8496944" cy="5433467"/>
          </a:xfrm>
        </p:spPr>
        <p:txBody>
          <a:bodyPr>
            <a:normAutofit/>
          </a:bodyPr>
          <a:lstStyle/>
          <a:p>
            <a:pPr>
              <a:lnSpc>
                <a:spcPct val="115000"/>
              </a:lnSpc>
              <a:spcAft>
                <a:spcPts val="1000"/>
              </a:spcAft>
            </a:pPr>
            <a:r>
              <a:rPr lang="ar-SA" sz="5400" b="1" dirty="0">
                <a:ea typeface="Calibri"/>
                <a:cs typeface="Simplified Arabic"/>
              </a:rPr>
              <a:t>بين الحروف المرموز </a:t>
            </a:r>
            <a:r>
              <a:rPr lang="ar-SA" sz="5400" b="1" dirty="0" smtClean="0">
                <a:ea typeface="Calibri"/>
                <a:cs typeface="Simplified Arabic"/>
              </a:rPr>
              <a:t>بها</a:t>
            </a:r>
            <a:r>
              <a:rPr lang="ar-IQ" sz="5400" b="1" dirty="0" smtClean="0">
                <a:ea typeface="Calibri"/>
                <a:cs typeface="Simplified Arabic"/>
              </a:rPr>
              <a:t> للاختصار</a:t>
            </a:r>
            <a:r>
              <a:rPr lang="ar-SA" sz="5400" b="1" dirty="0" smtClean="0">
                <a:ea typeface="Calibri"/>
                <a:cs typeface="Simplified Arabic"/>
              </a:rPr>
              <a:t>، </a:t>
            </a:r>
            <a:r>
              <a:rPr lang="ar-SA" sz="5400" b="1" dirty="0">
                <a:ea typeface="Calibri"/>
                <a:cs typeface="Simplified Arabic"/>
              </a:rPr>
              <a:t>مثل:</a:t>
            </a:r>
            <a:br>
              <a:rPr lang="ar-SA" sz="5400" b="1" dirty="0">
                <a:ea typeface="Calibri"/>
                <a:cs typeface="Simplified Arabic"/>
              </a:rPr>
            </a:br>
            <a:r>
              <a:rPr lang="ar-SA" sz="5400" b="1" dirty="0">
                <a:ea typeface="Calibri"/>
                <a:cs typeface="Simplified Arabic"/>
              </a:rPr>
              <a:t> مؤلف قصيدة الأرض اليباب هو الشاعر الإنجليزي ت</a:t>
            </a:r>
            <a:r>
              <a:rPr lang="ar-SA" sz="6000" u="sng" dirty="0">
                <a:solidFill>
                  <a:srgbClr val="FF0000"/>
                </a:solidFill>
                <a:ea typeface="Calibri"/>
                <a:cs typeface="Simplified Arabic"/>
              </a:rPr>
              <a:t>.</a:t>
            </a:r>
            <a:r>
              <a:rPr lang="ar-SA" sz="5400" b="1" dirty="0">
                <a:ea typeface="Calibri"/>
                <a:cs typeface="Simplified Arabic"/>
              </a:rPr>
              <a:t> س</a:t>
            </a:r>
            <a:r>
              <a:rPr lang="ar-SA" sz="6000" u="sng" dirty="0">
                <a:solidFill>
                  <a:srgbClr val="FF0000"/>
                </a:solidFill>
                <a:ea typeface="Calibri"/>
                <a:cs typeface="Simplified Arabic"/>
              </a:rPr>
              <a:t>.</a:t>
            </a:r>
            <a:r>
              <a:rPr lang="ar-SA" sz="5400" b="1" dirty="0">
                <a:ea typeface="Calibri"/>
                <a:cs typeface="Simplified Arabic"/>
              </a:rPr>
              <a:t> </a:t>
            </a:r>
            <a:r>
              <a:rPr lang="ar-SA" sz="5400" b="1" dirty="0" err="1">
                <a:ea typeface="Calibri"/>
                <a:cs typeface="Simplified Arabic"/>
              </a:rPr>
              <a:t>إليوت</a:t>
            </a:r>
            <a:r>
              <a:rPr lang="ar-SA" sz="5400" b="1" dirty="0">
                <a:ea typeface="Calibri"/>
                <a:cs typeface="Simplified Arabic"/>
              </a:rPr>
              <a:t>.</a:t>
            </a:r>
            <a:br>
              <a:rPr lang="ar-SA" sz="5400" b="1" dirty="0">
                <a:ea typeface="Calibri"/>
                <a:cs typeface="Simplified Arabic"/>
              </a:rPr>
            </a:br>
            <a:r>
              <a:rPr lang="ar-SA" sz="5400" b="1" dirty="0">
                <a:ea typeface="Calibri"/>
                <a:cs typeface="Simplified Arabic"/>
              </a:rPr>
              <a:t> ق</a:t>
            </a:r>
            <a:r>
              <a:rPr lang="ar-SA" sz="6000" u="sng" dirty="0">
                <a:solidFill>
                  <a:srgbClr val="FF0000"/>
                </a:solidFill>
                <a:ea typeface="Calibri"/>
                <a:cs typeface="Simplified Arabic"/>
              </a:rPr>
              <a:t>.</a:t>
            </a:r>
            <a:r>
              <a:rPr lang="ar-SA" sz="5400" b="1" dirty="0">
                <a:ea typeface="Calibri"/>
                <a:cs typeface="Simplified Arabic"/>
              </a:rPr>
              <a:t> م (قبل </a:t>
            </a:r>
            <a:r>
              <a:rPr lang="ar-SA" sz="5400" b="1" dirty="0" smtClean="0">
                <a:ea typeface="Calibri"/>
                <a:cs typeface="Simplified Arabic"/>
              </a:rPr>
              <a:t>الميلاد</a:t>
            </a:r>
            <a:r>
              <a:rPr lang="ar-IQ" sz="5400" dirty="0" smtClean="0">
                <a:ea typeface="Calibri"/>
                <a:cs typeface="Simplified Arabic"/>
              </a:rPr>
              <a:t>).</a:t>
            </a:r>
            <a:endParaRPr lang="ar-IQ" dirty="0"/>
          </a:p>
        </p:txBody>
      </p:sp>
    </p:spTree>
    <p:extLst>
      <p:ext uri="{BB962C8B-B14F-4D97-AF65-F5344CB8AC3E}">
        <p14:creationId xmlns:p14="http://schemas.microsoft.com/office/powerpoint/2010/main" val="2631177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586410"/>
          </a:xfrm>
        </p:spPr>
        <p:txBody>
          <a:bodyPr>
            <a:normAutofit/>
          </a:bodyPr>
          <a:lstStyle/>
          <a:p>
            <a:pPr algn="r">
              <a:lnSpc>
                <a:spcPct val="115000"/>
              </a:lnSpc>
              <a:spcAft>
                <a:spcPts val="1000"/>
              </a:spcAft>
            </a:pPr>
            <a:r>
              <a:rPr lang="ar-IQ" b="1" dirty="0" smtClean="0">
                <a:ea typeface="Times New Roman"/>
                <a:cs typeface="Simplified Arabic"/>
              </a:rPr>
              <a:t/>
            </a:r>
            <a:br>
              <a:rPr lang="ar-IQ" b="1" dirty="0" smtClean="0">
                <a:ea typeface="Times New Roman"/>
                <a:cs typeface="Simplified Arabic"/>
              </a:rPr>
            </a:br>
            <a:r>
              <a:rPr lang="ar-IQ" b="1" dirty="0">
                <a:ea typeface="Times New Roman"/>
                <a:cs typeface="Simplified Arabic"/>
              </a:rPr>
              <a:t> </a:t>
            </a:r>
            <a:endParaRPr lang="ar-IQ" b="1" dirty="0"/>
          </a:p>
        </p:txBody>
      </p:sp>
      <p:sp>
        <p:nvSpPr>
          <p:cNvPr id="4" name="عنصر نائب للمحتوى 3"/>
          <p:cNvSpPr>
            <a:spLocks noGrp="1"/>
          </p:cNvSpPr>
          <p:nvPr>
            <p:ph idx="1"/>
          </p:nvPr>
        </p:nvSpPr>
        <p:spPr>
          <a:xfrm>
            <a:off x="0" y="260648"/>
            <a:ext cx="8964488" cy="6597352"/>
          </a:xfrm>
        </p:spPr>
        <p:txBody>
          <a:bodyPr>
            <a:normAutofit/>
          </a:bodyPr>
          <a:lstStyle/>
          <a:p>
            <a:pPr marL="0" lvl="0" indent="0" algn="justLow">
              <a:buNone/>
            </a:pPr>
            <a:r>
              <a:rPr lang="ar-IQ" sz="4800" b="1" dirty="0" smtClean="0">
                <a:latin typeface="+mj-lt"/>
                <a:ea typeface="Calibri"/>
                <a:cs typeface="Simplified Arabic"/>
              </a:rPr>
              <a:t>الترقيم </a:t>
            </a:r>
            <a:r>
              <a:rPr lang="ar-IQ" sz="4800" b="1" dirty="0">
                <a:latin typeface="+mj-lt"/>
                <a:ea typeface="Calibri"/>
                <a:cs typeface="Simplified Arabic"/>
              </a:rPr>
              <a:t>في الكتابة العربية هو وضع رموز اصطلاحية معينة بين الكلمات أو الجمل في أثناء الكتابة؛ لتعيين مواقع الفصل والوقف والابتداء، وأنواع النبرات الصوتية والأغراض </a:t>
            </a:r>
            <a:r>
              <a:rPr lang="ar-IQ" sz="4800" b="1" dirty="0" smtClean="0">
                <a:latin typeface="+mj-lt"/>
                <a:ea typeface="Calibri"/>
                <a:cs typeface="Simplified Arabic"/>
              </a:rPr>
              <a:t>الكلامية.</a:t>
            </a:r>
            <a:endParaRPr lang="ar-IQ" sz="4800" b="1" dirty="0">
              <a:latin typeface="+mj-lt"/>
              <a:ea typeface="Calibri"/>
              <a:cs typeface="Simplified Arabic"/>
            </a:endParaRPr>
          </a:p>
          <a:p>
            <a:endParaRPr lang="ar-IQ" dirty="0"/>
          </a:p>
        </p:txBody>
      </p:sp>
    </p:spTree>
    <p:extLst>
      <p:ext uri="{BB962C8B-B14F-4D97-AF65-F5344CB8AC3E}">
        <p14:creationId xmlns:p14="http://schemas.microsoft.com/office/powerpoint/2010/main" val="895557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a:lnSpc>
                <a:spcPct val="115000"/>
              </a:lnSpc>
              <a:spcAft>
                <a:spcPts val="1000"/>
              </a:spcAft>
            </a:pPr>
            <a:r>
              <a:rPr lang="ar-SA" sz="6000" b="1" dirty="0">
                <a:ea typeface="Calibri"/>
                <a:cs typeface="Simplified Arabic"/>
              </a:rPr>
              <a:t>في </a:t>
            </a:r>
            <a:r>
              <a:rPr lang="ar-SA" sz="6000" b="1" dirty="0" smtClean="0">
                <a:ea typeface="Calibri"/>
                <a:cs typeface="Simplified Arabic"/>
              </a:rPr>
              <a:t>ع</a:t>
            </a:r>
            <a:r>
              <a:rPr lang="ar-IQ" sz="6000" b="1" dirty="0" smtClean="0">
                <a:ea typeface="Calibri"/>
                <a:cs typeface="Simplified Arabic"/>
              </a:rPr>
              <a:t>ـ</a:t>
            </a:r>
            <a:r>
              <a:rPr lang="ar-SA" sz="6000" b="1" dirty="0" err="1" smtClean="0">
                <a:ea typeface="Calibri"/>
                <a:cs typeface="Simplified Arabic"/>
              </a:rPr>
              <a:t>نوانات</a:t>
            </a:r>
            <a:r>
              <a:rPr lang="ar-SA" sz="6000" b="1" dirty="0" smtClean="0">
                <a:ea typeface="Calibri"/>
                <a:cs typeface="Simplified Arabic"/>
              </a:rPr>
              <a:t> </a:t>
            </a:r>
            <a:r>
              <a:rPr lang="ar-SA" sz="6000" b="1" dirty="0">
                <a:ea typeface="Calibri"/>
                <a:cs typeface="Simplified Arabic"/>
              </a:rPr>
              <a:t>المواقع والبريد الإلكتروني </a:t>
            </a:r>
            <a:r>
              <a:rPr lang="ar-IQ" sz="6000" b="1" dirty="0">
                <a:ea typeface="Calibri"/>
                <a:cs typeface="Simplified Arabic"/>
              </a:rPr>
              <a:t>.</a:t>
            </a:r>
            <a:endParaRPr lang="en-US" sz="4800" dirty="0">
              <a:ea typeface="Calibri"/>
              <a:cs typeface="Arial"/>
            </a:endParaRPr>
          </a:p>
        </p:txBody>
      </p:sp>
    </p:spTree>
    <p:extLst>
      <p:ext uri="{BB962C8B-B14F-4D97-AF65-F5344CB8AC3E}">
        <p14:creationId xmlns:p14="http://schemas.microsoft.com/office/powerpoint/2010/main" val="407307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26170"/>
          </a:xfrm>
        </p:spPr>
        <p:txBody>
          <a:bodyPr>
            <a:normAutofit fontScale="90000"/>
          </a:bodyPr>
          <a:lstStyle/>
          <a:p>
            <a:pPr algn="r">
              <a:lnSpc>
                <a:spcPct val="115000"/>
              </a:lnSpc>
              <a:spcAft>
                <a:spcPts val="1000"/>
              </a:spcAft>
            </a:pPr>
            <a:r>
              <a:rPr lang="ar-IQ" sz="6600" b="1" dirty="0" smtClean="0">
                <a:ea typeface="Calibri"/>
                <a:cs typeface="Simplified Arabic"/>
              </a:rPr>
              <a:t/>
            </a:r>
            <a:br>
              <a:rPr lang="ar-IQ" sz="6600" b="1" dirty="0" smtClean="0">
                <a:ea typeface="Calibri"/>
                <a:cs typeface="Simplified Arabic"/>
              </a:rPr>
            </a:br>
            <a:r>
              <a:rPr lang="ar-IQ" sz="6600" b="1" dirty="0">
                <a:ea typeface="Calibri"/>
                <a:cs typeface="Simplified Arabic"/>
              </a:rPr>
              <a:t> </a:t>
            </a:r>
            <a:r>
              <a:rPr lang="ar-IQ" sz="6600" b="1" dirty="0" smtClean="0">
                <a:ea typeface="Calibri"/>
                <a:cs typeface="Simplified Arabic"/>
              </a:rPr>
              <a:t>  </a:t>
            </a:r>
            <a:r>
              <a:rPr lang="ar-SA" sz="6700" b="1" dirty="0" smtClean="0">
                <a:ea typeface="Calibri"/>
                <a:cs typeface="Simplified Arabic"/>
              </a:rPr>
              <a:t>النقطتان </a:t>
            </a:r>
            <a:r>
              <a:rPr lang="ar-SA" sz="6700" b="1" dirty="0">
                <a:ea typeface="Calibri"/>
                <a:cs typeface="Simplified Arabic"/>
              </a:rPr>
              <a:t>الرأسيتان (</a:t>
            </a:r>
            <a:r>
              <a:rPr lang="ar-SA" sz="6700" dirty="0">
                <a:ea typeface="Calibri"/>
                <a:cs typeface="Simplified Arabic"/>
              </a:rPr>
              <a:t> :</a:t>
            </a:r>
            <a:r>
              <a:rPr lang="ar-SA" sz="6700" b="1" dirty="0">
                <a:ea typeface="Calibri"/>
                <a:cs typeface="Simplified Arabic"/>
              </a:rPr>
              <a:t> )</a:t>
            </a:r>
            <a:r>
              <a:rPr lang="en-US" sz="6700" dirty="0">
                <a:ea typeface="Calibri"/>
                <a:cs typeface="Arial"/>
              </a:rPr>
              <a:t/>
            </a:r>
            <a:br>
              <a:rPr lang="en-US" sz="6700" dirty="0">
                <a:ea typeface="Calibri"/>
                <a:cs typeface="Arial"/>
              </a:rPr>
            </a:br>
            <a:endParaRPr lang="ar-IQ" sz="6700" dirty="0"/>
          </a:p>
        </p:txBody>
      </p:sp>
      <p:sp>
        <p:nvSpPr>
          <p:cNvPr id="3" name="عنصر نائب للمحتوى 2"/>
          <p:cNvSpPr>
            <a:spLocks noGrp="1"/>
          </p:cNvSpPr>
          <p:nvPr>
            <p:ph idx="1"/>
          </p:nvPr>
        </p:nvSpPr>
        <p:spPr>
          <a:xfrm>
            <a:off x="457200" y="1600200"/>
            <a:ext cx="8229600" cy="4781128"/>
          </a:xfrm>
        </p:spPr>
        <p:txBody>
          <a:bodyPr>
            <a:normAutofit lnSpcReduction="10000"/>
          </a:bodyPr>
          <a:lstStyle/>
          <a:p>
            <a:r>
              <a:rPr lang="ar-SA" sz="5400" b="1" dirty="0">
                <a:ea typeface="Calibri"/>
                <a:cs typeface="Simplified Arabic"/>
              </a:rPr>
              <a:t>تكتب ملاصقة للكلمة التي تسبقها ولا يترك فراغات بينهما، وتسميان علامة التوضيح والحكاية، أو نقطتي التفسير </a:t>
            </a:r>
            <a:r>
              <a:rPr lang="ar-SA" sz="5400" b="1" dirty="0" smtClean="0">
                <a:ea typeface="Calibri"/>
                <a:cs typeface="Simplified Arabic"/>
              </a:rPr>
              <a:t>والبيان؛</a:t>
            </a:r>
            <a:r>
              <a:rPr lang="ar-IQ" sz="5400" b="1" dirty="0" smtClean="0">
                <a:ea typeface="Calibri"/>
                <a:cs typeface="Simplified Arabic"/>
              </a:rPr>
              <a:t> </a:t>
            </a:r>
            <a:r>
              <a:rPr lang="ar-SA" sz="5400" b="1" dirty="0" smtClean="0">
                <a:ea typeface="Calibri"/>
                <a:cs typeface="Simplified Arabic"/>
              </a:rPr>
              <a:t>أي </a:t>
            </a:r>
            <a:r>
              <a:rPr lang="ar-SA" sz="5400" b="1" dirty="0">
                <a:ea typeface="Calibri"/>
                <a:cs typeface="Simplified Arabic"/>
              </a:rPr>
              <a:t>أنهما </a:t>
            </a:r>
            <a:r>
              <a:rPr lang="ar-SA" sz="5400" b="1" dirty="0" smtClean="0">
                <a:ea typeface="Calibri"/>
                <a:cs typeface="Simplified Arabic"/>
              </a:rPr>
              <a:t>تست</a:t>
            </a:r>
            <a:r>
              <a:rPr lang="ar-IQ" sz="5400" b="1" dirty="0" err="1" smtClean="0">
                <a:ea typeface="Calibri"/>
                <a:cs typeface="Simplified Arabic"/>
              </a:rPr>
              <a:t>خدمان</a:t>
            </a:r>
            <a:r>
              <a:rPr lang="ar-SA" sz="5400" b="1" dirty="0" smtClean="0">
                <a:ea typeface="Calibri"/>
                <a:cs typeface="Simplified Arabic"/>
              </a:rPr>
              <a:t> </a:t>
            </a:r>
            <a:r>
              <a:rPr lang="ar-SA" sz="5400" b="1" dirty="0">
                <a:ea typeface="Calibri"/>
                <a:cs typeface="Simplified Arabic"/>
              </a:rPr>
              <a:t>في سياق </a:t>
            </a:r>
            <a:r>
              <a:rPr lang="ar-SA" sz="5400" b="1" dirty="0" err="1" smtClean="0">
                <a:ea typeface="Calibri"/>
                <a:cs typeface="Simplified Arabic"/>
              </a:rPr>
              <a:t>التوضيح.من</a:t>
            </a:r>
            <a:r>
              <a:rPr lang="ar-SA" sz="5400" b="1" dirty="0" smtClean="0">
                <a:ea typeface="Calibri"/>
                <a:cs typeface="Simplified Arabic"/>
              </a:rPr>
              <a:t> مواضع</a:t>
            </a:r>
            <a:r>
              <a:rPr lang="ar-IQ" sz="5400" b="1" dirty="0" smtClean="0">
                <a:ea typeface="Calibri"/>
                <a:cs typeface="Simplified Arabic"/>
              </a:rPr>
              <a:t> استخدامها</a:t>
            </a:r>
            <a:endParaRPr lang="ar-IQ" sz="5400" dirty="0"/>
          </a:p>
        </p:txBody>
      </p:sp>
    </p:spTree>
    <p:extLst>
      <p:ext uri="{BB962C8B-B14F-4D97-AF65-F5344CB8AC3E}">
        <p14:creationId xmlns:p14="http://schemas.microsoft.com/office/powerpoint/2010/main" val="26742770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435280" cy="5760640"/>
          </a:xfrm>
        </p:spPr>
        <p:txBody>
          <a:bodyPr>
            <a:noAutofit/>
          </a:bodyPr>
          <a:lstStyle/>
          <a:p>
            <a:pPr>
              <a:lnSpc>
                <a:spcPct val="115000"/>
              </a:lnSpc>
              <a:spcAft>
                <a:spcPts val="1000"/>
              </a:spcAft>
            </a:pPr>
            <a:r>
              <a:rPr lang="ar-SA" sz="4400" b="1" dirty="0">
                <a:ea typeface="Calibri"/>
                <a:cs typeface="Simplified Arabic"/>
              </a:rPr>
              <a:t>بعد القول أو ما هو في معناه (حكى، حدث، أخبر، سأل، أجاب، روى، تكلم...)، مثل:</a:t>
            </a:r>
            <a:br>
              <a:rPr lang="ar-SA" sz="4400" b="1" dirty="0">
                <a:ea typeface="Calibri"/>
                <a:cs typeface="Simplified Arabic"/>
              </a:rPr>
            </a:br>
            <a:r>
              <a:rPr lang="ar-SA" sz="4400" b="1" dirty="0" err="1" smtClean="0">
                <a:ea typeface="Calibri"/>
                <a:cs typeface="Simplified Arabic"/>
              </a:rPr>
              <a:t>سيقولون:ها</a:t>
            </a:r>
            <a:r>
              <a:rPr lang="ar-SA" sz="4400" b="1" dirty="0" smtClean="0">
                <a:ea typeface="Calibri"/>
                <a:cs typeface="Simplified Arabic"/>
              </a:rPr>
              <a:t> </a:t>
            </a:r>
            <a:r>
              <a:rPr lang="ar-SA" sz="4400" b="1" dirty="0">
                <a:ea typeface="Calibri"/>
                <a:cs typeface="Simplified Arabic"/>
              </a:rPr>
              <a:t>نحن أبناء عم.</a:t>
            </a:r>
            <a:br>
              <a:rPr lang="ar-SA" sz="4400" b="1" dirty="0">
                <a:ea typeface="Calibri"/>
                <a:cs typeface="Simplified Arabic"/>
              </a:rPr>
            </a:br>
            <a:r>
              <a:rPr lang="ar-SA" sz="4400" b="1" dirty="0">
                <a:ea typeface="Calibri"/>
                <a:cs typeface="Simplified Arabic"/>
              </a:rPr>
              <a:t>قل لهم: إنهم لم يراعوا العمومة فيمن هلك</a:t>
            </a:r>
            <a:br>
              <a:rPr lang="ar-SA" sz="4400" b="1" dirty="0">
                <a:ea typeface="Calibri"/>
                <a:cs typeface="Simplified Arabic"/>
              </a:rPr>
            </a:br>
            <a:r>
              <a:rPr lang="ar-SA" sz="4400" b="1" dirty="0">
                <a:ea typeface="Calibri"/>
                <a:cs typeface="Simplified Arabic"/>
              </a:rPr>
              <a:t>واغرس السيفَ في جبهة </a:t>
            </a:r>
            <a:r>
              <a:rPr lang="ar-SA" sz="4400" b="1" dirty="0" smtClean="0">
                <a:ea typeface="Calibri"/>
                <a:cs typeface="Simplified Arabic"/>
              </a:rPr>
              <a:t>الصحراء</a:t>
            </a:r>
            <a:br>
              <a:rPr lang="ar-SA" sz="4400" b="1" dirty="0" smtClean="0">
                <a:ea typeface="Calibri"/>
                <a:cs typeface="Simplified Arabic"/>
              </a:rPr>
            </a:br>
            <a:r>
              <a:rPr lang="ar-SA" sz="4800" b="1" dirty="0">
                <a:ea typeface="Calibri"/>
                <a:cs typeface="Simplified Arabic"/>
              </a:rPr>
              <a:t/>
            </a:r>
            <a:br>
              <a:rPr lang="ar-SA" sz="4800" b="1" dirty="0">
                <a:ea typeface="Calibri"/>
                <a:cs typeface="Simplified Arabic"/>
              </a:rPr>
            </a:br>
            <a:endParaRPr lang="ar-IQ" sz="4400" dirty="0"/>
          </a:p>
        </p:txBody>
      </p:sp>
    </p:spTree>
    <p:extLst>
      <p:ext uri="{BB962C8B-B14F-4D97-AF65-F5344CB8AC3E}">
        <p14:creationId xmlns:p14="http://schemas.microsoft.com/office/powerpoint/2010/main" val="30893304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a:lnSpc>
                <a:spcPct val="115000"/>
              </a:lnSpc>
              <a:spcAft>
                <a:spcPts val="1000"/>
              </a:spcAft>
            </a:pPr>
            <a:r>
              <a:rPr lang="ar-IQ" sz="5400" dirty="0" smtClean="0">
                <a:ea typeface="Times New Roman"/>
                <a:cs typeface="Simplified Arabic"/>
              </a:rPr>
              <a:t>  </a:t>
            </a:r>
            <a:r>
              <a:rPr lang="ar-SA" sz="5400" b="1" dirty="0">
                <a:ea typeface="Calibri"/>
                <a:cs typeface="Simplified Arabic"/>
              </a:rPr>
              <a:t>بين الشيء وأنواعه، أو أقسامه، مثل:</a:t>
            </a:r>
            <a:br>
              <a:rPr lang="ar-SA" sz="5400" b="1" dirty="0">
                <a:ea typeface="Calibri"/>
                <a:cs typeface="Simplified Arabic"/>
              </a:rPr>
            </a:br>
            <a:r>
              <a:rPr lang="ar-SA" sz="5400" b="1" dirty="0">
                <a:ea typeface="Calibri"/>
                <a:cs typeface="Simplified Arabic"/>
              </a:rPr>
              <a:t> أيام الدهر ثلاثة</a:t>
            </a:r>
            <a:r>
              <a:rPr lang="ar-SA" sz="6500" b="1" u="sng" dirty="0">
                <a:solidFill>
                  <a:srgbClr val="FF0000"/>
                </a:solidFill>
                <a:ea typeface="Calibri"/>
                <a:cs typeface="Simplified Arabic"/>
              </a:rPr>
              <a:t>:</a:t>
            </a:r>
            <a:r>
              <a:rPr lang="ar-SA" sz="5400" b="1" dirty="0">
                <a:ea typeface="Calibri"/>
                <a:cs typeface="Simplified Arabic"/>
              </a:rPr>
              <a:t> يوم مضى لا يعود إليك، ويوم أنت فيه لا يدوم عليك، ويوم </a:t>
            </a:r>
            <a:r>
              <a:rPr lang="ar-SA" sz="5400" b="1" dirty="0" smtClean="0">
                <a:ea typeface="Calibri"/>
                <a:cs typeface="Simplified Arabic"/>
              </a:rPr>
              <a:t>غائب </a:t>
            </a:r>
            <a:r>
              <a:rPr lang="ar-SA" sz="5400" b="1" dirty="0">
                <a:ea typeface="Calibri"/>
                <a:cs typeface="Simplified Arabic"/>
              </a:rPr>
              <a:t>لا تدري ما حاله.</a:t>
            </a:r>
            <a:endParaRPr lang="en-US" sz="5400" dirty="0">
              <a:ea typeface="Calibri"/>
              <a:cs typeface="Arial"/>
            </a:endParaRPr>
          </a:p>
          <a:p>
            <a:pPr marL="0" indent="0">
              <a:lnSpc>
                <a:spcPct val="115000"/>
              </a:lnSpc>
              <a:spcAft>
                <a:spcPts val="1000"/>
              </a:spcAft>
              <a:buNone/>
            </a:pPr>
            <a:endParaRPr lang="ar-IQ" dirty="0"/>
          </a:p>
        </p:txBody>
      </p:sp>
    </p:spTree>
    <p:extLst>
      <p:ext uri="{BB962C8B-B14F-4D97-AF65-F5344CB8AC3E}">
        <p14:creationId xmlns:p14="http://schemas.microsoft.com/office/powerpoint/2010/main" val="6219628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Autofit/>
          </a:bodyPr>
          <a:lstStyle/>
          <a:p>
            <a:pPr marL="89535">
              <a:lnSpc>
                <a:spcPct val="115000"/>
              </a:lnSpc>
              <a:spcAft>
                <a:spcPts val="1000"/>
              </a:spcAft>
            </a:pPr>
            <a:r>
              <a:rPr lang="ar-SA" sz="5400" b="1" dirty="0">
                <a:ea typeface="Calibri"/>
                <a:cs typeface="Simplified Arabic"/>
              </a:rPr>
              <a:t>بين الكلام المجمل، والكلام الذي يتلوه موضحا له، مثل:</a:t>
            </a:r>
            <a:br>
              <a:rPr lang="ar-SA" sz="5400" b="1" dirty="0">
                <a:ea typeface="Calibri"/>
                <a:cs typeface="Simplified Arabic"/>
              </a:rPr>
            </a:br>
            <a:r>
              <a:rPr lang="ar-SA" sz="5400" b="1" dirty="0">
                <a:ea typeface="Calibri"/>
                <a:cs typeface="Simplified Arabic"/>
              </a:rPr>
              <a:t> المرء </a:t>
            </a:r>
            <a:r>
              <a:rPr lang="ar-SA" sz="5400" b="1" dirty="0" err="1" smtClean="0">
                <a:ea typeface="Calibri"/>
                <a:cs typeface="Simplified Arabic"/>
              </a:rPr>
              <a:t>بأصغريه</a:t>
            </a:r>
            <a:r>
              <a:rPr lang="ar-SA" sz="5400" b="1" u="sng" dirty="0">
                <a:solidFill>
                  <a:srgbClr val="FF0000"/>
                </a:solidFill>
                <a:ea typeface="Calibri"/>
                <a:cs typeface="Simplified Arabic"/>
              </a:rPr>
              <a:t>:</a:t>
            </a:r>
            <a:r>
              <a:rPr lang="ar-SA" sz="5400" b="1" dirty="0">
                <a:ea typeface="Calibri"/>
                <a:cs typeface="Simplified Arabic"/>
              </a:rPr>
              <a:t> قلبه، </a:t>
            </a:r>
            <a:r>
              <a:rPr lang="ar-SA" sz="5400" b="1" dirty="0" smtClean="0">
                <a:ea typeface="Calibri"/>
                <a:cs typeface="Simplified Arabic"/>
              </a:rPr>
              <a:t>ولسانه.</a:t>
            </a:r>
            <a:endParaRPr lang="ar-IQ" sz="5400" b="1" dirty="0" smtClean="0">
              <a:ea typeface="Calibri"/>
              <a:cs typeface="Simplified Arabic"/>
            </a:endParaRPr>
          </a:p>
          <a:p>
            <a:pPr marL="89535">
              <a:lnSpc>
                <a:spcPct val="115000"/>
              </a:lnSpc>
              <a:spcAft>
                <a:spcPts val="1000"/>
              </a:spcAft>
            </a:pPr>
            <a:endParaRPr lang="en-US" sz="4400" dirty="0">
              <a:ea typeface="Calibri"/>
              <a:cs typeface="Arial"/>
            </a:endParaRPr>
          </a:p>
        </p:txBody>
      </p:sp>
    </p:spTree>
    <p:extLst>
      <p:ext uri="{BB962C8B-B14F-4D97-AF65-F5344CB8AC3E}">
        <p14:creationId xmlns:p14="http://schemas.microsoft.com/office/powerpoint/2010/main" val="3293938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832648"/>
          </a:xfrm>
        </p:spPr>
        <p:txBody>
          <a:bodyPr>
            <a:noAutofit/>
          </a:bodyPr>
          <a:lstStyle/>
          <a:p>
            <a:r>
              <a:rPr lang="ar-SA" sz="5400" b="1" dirty="0">
                <a:ea typeface="Calibri"/>
                <a:cs typeface="Simplified Arabic"/>
              </a:rPr>
              <a:t>قبل الأمثلة التي تساق لتوضيح قاعدة، أو حكم، وغالبا ما تستخدم النقطتان في هذه الحالة بعد كلمتي «مثل»، أو «نحو» أو قبل الكاف</a:t>
            </a:r>
            <a:r>
              <a:rPr lang="ar-SA" sz="5400" b="1" dirty="0" smtClean="0">
                <a:ea typeface="Calibri"/>
                <a:cs typeface="Simplified Arabic"/>
              </a:rPr>
              <a:t>،</a:t>
            </a:r>
            <a:r>
              <a:rPr lang="ar-SA" sz="5000" b="1" dirty="0">
                <a:solidFill>
                  <a:prstClr val="white"/>
                </a:solidFill>
                <a:ea typeface="Calibri"/>
                <a:cs typeface="Simplified Arabic"/>
              </a:rPr>
              <a:t> </a:t>
            </a:r>
            <a:r>
              <a:rPr lang="ar-IQ" sz="5000" b="1" dirty="0" smtClean="0">
                <a:solidFill>
                  <a:prstClr val="white"/>
                </a:solidFill>
                <a:ea typeface="Calibri"/>
                <a:cs typeface="Simplified Arabic"/>
              </a:rPr>
              <a:t>و</a:t>
            </a:r>
            <a:r>
              <a:rPr lang="ar-SA" sz="5000" b="1" dirty="0" smtClean="0">
                <a:solidFill>
                  <a:prstClr val="white"/>
                </a:solidFill>
                <a:ea typeface="Calibri"/>
                <a:cs typeface="Simplified Arabic"/>
              </a:rPr>
              <a:t>الصيغ </a:t>
            </a:r>
            <a:r>
              <a:rPr lang="ar-SA" sz="5000" b="1" dirty="0">
                <a:solidFill>
                  <a:prstClr val="white"/>
                </a:solidFill>
                <a:ea typeface="Calibri"/>
                <a:cs typeface="Simplified Arabic"/>
              </a:rPr>
              <a:t>المختومة </a:t>
            </a:r>
            <a:r>
              <a:rPr lang="ar-SA" sz="5000" b="1" dirty="0" smtClean="0">
                <a:solidFill>
                  <a:prstClr val="white"/>
                </a:solidFill>
                <a:ea typeface="Calibri"/>
                <a:cs typeface="Simplified Arabic"/>
              </a:rPr>
              <a:t>بألفاظ:</a:t>
            </a:r>
            <a:r>
              <a:rPr lang="ar-IQ" sz="5000" b="1" dirty="0" smtClean="0">
                <a:solidFill>
                  <a:prstClr val="white"/>
                </a:solidFill>
                <a:ea typeface="Calibri"/>
                <a:cs typeface="Simplified Arabic"/>
              </a:rPr>
              <a:t> </a:t>
            </a:r>
            <a:r>
              <a:rPr lang="ar-SA" sz="5000" b="1" dirty="0" smtClean="0">
                <a:solidFill>
                  <a:prstClr val="white"/>
                </a:solidFill>
                <a:ea typeface="Calibri"/>
                <a:cs typeface="Simplified Arabic"/>
              </a:rPr>
              <a:t>الآتية،</a:t>
            </a:r>
            <a:endParaRPr lang="ar-IQ" sz="5000" b="1" dirty="0" smtClean="0">
              <a:solidFill>
                <a:prstClr val="white"/>
              </a:solidFill>
              <a:ea typeface="Calibri"/>
              <a:cs typeface="Simplified Arabic"/>
            </a:endParaRPr>
          </a:p>
          <a:p>
            <a:pPr marL="0" indent="0">
              <a:buNone/>
            </a:pPr>
            <a:r>
              <a:rPr lang="ar-SA" sz="5000" b="1" dirty="0" smtClean="0">
                <a:solidFill>
                  <a:prstClr val="white"/>
                </a:solidFill>
                <a:ea typeface="Calibri"/>
                <a:cs typeface="Simplified Arabic"/>
              </a:rPr>
              <a:t>ما يلي،</a:t>
            </a:r>
            <a:r>
              <a:rPr lang="ar-IQ" sz="5000" b="1" dirty="0" smtClean="0">
                <a:solidFill>
                  <a:prstClr val="white"/>
                </a:solidFill>
                <a:ea typeface="Calibri"/>
                <a:cs typeface="Simplified Arabic"/>
              </a:rPr>
              <a:t> </a:t>
            </a:r>
            <a:r>
              <a:rPr lang="ar-SA" sz="5400" b="1" dirty="0" smtClean="0">
                <a:ea typeface="Calibri"/>
                <a:cs typeface="Simplified Arabic"/>
              </a:rPr>
              <a:t>مثل</a:t>
            </a:r>
            <a:r>
              <a:rPr lang="ar-SA" sz="6000" b="1" u="sng" dirty="0" smtClean="0">
                <a:solidFill>
                  <a:srgbClr val="FF0000"/>
                </a:solidFill>
                <a:ea typeface="Calibri"/>
                <a:cs typeface="Simplified Arabic"/>
              </a:rPr>
              <a:t>:</a:t>
            </a:r>
            <a:endParaRPr lang="ar-IQ" sz="5400" dirty="0"/>
          </a:p>
        </p:txBody>
      </p:sp>
    </p:spTree>
    <p:extLst>
      <p:ext uri="{BB962C8B-B14F-4D97-AF65-F5344CB8AC3E}">
        <p14:creationId xmlns:p14="http://schemas.microsoft.com/office/powerpoint/2010/main" val="370575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a:bodyPr>
          <a:lstStyle/>
          <a:p>
            <a:r>
              <a:rPr lang="ar-SA" sz="5400" b="1" dirty="0">
                <a:solidFill>
                  <a:prstClr val="white"/>
                </a:solidFill>
                <a:ea typeface="Calibri"/>
                <a:cs typeface="Simplified Arabic"/>
              </a:rPr>
              <a:t>تحذف نون المثنى عند إضافته، نحو</a:t>
            </a:r>
            <a:r>
              <a:rPr lang="ar-SA" sz="6000" b="1" u="sng" dirty="0">
                <a:solidFill>
                  <a:srgbClr val="FF0000"/>
                </a:solidFill>
                <a:ea typeface="Calibri"/>
                <a:cs typeface="Simplified Arabic"/>
              </a:rPr>
              <a:t>: </a:t>
            </a:r>
            <a:r>
              <a:rPr lang="ar-IQ" sz="5400" b="1" dirty="0">
                <a:solidFill>
                  <a:prstClr val="white"/>
                </a:solidFill>
                <a:ea typeface="Calibri"/>
                <a:cs typeface="Simplified Arabic"/>
              </a:rPr>
              <a:t>حضر طالبا العلم ِ</a:t>
            </a:r>
            <a:r>
              <a:rPr lang="ar-SA" sz="5400" b="1" dirty="0">
                <a:solidFill>
                  <a:prstClr val="white"/>
                </a:solidFill>
                <a:ea typeface="Calibri"/>
                <a:cs typeface="Simplified Arabic"/>
              </a:rPr>
              <a:t>.</a:t>
            </a:r>
            <a:endParaRPr lang="ar-IQ" sz="5400" b="1" dirty="0" smtClean="0">
              <a:ea typeface="Calibri"/>
              <a:cs typeface="Simplified Arabic"/>
            </a:endParaRPr>
          </a:p>
          <a:p>
            <a:r>
              <a:rPr lang="ar-SA" sz="5400" b="1" dirty="0" smtClean="0">
                <a:ea typeface="Calibri"/>
                <a:cs typeface="Simplified Arabic"/>
              </a:rPr>
              <a:t>مثل</a:t>
            </a:r>
            <a:r>
              <a:rPr lang="ar-SA" sz="6500" b="1" u="sng" dirty="0" smtClean="0">
                <a:solidFill>
                  <a:srgbClr val="FF0000"/>
                </a:solidFill>
                <a:ea typeface="Calibri"/>
                <a:cs typeface="Simplified Arabic"/>
              </a:rPr>
              <a:t>:</a:t>
            </a:r>
            <a:r>
              <a:rPr lang="ar-IQ" sz="6500" b="1" u="sng" dirty="0" smtClean="0">
                <a:solidFill>
                  <a:srgbClr val="FF0000"/>
                </a:solidFill>
                <a:ea typeface="Calibri"/>
                <a:cs typeface="Simplified Arabic"/>
              </a:rPr>
              <a:t> </a:t>
            </a:r>
            <a:r>
              <a:rPr lang="ar-SA" sz="5400" b="1" dirty="0" smtClean="0">
                <a:ea typeface="Calibri"/>
                <a:cs typeface="Simplified Arabic"/>
              </a:rPr>
              <a:t>هذه </a:t>
            </a:r>
            <a:r>
              <a:rPr lang="ar-SA" sz="5400" b="1" dirty="0">
                <a:ea typeface="Calibri"/>
                <a:cs typeface="Simplified Arabic"/>
              </a:rPr>
              <a:t>نصيحتي إليكم تتلخص فيما يأتي: لا تستمعوا إلى مقالة السوء، </a:t>
            </a:r>
            <a:r>
              <a:rPr lang="ar-IQ" sz="5400" b="1" dirty="0" smtClean="0">
                <a:ea typeface="Calibri"/>
                <a:cs typeface="Simplified Arabic"/>
              </a:rPr>
              <a:t>؛ </a:t>
            </a:r>
            <a:r>
              <a:rPr lang="ar-SA" sz="5400" b="1" dirty="0" smtClean="0">
                <a:ea typeface="Calibri"/>
                <a:cs typeface="Simplified Arabic"/>
              </a:rPr>
              <a:t>ولتكن </a:t>
            </a:r>
            <a:r>
              <a:rPr lang="ar-SA" sz="5400" b="1" dirty="0">
                <a:ea typeface="Calibri"/>
                <a:cs typeface="Simplified Arabic"/>
              </a:rPr>
              <a:t>ألسنتكم من وراء عقولكم.</a:t>
            </a:r>
            <a:br>
              <a:rPr lang="ar-SA" sz="5400" b="1" dirty="0">
                <a:ea typeface="Calibri"/>
                <a:cs typeface="Simplified Arabic"/>
              </a:rPr>
            </a:br>
            <a:endParaRPr lang="ar-IQ" sz="5400" dirty="0"/>
          </a:p>
        </p:txBody>
      </p:sp>
    </p:spTree>
    <p:extLst>
      <p:ext uri="{BB962C8B-B14F-4D97-AF65-F5344CB8AC3E}">
        <p14:creationId xmlns:p14="http://schemas.microsoft.com/office/powerpoint/2010/main" val="3854608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lnSpcReduction="10000"/>
          </a:bodyPr>
          <a:lstStyle/>
          <a:p>
            <a:pPr>
              <a:lnSpc>
                <a:spcPct val="115000"/>
              </a:lnSpc>
              <a:spcAft>
                <a:spcPts val="1000"/>
              </a:spcAft>
            </a:pPr>
            <a:r>
              <a:rPr lang="ar-IQ" sz="6000" dirty="0" smtClean="0">
                <a:ea typeface="Calibri"/>
              </a:rPr>
              <a:t> </a:t>
            </a:r>
            <a:r>
              <a:rPr lang="ar-SA" sz="6000" b="1" dirty="0">
                <a:ea typeface="Calibri"/>
                <a:cs typeface="Simplified Arabic"/>
              </a:rPr>
              <a:t>قبل شرح معاني المفردات </a:t>
            </a:r>
            <a:r>
              <a:rPr lang="ar-SA" sz="6000" b="1" dirty="0" smtClean="0">
                <a:ea typeface="Calibri"/>
                <a:cs typeface="Simplified Arabic"/>
              </a:rPr>
              <a:t>والعبارات</a:t>
            </a:r>
            <a:r>
              <a:rPr lang="ar-IQ" sz="6000" b="1" dirty="0" smtClean="0">
                <a:ea typeface="Calibri"/>
                <a:cs typeface="Simplified Arabic"/>
              </a:rPr>
              <a:t> </a:t>
            </a:r>
            <a:r>
              <a:rPr lang="ar-SA" sz="6000" b="1" dirty="0" smtClean="0">
                <a:ea typeface="Calibri"/>
                <a:cs typeface="Simplified Arabic"/>
              </a:rPr>
              <a:t>لتفصل </a:t>
            </a:r>
            <a:r>
              <a:rPr lang="ar-SA" sz="6000" b="1" dirty="0">
                <a:ea typeface="Calibri"/>
                <a:cs typeface="Simplified Arabic"/>
              </a:rPr>
              <a:t>بين المفردات أو العبارات </a:t>
            </a:r>
            <a:r>
              <a:rPr lang="ar-SA" sz="6000" b="1" dirty="0" err="1" smtClean="0">
                <a:ea typeface="Calibri"/>
                <a:cs typeface="Simplified Arabic"/>
              </a:rPr>
              <a:t>ومعانيها،مثل</a:t>
            </a:r>
            <a:r>
              <a:rPr lang="ar-SA" sz="6000" b="1" dirty="0" smtClean="0">
                <a:ea typeface="Calibri"/>
                <a:cs typeface="Simplified Arabic"/>
              </a:rPr>
              <a:t>:</a:t>
            </a:r>
          </a:p>
          <a:p>
            <a:pPr>
              <a:lnSpc>
                <a:spcPct val="115000"/>
              </a:lnSpc>
              <a:spcAft>
                <a:spcPts val="1000"/>
              </a:spcAft>
            </a:pPr>
            <a:r>
              <a:rPr lang="ar-SA" sz="6000" b="1" dirty="0" smtClean="0">
                <a:ea typeface="Calibri"/>
                <a:cs typeface="Simplified Arabic"/>
              </a:rPr>
              <a:t>الفعل</a:t>
            </a:r>
            <a:r>
              <a:rPr lang="ar-SA" sz="6500" b="1" u="sng" dirty="0">
                <a:solidFill>
                  <a:srgbClr val="FF0000"/>
                </a:solidFill>
                <a:ea typeface="Calibri"/>
                <a:cs typeface="Simplified Arabic"/>
              </a:rPr>
              <a:t>:</a:t>
            </a:r>
            <a:r>
              <a:rPr lang="ar-SA" sz="6000" b="1" dirty="0">
                <a:ea typeface="Calibri"/>
                <a:cs typeface="Simplified Arabic"/>
              </a:rPr>
              <a:t> لفظ يدل على معنى في </a:t>
            </a:r>
            <a:r>
              <a:rPr lang="ar-SA" sz="6000" b="1" dirty="0" smtClean="0">
                <a:ea typeface="Calibri"/>
                <a:cs typeface="Simplified Arabic"/>
              </a:rPr>
              <a:t>ذاته،</a:t>
            </a:r>
            <a:r>
              <a:rPr lang="ar-IQ" sz="6000" b="1" dirty="0" smtClean="0">
                <a:ea typeface="Calibri"/>
                <a:cs typeface="Simplified Arabic"/>
              </a:rPr>
              <a:t> </a:t>
            </a:r>
            <a:r>
              <a:rPr lang="ar-SA" sz="6000" b="1" dirty="0" smtClean="0">
                <a:ea typeface="Calibri"/>
                <a:cs typeface="Simplified Arabic"/>
              </a:rPr>
              <a:t>ومقترن </a:t>
            </a:r>
            <a:r>
              <a:rPr lang="ar-SA" sz="6000" b="1" dirty="0">
                <a:ea typeface="Calibri"/>
                <a:cs typeface="Simplified Arabic"/>
              </a:rPr>
              <a:t>بزمن.</a:t>
            </a:r>
            <a:endParaRPr lang="en-US" sz="4800" dirty="0">
              <a:ea typeface="Calibri"/>
              <a:cs typeface="Arial"/>
            </a:endParaRPr>
          </a:p>
          <a:p>
            <a:pPr marL="0" indent="0">
              <a:buNone/>
            </a:pPr>
            <a:r>
              <a:rPr lang="ar-SA" sz="6000" dirty="0" smtClean="0">
                <a:ea typeface="Calibri"/>
              </a:rPr>
              <a:t> </a:t>
            </a:r>
            <a:endParaRPr lang="ar-IQ" sz="6000" dirty="0">
              <a:ea typeface="Times New Roman"/>
              <a:cs typeface="Simplified Arabic"/>
            </a:endParaRPr>
          </a:p>
        </p:txBody>
      </p:sp>
    </p:spTree>
    <p:extLst>
      <p:ext uri="{BB962C8B-B14F-4D97-AF65-F5344CB8AC3E}">
        <p14:creationId xmlns:p14="http://schemas.microsoft.com/office/powerpoint/2010/main" val="5026469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10000"/>
          </a:bodyPr>
          <a:lstStyle/>
          <a:p>
            <a:pPr>
              <a:lnSpc>
                <a:spcPct val="115000"/>
              </a:lnSpc>
              <a:spcAft>
                <a:spcPts val="1200"/>
              </a:spcAft>
            </a:pPr>
            <a:r>
              <a:rPr lang="ar-SA" sz="6000" b="1" dirty="0">
                <a:ea typeface="Calibri"/>
                <a:cs typeface="Simplified Arabic"/>
              </a:rPr>
              <a:t>في التحقيقات القضائية أو الإدارية، بعد حرفي «س» و«ج» اللذين يرمزان إلى </a:t>
            </a:r>
            <a:r>
              <a:rPr lang="ar-SA" sz="6000" b="1" dirty="0" smtClean="0">
                <a:ea typeface="Calibri"/>
                <a:cs typeface="Simplified Arabic"/>
              </a:rPr>
              <a:t>كلمتي:</a:t>
            </a:r>
            <a:r>
              <a:rPr lang="ar-IQ" sz="6000" b="1" dirty="0" smtClean="0">
                <a:ea typeface="Calibri"/>
                <a:cs typeface="Simplified Arabic"/>
              </a:rPr>
              <a:t> </a:t>
            </a:r>
            <a:r>
              <a:rPr lang="ar-SA" sz="6000" b="1" dirty="0" smtClean="0">
                <a:ea typeface="Calibri"/>
                <a:cs typeface="Simplified Arabic"/>
              </a:rPr>
              <a:t>سؤال وجواب،</a:t>
            </a:r>
            <a:r>
              <a:rPr lang="ar-IQ" sz="6000" b="1" dirty="0" smtClean="0">
                <a:ea typeface="Calibri"/>
                <a:cs typeface="Simplified Arabic"/>
              </a:rPr>
              <a:t> </a:t>
            </a:r>
            <a:r>
              <a:rPr lang="ar-SA" sz="6000" b="1" dirty="0" smtClean="0">
                <a:ea typeface="Calibri"/>
                <a:cs typeface="Simplified Arabic"/>
              </a:rPr>
              <a:t>مثل</a:t>
            </a:r>
            <a:r>
              <a:rPr lang="ar-SA" sz="6000" b="1" dirty="0">
                <a:ea typeface="Calibri"/>
                <a:cs typeface="Simplified Arabic"/>
              </a:rPr>
              <a:t>:</a:t>
            </a:r>
            <a:br>
              <a:rPr lang="ar-SA" sz="6000" b="1" dirty="0">
                <a:ea typeface="Calibri"/>
                <a:cs typeface="Simplified Arabic"/>
              </a:rPr>
            </a:br>
            <a:r>
              <a:rPr lang="ar-SA" sz="6000" b="1" dirty="0">
                <a:ea typeface="Calibri"/>
                <a:cs typeface="Simplified Arabic"/>
              </a:rPr>
              <a:t> س</a:t>
            </a:r>
            <a:r>
              <a:rPr lang="ar-SA" sz="7100" b="1" u="sng" dirty="0">
                <a:solidFill>
                  <a:srgbClr val="FF0000"/>
                </a:solidFill>
                <a:ea typeface="Calibri"/>
                <a:cs typeface="Simplified Arabic"/>
              </a:rPr>
              <a:t>:</a:t>
            </a:r>
            <a:r>
              <a:rPr lang="ar-SA" sz="6000" b="1" dirty="0">
                <a:ea typeface="Calibri"/>
                <a:cs typeface="Simplified Arabic"/>
              </a:rPr>
              <a:t> ما اسمك؟</a:t>
            </a:r>
            <a:br>
              <a:rPr lang="ar-SA" sz="6000" b="1" dirty="0">
                <a:ea typeface="Calibri"/>
                <a:cs typeface="Simplified Arabic"/>
              </a:rPr>
            </a:br>
            <a:r>
              <a:rPr lang="ar-SA" sz="6000" b="1" dirty="0">
                <a:ea typeface="Calibri"/>
                <a:cs typeface="Simplified Arabic"/>
              </a:rPr>
              <a:t> </a:t>
            </a:r>
            <a:r>
              <a:rPr lang="ar-SA" sz="6000" b="1" dirty="0" smtClean="0">
                <a:ea typeface="Calibri"/>
                <a:cs typeface="Simplified Arabic"/>
              </a:rPr>
              <a:t>ج:احمد</a:t>
            </a:r>
            <a:r>
              <a:rPr lang="ar-SA" sz="6000" b="1" dirty="0">
                <a:ea typeface="Calibri"/>
                <a:cs typeface="Simplified Arabic"/>
              </a:rPr>
              <a:t>.</a:t>
            </a:r>
            <a:br>
              <a:rPr lang="ar-SA" sz="6000" b="1" dirty="0">
                <a:ea typeface="Calibri"/>
                <a:cs typeface="Simplified Arabic"/>
              </a:rPr>
            </a:br>
            <a:endParaRPr lang="ar-IQ" sz="6000" dirty="0"/>
          </a:p>
        </p:txBody>
      </p:sp>
    </p:spTree>
    <p:extLst>
      <p:ext uri="{BB962C8B-B14F-4D97-AF65-F5344CB8AC3E}">
        <p14:creationId xmlns:p14="http://schemas.microsoft.com/office/powerpoint/2010/main" val="9022485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8229600" cy="5688632"/>
          </a:xfrm>
        </p:spPr>
        <p:txBody>
          <a:bodyPr>
            <a:noAutofit/>
          </a:bodyPr>
          <a:lstStyle/>
          <a:p>
            <a:pPr>
              <a:lnSpc>
                <a:spcPct val="115000"/>
              </a:lnSpc>
              <a:spcAft>
                <a:spcPts val="1000"/>
              </a:spcAft>
            </a:pPr>
            <a:r>
              <a:rPr lang="ar-SA" sz="6000" b="1" dirty="0">
                <a:ea typeface="Calibri"/>
                <a:cs typeface="Simplified Arabic"/>
              </a:rPr>
              <a:t>في كتابة الوقت للفصل بين الساعات، والثواني مثل:</a:t>
            </a:r>
            <a:br>
              <a:rPr lang="ar-SA" sz="6000" b="1" dirty="0">
                <a:ea typeface="Calibri"/>
                <a:cs typeface="Simplified Arabic"/>
              </a:rPr>
            </a:br>
            <a:r>
              <a:rPr lang="ar-SA" sz="6000" b="1" dirty="0">
                <a:ea typeface="Calibri"/>
                <a:cs typeface="Simplified Arabic"/>
              </a:rPr>
              <a:t> الساعة الان </a:t>
            </a:r>
            <a:r>
              <a:rPr lang="ar-SA" sz="6000" b="1" dirty="0" smtClean="0">
                <a:ea typeface="Calibri"/>
                <a:cs typeface="Simplified Arabic"/>
              </a:rPr>
              <a:t>٢</a:t>
            </a:r>
            <a:r>
              <a:rPr lang="ar-SA" sz="6000" b="1" u="sng" dirty="0" smtClean="0">
                <a:solidFill>
                  <a:srgbClr val="FF0000"/>
                </a:solidFill>
                <a:ea typeface="Calibri"/>
                <a:cs typeface="Simplified Arabic"/>
              </a:rPr>
              <a:t>:</a:t>
            </a:r>
            <a:r>
              <a:rPr lang="ar-SA" sz="6000" b="1" dirty="0" smtClean="0">
                <a:ea typeface="Calibri"/>
                <a:cs typeface="Simplified Arabic"/>
              </a:rPr>
              <a:t>٤٥</a:t>
            </a:r>
            <a:r>
              <a:rPr lang="ar-SA" sz="6000" dirty="0" smtClean="0">
                <a:ea typeface="Times New Roman"/>
                <a:cs typeface="Simplified Arabic"/>
              </a:rPr>
              <a:t>.</a:t>
            </a:r>
            <a:endParaRPr lang="en-US" sz="6000" dirty="0">
              <a:ea typeface="Calibri"/>
              <a:cs typeface="Arial"/>
            </a:endParaRPr>
          </a:p>
        </p:txBody>
      </p:sp>
    </p:spTree>
    <p:extLst>
      <p:ext uri="{BB962C8B-B14F-4D97-AF65-F5344CB8AC3E}">
        <p14:creationId xmlns:p14="http://schemas.microsoft.com/office/powerpoint/2010/main" val="239802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a:bodyPr>
          <a:lstStyle/>
          <a:p>
            <a:pPr marL="0" indent="0" algn="just">
              <a:lnSpc>
                <a:spcPct val="115000"/>
              </a:lnSpc>
              <a:spcAft>
                <a:spcPts val="1370"/>
              </a:spcAft>
              <a:buNone/>
            </a:pPr>
            <a:r>
              <a:rPr lang="ar-IQ" sz="7200" b="1" dirty="0">
                <a:ea typeface="Times New Roman"/>
                <a:cs typeface="Simplified Arabic"/>
              </a:rPr>
              <a:t> </a:t>
            </a:r>
            <a:r>
              <a:rPr lang="ar-IQ" sz="7200" b="1" dirty="0" smtClean="0">
                <a:ea typeface="Times New Roman"/>
                <a:cs typeface="Simplified Arabic"/>
              </a:rPr>
              <a:t>       </a:t>
            </a:r>
            <a:r>
              <a:rPr lang="ar-IQ" sz="7200" b="1" dirty="0">
                <a:ea typeface="Times New Roman"/>
                <a:cs typeface="Simplified Arabic"/>
              </a:rPr>
              <a:t>الفاصلة </a:t>
            </a:r>
            <a:r>
              <a:rPr lang="ar-IQ" sz="7200" b="1" dirty="0" smtClean="0">
                <a:ea typeface="Times New Roman"/>
                <a:cs typeface="Simplified Arabic"/>
              </a:rPr>
              <a:t>(،)</a:t>
            </a:r>
          </a:p>
          <a:p>
            <a:pPr algn="just">
              <a:lnSpc>
                <a:spcPts val="1715"/>
              </a:lnSpc>
              <a:spcAft>
                <a:spcPts val="1000"/>
              </a:spcAft>
            </a:pPr>
            <a:r>
              <a:rPr lang="ar-IQ" sz="5400" b="1" dirty="0">
                <a:ea typeface="Times New Roman"/>
                <a:cs typeface="Simplified Arabic"/>
              </a:rPr>
              <a:t>الفاصلة في النص العربي تكتب </a:t>
            </a:r>
            <a:endParaRPr lang="ar-IQ" sz="5400" b="1" dirty="0" smtClean="0">
              <a:ea typeface="Times New Roman"/>
              <a:cs typeface="Simplified Arabic"/>
            </a:endParaRPr>
          </a:p>
          <a:p>
            <a:pPr algn="just">
              <a:lnSpc>
                <a:spcPts val="1715"/>
              </a:lnSpc>
              <a:spcAft>
                <a:spcPts val="1000"/>
              </a:spcAft>
            </a:pPr>
            <a:endParaRPr lang="ar-IQ" sz="5400" b="1" dirty="0">
              <a:ea typeface="Times New Roman"/>
              <a:cs typeface="Simplified Arabic"/>
            </a:endParaRPr>
          </a:p>
          <a:p>
            <a:pPr marL="0" indent="0" algn="just">
              <a:lnSpc>
                <a:spcPts val="1715"/>
              </a:lnSpc>
              <a:spcAft>
                <a:spcPts val="1000"/>
              </a:spcAft>
              <a:buNone/>
            </a:pPr>
            <a:r>
              <a:rPr lang="ar-IQ" sz="5400" b="1" dirty="0" smtClean="0">
                <a:ea typeface="Times New Roman"/>
                <a:cs typeface="Simplified Arabic"/>
              </a:rPr>
              <a:t>هكذا </a:t>
            </a:r>
            <a:r>
              <a:rPr lang="ar-IQ" sz="5400" b="1" dirty="0">
                <a:ea typeface="Times New Roman"/>
                <a:cs typeface="Simplified Arabic"/>
              </a:rPr>
              <a:t>(،) </a:t>
            </a:r>
            <a:r>
              <a:rPr lang="ar-SA" sz="5400" b="1" dirty="0">
                <a:ea typeface="Calibri"/>
                <a:cs typeface="Simplified Arabic"/>
              </a:rPr>
              <a:t>مواضع </a:t>
            </a:r>
            <a:r>
              <a:rPr lang="ar-SA" sz="5400" b="1" dirty="0" smtClean="0">
                <a:ea typeface="Calibri"/>
                <a:cs typeface="Simplified Arabic"/>
              </a:rPr>
              <a:t>است</a:t>
            </a:r>
            <a:r>
              <a:rPr lang="ar-IQ" sz="5400" b="1" dirty="0" smtClean="0">
                <a:ea typeface="Calibri"/>
                <a:cs typeface="Simplified Arabic"/>
              </a:rPr>
              <a:t>خدام</a:t>
            </a:r>
            <a:r>
              <a:rPr lang="ar-SA" sz="5400" b="1" dirty="0" smtClean="0">
                <a:ea typeface="Calibri"/>
                <a:cs typeface="Simplified Arabic"/>
              </a:rPr>
              <a:t> الفاصلة</a:t>
            </a:r>
            <a:r>
              <a:rPr lang="ar-IQ" sz="5400" b="1" dirty="0" smtClean="0">
                <a:ea typeface="Calibri"/>
                <a:cs typeface="Simplified Arabic"/>
              </a:rPr>
              <a:t>،هي</a:t>
            </a:r>
            <a:r>
              <a:rPr lang="ar-SA" sz="5400" b="1" dirty="0" smtClean="0">
                <a:ea typeface="Calibri"/>
                <a:cs typeface="Simplified Arabic"/>
              </a:rPr>
              <a:t>:</a:t>
            </a:r>
            <a:endParaRPr lang="en-US" sz="5400" dirty="0">
              <a:ea typeface="Calibri"/>
              <a:cs typeface="Arial"/>
            </a:endParaRPr>
          </a:p>
          <a:p>
            <a:pPr marL="0" indent="0" algn="just">
              <a:lnSpc>
                <a:spcPct val="115000"/>
              </a:lnSpc>
              <a:spcAft>
                <a:spcPts val="1370"/>
              </a:spcAft>
              <a:buNone/>
            </a:pPr>
            <a:endParaRPr lang="en-US" sz="7200" dirty="0" smtClean="0">
              <a:ea typeface="Calibri"/>
              <a:cs typeface="Arial"/>
            </a:endParaRPr>
          </a:p>
          <a:p>
            <a:pPr marL="0" indent="0">
              <a:buNone/>
            </a:pPr>
            <a:r>
              <a:rPr lang="ar-IQ" sz="4800" b="1" dirty="0" smtClean="0">
                <a:ea typeface="Times New Roman"/>
                <a:cs typeface="Simplified Arabic"/>
              </a:rPr>
              <a:t>     </a:t>
            </a:r>
            <a:endParaRPr lang="ar-IQ" sz="4800" b="1" dirty="0">
              <a:ea typeface="Times New Roman"/>
              <a:cs typeface="Simplified Arabic"/>
            </a:endParaRPr>
          </a:p>
        </p:txBody>
      </p:sp>
    </p:spTree>
    <p:extLst>
      <p:ext uri="{BB962C8B-B14F-4D97-AF65-F5344CB8AC3E}">
        <p14:creationId xmlns:p14="http://schemas.microsoft.com/office/powerpoint/2010/main" val="16693304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70186"/>
          </a:xfrm>
        </p:spPr>
        <p:txBody>
          <a:bodyPr>
            <a:noAutofit/>
          </a:bodyPr>
          <a:lstStyle/>
          <a:p>
            <a:pPr>
              <a:lnSpc>
                <a:spcPct val="115000"/>
              </a:lnSpc>
              <a:spcAft>
                <a:spcPts val="1000"/>
              </a:spcAft>
            </a:pPr>
            <a:r>
              <a:rPr lang="ar-IQ" sz="6000" b="1" dirty="0" smtClean="0">
                <a:ea typeface="Calibri"/>
                <a:cs typeface="Simplified Arabic"/>
              </a:rPr>
              <a:t/>
            </a:r>
            <a:br>
              <a:rPr lang="ar-IQ" sz="6000" b="1" dirty="0" smtClean="0">
                <a:ea typeface="Calibri"/>
                <a:cs typeface="Simplified Arabic"/>
              </a:rPr>
            </a:br>
            <a:r>
              <a:rPr lang="ar-SA" sz="6000" b="1" dirty="0" smtClean="0">
                <a:ea typeface="Calibri"/>
                <a:cs typeface="Simplified Arabic"/>
              </a:rPr>
              <a:t>الشرطة </a:t>
            </a:r>
            <a:r>
              <a:rPr lang="ar-SA" sz="6000" b="1" dirty="0">
                <a:ea typeface="Calibri"/>
                <a:cs typeface="Simplified Arabic"/>
              </a:rPr>
              <a:t>(-)</a:t>
            </a:r>
            <a:r>
              <a:rPr lang="en-US" sz="6000" dirty="0">
                <a:ea typeface="Calibri"/>
                <a:cs typeface="Arial"/>
              </a:rPr>
              <a:t/>
            </a:r>
            <a:br>
              <a:rPr lang="en-US" sz="6000" dirty="0">
                <a:ea typeface="Calibri"/>
                <a:cs typeface="Arial"/>
              </a:rPr>
            </a:br>
            <a:endParaRPr lang="ar-IQ" sz="6000" dirty="0"/>
          </a:p>
        </p:txBody>
      </p:sp>
      <p:sp>
        <p:nvSpPr>
          <p:cNvPr id="3" name="عنصر نائب للمحتوى 2"/>
          <p:cNvSpPr>
            <a:spLocks noGrp="1"/>
          </p:cNvSpPr>
          <p:nvPr>
            <p:ph idx="1"/>
          </p:nvPr>
        </p:nvSpPr>
        <p:spPr>
          <a:xfrm>
            <a:off x="457200" y="2204864"/>
            <a:ext cx="8229600" cy="3921299"/>
          </a:xfrm>
        </p:spPr>
        <p:txBody>
          <a:bodyPr/>
          <a:lstStyle/>
          <a:p>
            <a:pPr>
              <a:lnSpc>
                <a:spcPct val="115000"/>
              </a:lnSpc>
              <a:spcAft>
                <a:spcPts val="1000"/>
              </a:spcAft>
            </a:pPr>
            <a:r>
              <a:rPr lang="ar-SA" sz="5400" b="1" dirty="0">
                <a:ea typeface="Calibri"/>
                <a:cs typeface="Simplified Arabic"/>
              </a:rPr>
              <a:t>وتسمى «الوصلة» و «المعترضة». وتستعمل في المواضع الاتية:</a:t>
            </a:r>
            <a:endParaRPr lang="en-US" sz="5400" dirty="0">
              <a:ea typeface="Calibri"/>
              <a:cs typeface="Arial"/>
            </a:endParaRPr>
          </a:p>
          <a:p>
            <a:endParaRPr lang="ar-IQ" dirty="0"/>
          </a:p>
        </p:txBody>
      </p:sp>
    </p:spTree>
    <p:extLst>
      <p:ext uri="{BB962C8B-B14F-4D97-AF65-F5344CB8AC3E}">
        <p14:creationId xmlns:p14="http://schemas.microsoft.com/office/powerpoint/2010/main" val="300432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Autofit/>
          </a:bodyPr>
          <a:lstStyle/>
          <a:p>
            <a:r>
              <a:rPr lang="ar-SA" sz="4800" b="1" dirty="0">
                <a:ea typeface="Calibri"/>
                <a:cs typeface="Simplified Arabic"/>
              </a:rPr>
              <a:t>في أول الجملة </a:t>
            </a:r>
            <a:r>
              <a:rPr lang="ar-SA" sz="4800" b="1" dirty="0" smtClean="0">
                <a:ea typeface="Calibri"/>
                <a:cs typeface="Simplified Arabic"/>
              </a:rPr>
              <a:t>الاعتراضية(أو </a:t>
            </a:r>
            <a:r>
              <a:rPr lang="ar-SA" sz="4800" b="1" dirty="0">
                <a:ea typeface="Calibri"/>
                <a:cs typeface="Simplified Arabic"/>
              </a:rPr>
              <a:t>العارضة) وآخرها، وتقع جملة الاعتراض بين متلازمين أو متصلين، كالمبتدأ والخبر، والفعل </a:t>
            </a:r>
            <a:r>
              <a:rPr lang="ar-SA" sz="4800" b="1" dirty="0" smtClean="0">
                <a:ea typeface="Calibri"/>
                <a:cs typeface="Simplified Arabic"/>
              </a:rPr>
              <a:t>ومفعوله،</a:t>
            </a:r>
            <a:r>
              <a:rPr lang="ar-IQ" sz="4800" b="1" dirty="0" smtClean="0">
                <a:ea typeface="Calibri"/>
                <a:cs typeface="Simplified Arabic"/>
              </a:rPr>
              <a:t> </a:t>
            </a:r>
            <a:r>
              <a:rPr lang="ar-SA" sz="4800" b="1" dirty="0" smtClean="0">
                <a:ea typeface="Calibri"/>
                <a:cs typeface="Simplified Arabic"/>
              </a:rPr>
              <a:t>ويؤتى </a:t>
            </a:r>
            <a:r>
              <a:rPr lang="ar-SA" sz="4800" b="1" dirty="0">
                <a:ea typeface="Calibri"/>
                <a:cs typeface="Simplified Arabic"/>
              </a:rPr>
              <a:t>بها للدعاء، أو الاحتراس</a:t>
            </a:r>
            <a:r>
              <a:rPr lang="ar-SA" sz="4800" b="1" dirty="0" smtClean="0">
                <a:ea typeface="Calibri"/>
                <a:cs typeface="Simplified Arabic"/>
              </a:rPr>
              <a:t>،</a:t>
            </a:r>
            <a:r>
              <a:rPr lang="ar-IQ" sz="4800" b="1" dirty="0" smtClean="0">
                <a:ea typeface="Calibri"/>
                <a:cs typeface="Simplified Arabic"/>
              </a:rPr>
              <a:t> </a:t>
            </a:r>
            <a:r>
              <a:rPr lang="ar-SA" sz="4800" b="1" dirty="0" smtClean="0">
                <a:ea typeface="Calibri"/>
                <a:cs typeface="Simplified Arabic"/>
              </a:rPr>
              <a:t>أو </a:t>
            </a:r>
            <a:r>
              <a:rPr lang="ar-SA" sz="4800" b="1" dirty="0">
                <a:ea typeface="Calibri"/>
                <a:cs typeface="Simplified Arabic"/>
              </a:rPr>
              <a:t>ما شابه ذلك، مثل:</a:t>
            </a:r>
            <a:br>
              <a:rPr lang="ar-SA" sz="4800" b="1" dirty="0">
                <a:ea typeface="Calibri"/>
                <a:cs typeface="Simplified Arabic"/>
              </a:rPr>
            </a:br>
            <a:r>
              <a:rPr lang="ar-SA" sz="4800" b="1" dirty="0">
                <a:ea typeface="Calibri"/>
                <a:cs typeface="Simplified Arabic"/>
              </a:rPr>
              <a:t/>
            </a:r>
            <a:br>
              <a:rPr lang="ar-SA" sz="4800" b="1" dirty="0">
                <a:ea typeface="Calibri"/>
                <a:cs typeface="Simplified Arabic"/>
              </a:rPr>
            </a:br>
            <a:endParaRPr lang="ar-IQ" sz="4800" dirty="0"/>
          </a:p>
        </p:txBody>
      </p:sp>
    </p:spTree>
    <p:extLst>
      <p:ext uri="{BB962C8B-B14F-4D97-AF65-F5344CB8AC3E}">
        <p14:creationId xmlns:p14="http://schemas.microsoft.com/office/powerpoint/2010/main" val="8036939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264696"/>
          </a:xfrm>
        </p:spPr>
        <p:txBody>
          <a:bodyPr/>
          <a:lstStyle/>
          <a:p>
            <a:pPr marL="457200">
              <a:lnSpc>
                <a:spcPct val="115000"/>
              </a:lnSpc>
              <a:spcAft>
                <a:spcPts val="1000"/>
              </a:spcAft>
            </a:pPr>
            <a:r>
              <a:rPr lang="ar-SA" sz="4400" b="1" dirty="0">
                <a:ea typeface="Calibri"/>
                <a:cs typeface="Simplified Arabic"/>
              </a:rPr>
              <a:t>هل يصير دمي - بين عينيك- ماءً؟</a:t>
            </a:r>
            <a:endParaRPr lang="en-US" sz="4400" dirty="0">
              <a:ea typeface="Calibri"/>
              <a:cs typeface="Arial"/>
            </a:endParaRPr>
          </a:p>
          <a:p>
            <a:pPr marL="457200">
              <a:lnSpc>
                <a:spcPct val="115000"/>
              </a:lnSpc>
              <a:spcAft>
                <a:spcPts val="1000"/>
              </a:spcAft>
            </a:pPr>
            <a:r>
              <a:rPr lang="ar-SA" sz="4400" b="1" dirty="0">
                <a:ea typeface="Calibri"/>
                <a:cs typeface="Simplified Arabic"/>
              </a:rPr>
              <a:t>أتنسى ردائي الملطَّخَ بالدماء..</a:t>
            </a:r>
            <a:endParaRPr lang="en-US" sz="4400" dirty="0">
              <a:ea typeface="Calibri"/>
              <a:cs typeface="Arial"/>
            </a:endParaRPr>
          </a:p>
          <a:p>
            <a:pPr marL="457200">
              <a:lnSpc>
                <a:spcPct val="115000"/>
              </a:lnSpc>
              <a:spcAft>
                <a:spcPts val="1000"/>
              </a:spcAft>
            </a:pPr>
            <a:r>
              <a:rPr lang="ar-SA" sz="4400" b="1" dirty="0">
                <a:ea typeface="Calibri"/>
                <a:cs typeface="Simplified Arabic"/>
              </a:rPr>
              <a:t>أتلبس - فوق دمائي- ثيابًا مطرَّزَةً بالقصب؟</a:t>
            </a:r>
            <a:endParaRPr lang="en-US" sz="4400" dirty="0">
              <a:ea typeface="Calibri"/>
              <a:cs typeface="Arial"/>
            </a:endParaRPr>
          </a:p>
          <a:p>
            <a:pPr marL="457200">
              <a:lnSpc>
                <a:spcPct val="115000"/>
              </a:lnSpc>
              <a:spcAft>
                <a:spcPts val="1000"/>
              </a:spcAft>
            </a:pPr>
            <a:r>
              <a:rPr lang="ar-SA" sz="4400" b="1" dirty="0">
                <a:ea typeface="Calibri"/>
                <a:cs typeface="Simplified Arabic"/>
              </a:rPr>
              <a:t>إنها الحربُ!</a:t>
            </a:r>
            <a:endParaRPr lang="en-US" sz="4400" dirty="0">
              <a:ea typeface="Calibri"/>
              <a:cs typeface="Arial"/>
            </a:endParaRPr>
          </a:p>
          <a:p>
            <a:endParaRPr lang="ar-IQ" dirty="0"/>
          </a:p>
        </p:txBody>
      </p:sp>
    </p:spTree>
    <p:extLst>
      <p:ext uri="{BB962C8B-B14F-4D97-AF65-F5344CB8AC3E}">
        <p14:creationId xmlns:p14="http://schemas.microsoft.com/office/powerpoint/2010/main" val="1685628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793507"/>
          </a:xfrm>
        </p:spPr>
        <p:txBody>
          <a:bodyPr>
            <a:normAutofit fontScale="77500" lnSpcReduction="20000"/>
          </a:bodyPr>
          <a:lstStyle/>
          <a:p>
            <a:pPr>
              <a:lnSpc>
                <a:spcPct val="115000"/>
              </a:lnSpc>
              <a:spcAft>
                <a:spcPts val="1000"/>
              </a:spcAft>
            </a:pPr>
            <a:r>
              <a:rPr lang="ar-SA" b="1" dirty="0">
                <a:ea typeface="Calibri"/>
                <a:cs typeface="Simplified Arabic"/>
              </a:rPr>
              <a:t>- </a:t>
            </a:r>
            <a:r>
              <a:rPr lang="ar-SA" sz="5400" b="1" dirty="0">
                <a:ea typeface="Calibri"/>
                <a:cs typeface="Simplified Arabic"/>
              </a:rPr>
              <a:t>في أول السطر في حال المحاورة بين متحاورين </a:t>
            </a:r>
            <a:r>
              <a:rPr lang="ar-SA" sz="5400" b="1" dirty="0" smtClean="0">
                <a:ea typeface="Calibri"/>
                <a:cs typeface="Simplified Arabic"/>
              </a:rPr>
              <a:t>؛استغناء </a:t>
            </a:r>
            <a:r>
              <a:rPr lang="ar-SA" sz="5400" b="1" dirty="0">
                <a:ea typeface="Calibri"/>
                <a:cs typeface="Simplified Arabic"/>
              </a:rPr>
              <a:t>عن تكرار اسميهما، مثل:</a:t>
            </a:r>
            <a:endParaRPr lang="en-US" sz="5400" dirty="0">
              <a:ea typeface="Calibri"/>
              <a:cs typeface="Arial"/>
            </a:endParaRPr>
          </a:p>
          <a:p>
            <a:pPr>
              <a:lnSpc>
                <a:spcPct val="115000"/>
              </a:lnSpc>
              <a:spcAft>
                <a:spcPts val="1000"/>
              </a:spcAft>
            </a:pPr>
            <a:r>
              <a:rPr lang="ar-SA" sz="5400" b="1" dirty="0">
                <a:ea typeface="Calibri"/>
                <a:cs typeface="Simplified Arabic"/>
              </a:rPr>
              <a:t>التقى محمد صديقه </a:t>
            </a:r>
            <a:r>
              <a:rPr lang="ar-IQ" sz="5400" b="1" dirty="0" smtClean="0">
                <a:ea typeface="Calibri"/>
                <a:cs typeface="Simplified Arabic"/>
              </a:rPr>
              <a:t>أحمد</a:t>
            </a:r>
            <a:r>
              <a:rPr lang="ar-SA" sz="5400" b="1" dirty="0" smtClean="0">
                <a:ea typeface="Calibri"/>
                <a:cs typeface="Simplified Arabic"/>
              </a:rPr>
              <a:t>، </a:t>
            </a:r>
            <a:r>
              <a:rPr lang="ar-SA" sz="5400" b="1" dirty="0">
                <a:ea typeface="Calibri"/>
                <a:cs typeface="Simplified Arabic"/>
              </a:rPr>
              <a:t>وقال له:</a:t>
            </a:r>
            <a:endParaRPr lang="en-US" sz="5400" dirty="0">
              <a:ea typeface="Calibri"/>
              <a:cs typeface="Arial"/>
            </a:endParaRPr>
          </a:p>
          <a:p>
            <a:r>
              <a:rPr lang="ar-SA" sz="5400" b="1" dirty="0">
                <a:solidFill>
                  <a:srgbClr val="FF0000"/>
                </a:solidFill>
                <a:ea typeface="Calibri"/>
                <a:cs typeface="Simplified Arabic"/>
              </a:rPr>
              <a:t>-</a:t>
            </a:r>
            <a:r>
              <a:rPr lang="ar-SA" sz="5400" b="1" dirty="0">
                <a:ea typeface="Calibri"/>
                <a:cs typeface="Simplified Arabic"/>
              </a:rPr>
              <a:t> كيف حالك؟</a:t>
            </a:r>
            <a:br>
              <a:rPr lang="ar-SA" sz="5400" b="1" dirty="0">
                <a:ea typeface="Calibri"/>
                <a:cs typeface="Simplified Arabic"/>
              </a:rPr>
            </a:br>
            <a:r>
              <a:rPr lang="ar-SA" sz="5400" b="1" dirty="0">
                <a:ea typeface="Calibri"/>
                <a:cs typeface="Simplified Arabic"/>
              </a:rPr>
              <a:t> </a:t>
            </a:r>
            <a:r>
              <a:rPr lang="ar-SA" sz="5400" b="1" dirty="0">
                <a:solidFill>
                  <a:srgbClr val="FF0000"/>
                </a:solidFill>
                <a:ea typeface="Calibri"/>
                <a:cs typeface="Simplified Arabic"/>
              </a:rPr>
              <a:t>-</a:t>
            </a:r>
            <a:r>
              <a:rPr lang="ar-SA" sz="5400" b="1" dirty="0">
                <a:ea typeface="Calibri"/>
                <a:cs typeface="Simplified Arabic"/>
              </a:rPr>
              <a:t> جيدة.</a:t>
            </a:r>
            <a:br>
              <a:rPr lang="ar-SA" sz="5400" b="1" dirty="0">
                <a:ea typeface="Calibri"/>
                <a:cs typeface="Simplified Arabic"/>
              </a:rPr>
            </a:br>
            <a:r>
              <a:rPr lang="ar-SA" sz="5400" b="1" dirty="0">
                <a:ea typeface="Calibri"/>
                <a:cs typeface="Simplified Arabic"/>
              </a:rPr>
              <a:t> - وكيف حال أهلك؟</a:t>
            </a:r>
            <a:br>
              <a:rPr lang="ar-SA" sz="5400" b="1" dirty="0">
                <a:ea typeface="Calibri"/>
                <a:cs typeface="Simplified Arabic"/>
              </a:rPr>
            </a:br>
            <a:r>
              <a:rPr lang="ar-SA" sz="5400" b="1" dirty="0">
                <a:ea typeface="Calibri"/>
                <a:cs typeface="Simplified Arabic"/>
              </a:rPr>
              <a:t> - بخير، والحمد لله!</a:t>
            </a:r>
            <a:br>
              <a:rPr lang="ar-SA" sz="5400" b="1" dirty="0">
                <a:ea typeface="Calibri"/>
                <a:cs typeface="Simplified Arabic"/>
              </a:rPr>
            </a:br>
            <a:endParaRPr lang="ar-IQ" sz="5400" dirty="0"/>
          </a:p>
        </p:txBody>
      </p:sp>
    </p:spTree>
    <p:extLst>
      <p:ext uri="{BB962C8B-B14F-4D97-AF65-F5344CB8AC3E}">
        <p14:creationId xmlns:p14="http://schemas.microsoft.com/office/powerpoint/2010/main" val="41572995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10000"/>
          </a:bodyPr>
          <a:lstStyle/>
          <a:p>
            <a:pPr lvl="0">
              <a:lnSpc>
                <a:spcPct val="115000"/>
              </a:lnSpc>
              <a:spcAft>
                <a:spcPts val="1000"/>
              </a:spcAft>
              <a:buBlip>
                <a:blip r:embed="rId2"/>
              </a:buBlip>
              <a:tabLst>
                <a:tab pos="457200" algn="l"/>
              </a:tabLst>
            </a:pPr>
            <a:r>
              <a:rPr lang="ar-SA" dirty="0">
                <a:ea typeface="Times New Roman"/>
                <a:cs typeface="Simplified Arabic"/>
              </a:rPr>
              <a:t> </a:t>
            </a:r>
            <a:r>
              <a:rPr lang="ar-SA" sz="6000" b="1" dirty="0">
                <a:ea typeface="Calibri"/>
                <a:cs typeface="Simplified Arabic"/>
              </a:rPr>
              <a:t>بين العدد رقماً أو لفظاً وبين المعدود إذا وقعت الأعداد ترتيبية في العنوانات في أول </a:t>
            </a:r>
            <a:r>
              <a:rPr lang="ar-SA" sz="6000" b="1" dirty="0" err="1" smtClean="0">
                <a:ea typeface="Calibri"/>
                <a:cs typeface="Simplified Arabic"/>
              </a:rPr>
              <a:t>السطر،مثل</a:t>
            </a:r>
            <a:r>
              <a:rPr lang="ar-SA" sz="6000" b="1" dirty="0" smtClean="0">
                <a:ea typeface="Calibri"/>
                <a:cs typeface="Simplified Arabic"/>
              </a:rPr>
              <a:t>:</a:t>
            </a:r>
            <a:r>
              <a:rPr lang="ar-IQ" sz="6000" b="1" dirty="0" smtClean="0">
                <a:ea typeface="Calibri"/>
                <a:cs typeface="Simplified Arabic"/>
              </a:rPr>
              <a:t> </a:t>
            </a:r>
            <a:r>
              <a:rPr lang="ar-SA" sz="6000" b="1" dirty="0" smtClean="0">
                <a:ea typeface="Calibri"/>
                <a:cs typeface="Simplified Arabic"/>
              </a:rPr>
              <a:t>للكلام </a:t>
            </a:r>
            <a:r>
              <a:rPr lang="ar-SA" sz="6000" b="1" dirty="0">
                <a:ea typeface="Calibri"/>
                <a:cs typeface="Simplified Arabic"/>
              </a:rPr>
              <a:t>شروط </a:t>
            </a:r>
            <a:r>
              <a:rPr lang="ar-SA" sz="6000" b="1" dirty="0" smtClean="0">
                <a:ea typeface="Calibri"/>
                <a:cs typeface="Simplified Arabic"/>
              </a:rPr>
              <a:t>أربعة: </a:t>
            </a:r>
            <a:endParaRPr lang="en-US" sz="4800" dirty="0">
              <a:ea typeface="Calibri"/>
              <a:cs typeface="Arial"/>
            </a:endParaRPr>
          </a:p>
          <a:p>
            <a:r>
              <a:rPr lang="ar-SA" sz="6000" b="1" dirty="0">
                <a:ea typeface="Calibri"/>
                <a:cs typeface="Simplified Arabic"/>
              </a:rPr>
              <a:t>أولا</a:t>
            </a:r>
            <a:r>
              <a:rPr lang="ar-SA" sz="7700" b="1" dirty="0">
                <a:solidFill>
                  <a:srgbClr val="FF0000"/>
                </a:solidFill>
                <a:ea typeface="Calibri"/>
                <a:cs typeface="Simplified Arabic"/>
              </a:rPr>
              <a:t>-</a:t>
            </a:r>
            <a:r>
              <a:rPr lang="ar-SA" sz="6000" b="1" dirty="0">
                <a:ea typeface="Calibri"/>
                <a:cs typeface="Simplified Arabic"/>
              </a:rPr>
              <a:t> أن يكون للكلام داع يدعو </a:t>
            </a:r>
            <a:r>
              <a:rPr lang="ar-SA" sz="6000" b="1" dirty="0" smtClean="0">
                <a:ea typeface="Calibri"/>
                <a:cs typeface="Simplified Arabic"/>
              </a:rPr>
              <a:t>إليه</a:t>
            </a:r>
            <a:r>
              <a:rPr lang="ar-SA" sz="6000" b="1" dirty="0">
                <a:ea typeface="Calibri"/>
                <a:cs typeface="Simplified Arabic"/>
              </a:rPr>
              <a:t>.</a:t>
            </a:r>
            <a:endParaRPr lang="ar-IQ" sz="6000" b="1" dirty="0" smtClean="0">
              <a:ea typeface="Calibri"/>
              <a:cs typeface="Simplified Arabic"/>
            </a:endParaRPr>
          </a:p>
          <a:p>
            <a:r>
              <a:rPr lang="ar-SA" sz="6000" b="1" dirty="0" smtClean="0">
                <a:ea typeface="Calibri"/>
                <a:cs typeface="Simplified Arabic"/>
              </a:rPr>
              <a:t>ثانيا- أن يأتي به في موضعه.</a:t>
            </a:r>
            <a:endParaRPr lang="ar-IQ" sz="6000" dirty="0"/>
          </a:p>
        </p:txBody>
      </p:sp>
    </p:spTree>
    <p:extLst>
      <p:ext uri="{BB962C8B-B14F-4D97-AF65-F5344CB8AC3E}">
        <p14:creationId xmlns:p14="http://schemas.microsoft.com/office/powerpoint/2010/main" val="28843224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507288" cy="5433467"/>
          </a:xfrm>
        </p:spPr>
        <p:txBody>
          <a:bodyPr>
            <a:normAutofit fontScale="92500" lnSpcReduction="10000"/>
          </a:bodyPr>
          <a:lstStyle/>
          <a:p>
            <a:pPr>
              <a:lnSpc>
                <a:spcPct val="115000"/>
              </a:lnSpc>
              <a:spcAft>
                <a:spcPts val="1000"/>
              </a:spcAft>
            </a:pPr>
            <a:r>
              <a:rPr lang="ar-SA" sz="5400" b="1" dirty="0">
                <a:ea typeface="Calibri"/>
                <a:cs typeface="Simplified Arabic"/>
              </a:rPr>
              <a:t>بين الشرط وجوابه إذا طال الكلام كثيرا بينهما، </a:t>
            </a:r>
            <a:r>
              <a:rPr lang="ar-SA" sz="5400" b="1" dirty="0" smtClean="0">
                <a:ea typeface="Calibri"/>
                <a:cs typeface="Simplified Arabic"/>
              </a:rPr>
              <a:t>مثل:</a:t>
            </a:r>
            <a:r>
              <a:rPr lang="ar-IQ" sz="4400" dirty="0" smtClean="0">
                <a:ea typeface="Calibri"/>
                <a:cs typeface="Arial"/>
              </a:rPr>
              <a:t> </a:t>
            </a:r>
            <a:r>
              <a:rPr lang="ar-SA" sz="5400" b="1" dirty="0" smtClean="0">
                <a:ea typeface="Calibri"/>
                <a:cs typeface="Simplified Arabic"/>
              </a:rPr>
              <a:t>من </a:t>
            </a:r>
            <a:r>
              <a:rPr lang="ar-SA" sz="5400" b="1" dirty="0">
                <a:ea typeface="Calibri"/>
                <a:cs typeface="Simplified Arabic"/>
              </a:rPr>
              <a:t>يسع للوصول إلى هدفه بكل جد وإخلاص، ومؤمنا بأن لا وصول إلا بالمثابرة، واقتحام الأهوال، </a:t>
            </a:r>
            <a:r>
              <a:rPr lang="ar-SA" sz="5400" b="1" dirty="0" smtClean="0">
                <a:ea typeface="Calibri"/>
                <a:cs typeface="Simplified Arabic"/>
              </a:rPr>
              <a:t>و</a:t>
            </a:r>
            <a:r>
              <a:rPr lang="ar-IQ" sz="5400" b="1" dirty="0" smtClean="0">
                <a:ea typeface="Calibri"/>
                <a:cs typeface="Simplified Arabic"/>
              </a:rPr>
              <a:t>تخطي </a:t>
            </a:r>
            <a:r>
              <a:rPr lang="ar-SA" sz="5400" b="1" dirty="0" smtClean="0">
                <a:ea typeface="Calibri"/>
                <a:cs typeface="Simplified Arabic"/>
              </a:rPr>
              <a:t>العقبات </a:t>
            </a:r>
            <a:r>
              <a:rPr lang="ar-SA" sz="5400" b="1" dirty="0">
                <a:ea typeface="Calibri"/>
                <a:cs typeface="Simplified Arabic"/>
              </a:rPr>
              <a:t>التي تعترض سبيله </a:t>
            </a:r>
            <a:r>
              <a:rPr lang="ar-SA" sz="6500" b="1" dirty="0">
                <a:solidFill>
                  <a:srgbClr val="FF0000"/>
                </a:solidFill>
                <a:ea typeface="Calibri"/>
                <a:cs typeface="Simplified Arabic"/>
              </a:rPr>
              <a:t>-</a:t>
            </a:r>
            <a:r>
              <a:rPr lang="ar-SA" sz="5400" b="1" dirty="0">
                <a:ea typeface="Calibri"/>
                <a:cs typeface="Simplified Arabic"/>
              </a:rPr>
              <a:t> ينجح في حياته</a:t>
            </a:r>
            <a:endParaRPr lang="ar-IQ" sz="5400" dirty="0"/>
          </a:p>
        </p:txBody>
      </p:sp>
    </p:spTree>
    <p:extLst>
      <p:ext uri="{BB962C8B-B14F-4D97-AF65-F5344CB8AC3E}">
        <p14:creationId xmlns:p14="http://schemas.microsoft.com/office/powerpoint/2010/main" val="622223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Autofit/>
          </a:bodyPr>
          <a:lstStyle/>
          <a:p>
            <a:pPr>
              <a:lnSpc>
                <a:spcPct val="115000"/>
              </a:lnSpc>
              <a:spcAft>
                <a:spcPts val="1000"/>
              </a:spcAft>
            </a:pPr>
            <a:r>
              <a:rPr lang="ar-SA" sz="4400" b="1" dirty="0">
                <a:ea typeface="Calibri"/>
                <a:cs typeface="Simplified Arabic"/>
              </a:rPr>
              <a:t>للفصل ببن الكلمات المفردة أو الأرقام في التمثيل، مثل:</a:t>
            </a:r>
            <a:br>
              <a:rPr lang="ar-SA" sz="4400" b="1" dirty="0">
                <a:ea typeface="Calibri"/>
                <a:cs typeface="Simplified Arabic"/>
              </a:rPr>
            </a:br>
            <a:r>
              <a:rPr lang="ar-SA" sz="4400" b="1" dirty="0" smtClean="0">
                <a:ea typeface="Calibri"/>
                <a:cs typeface="Simplified Arabic"/>
              </a:rPr>
              <a:t>هات </a:t>
            </a:r>
            <a:r>
              <a:rPr lang="ar-SA" sz="4400" b="1" dirty="0">
                <a:ea typeface="Calibri"/>
                <a:cs typeface="Simplified Arabic"/>
              </a:rPr>
              <a:t>المضارع مما يلي: وعد</a:t>
            </a:r>
            <a:r>
              <a:rPr lang="ar-SA" sz="4400" b="1" dirty="0">
                <a:solidFill>
                  <a:srgbClr val="FF0000"/>
                </a:solidFill>
                <a:ea typeface="Calibri"/>
                <a:cs typeface="Simplified Arabic"/>
              </a:rPr>
              <a:t>-</a:t>
            </a:r>
            <a:r>
              <a:rPr lang="ar-SA" sz="4400" b="1" dirty="0">
                <a:ea typeface="Calibri"/>
                <a:cs typeface="Simplified Arabic"/>
              </a:rPr>
              <a:t> ولد</a:t>
            </a:r>
            <a:r>
              <a:rPr lang="ar-SA" sz="4400" b="1" dirty="0">
                <a:solidFill>
                  <a:srgbClr val="FF0000"/>
                </a:solidFill>
                <a:ea typeface="Calibri"/>
                <a:cs typeface="Simplified Arabic"/>
              </a:rPr>
              <a:t>-</a:t>
            </a:r>
            <a:r>
              <a:rPr lang="ar-SA" sz="4400" b="1" dirty="0">
                <a:ea typeface="Calibri"/>
                <a:cs typeface="Simplified Arabic"/>
              </a:rPr>
              <a:t> </a:t>
            </a:r>
            <a:r>
              <a:rPr lang="ar-SA" sz="4400" b="1" dirty="0" smtClean="0">
                <a:ea typeface="Calibri"/>
                <a:cs typeface="Simplified Arabic"/>
              </a:rPr>
              <a:t>وثب.</a:t>
            </a:r>
            <a:r>
              <a:rPr lang="ar-SA" sz="4400" b="1" dirty="0">
                <a:ea typeface="Calibri"/>
                <a:cs typeface="Simplified Arabic"/>
              </a:rPr>
              <a:t/>
            </a:r>
            <a:br>
              <a:rPr lang="ar-SA" sz="4400" b="1" dirty="0">
                <a:ea typeface="Calibri"/>
                <a:cs typeface="Simplified Arabic"/>
              </a:rPr>
            </a:br>
            <a:r>
              <a:rPr lang="ar-SA" sz="4400" b="1" dirty="0">
                <a:ea typeface="Calibri"/>
                <a:cs typeface="Simplified Arabic"/>
              </a:rPr>
              <a:t> الأرقام الرئيسة هي: </a:t>
            </a:r>
            <a:r>
              <a:rPr lang="ar-SA" sz="4400" b="1" dirty="0" smtClean="0">
                <a:ea typeface="Calibri"/>
                <a:cs typeface="Simplified Arabic"/>
              </a:rPr>
              <a:t>١</a:t>
            </a:r>
            <a:r>
              <a:rPr lang="ar-SA" sz="4400" b="1" dirty="0" smtClean="0">
                <a:solidFill>
                  <a:srgbClr val="FF0000"/>
                </a:solidFill>
                <a:ea typeface="Calibri"/>
                <a:cs typeface="Simplified Arabic"/>
              </a:rPr>
              <a:t>-</a:t>
            </a:r>
            <a:r>
              <a:rPr lang="ar-SA" sz="4400" b="1" dirty="0" smtClean="0">
                <a:ea typeface="Calibri"/>
                <a:cs typeface="Simplified Arabic"/>
              </a:rPr>
              <a:t> ٢</a:t>
            </a:r>
            <a:r>
              <a:rPr lang="ar-SA" sz="4400" b="1" dirty="0" smtClean="0">
                <a:solidFill>
                  <a:srgbClr val="FF0000"/>
                </a:solidFill>
                <a:ea typeface="Calibri"/>
                <a:cs typeface="Simplified Arabic"/>
              </a:rPr>
              <a:t>-</a:t>
            </a:r>
            <a:r>
              <a:rPr lang="ar-SA" sz="4400" b="1" dirty="0" smtClean="0">
                <a:ea typeface="Calibri"/>
                <a:cs typeface="Simplified Arabic"/>
              </a:rPr>
              <a:t>٣</a:t>
            </a:r>
            <a:r>
              <a:rPr lang="ar-SA" sz="4400" b="1" dirty="0" smtClean="0">
                <a:solidFill>
                  <a:srgbClr val="FF0000"/>
                </a:solidFill>
                <a:ea typeface="Calibri"/>
                <a:cs typeface="Simplified Arabic"/>
              </a:rPr>
              <a:t>-</a:t>
            </a:r>
            <a:r>
              <a:rPr lang="ar-SA" sz="4400" b="1" dirty="0" smtClean="0">
                <a:ea typeface="Calibri"/>
                <a:cs typeface="Simplified Arabic"/>
              </a:rPr>
              <a:t>٤</a:t>
            </a:r>
            <a:r>
              <a:rPr lang="ar-SA" sz="4400" b="1" dirty="0" smtClean="0">
                <a:solidFill>
                  <a:srgbClr val="FF0000"/>
                </a:solidFill>
                <a:ea typeface="Calibri"/>
                <a:cs typeface="Simplified Arabic"/>
              </a:rPr>
              <a:t>-</a:t>
            </a:r>
            <a:r>
              <a:rPr lang="ar-SA" sz="4400" b="1" dirty="0" smtClean="0">
                <a:ea typeface="Calibri"/>
                <a:cs typeface="Simplified Arabic"/>
              </a:rPr>
              <a:t>٥</a:t>
            </a:r>
            <a:r>
              <a:rPr lang="ar-IQ" sz="4400" b="1" dirty="0" smtClean="0">
                <a:ea typeface="Calibri"/>
                <a:cs typeface="Simplified Arabic"/>
              </a:rPr>
              <a:t>.</a:t>
            </a:r>
          </a:p>
          <a:p>
            <a:pPr>
              <a:lnSpc>
                <a:spcPct val="115000"/>
              </a:lnSpc>
              <a:spcAft>
                <a:spcPts val="1000"/>
              </a:spcAft>
            </a:pPr>
            <a:r>
              <a:rPr lang="ar-SA" sz="4400" b="1" dirty="0" smtClean="0">
                <a:ea typeface="Calibri"/>
                <a:cs typeface="Simplified Arabic"/>
              </a:rPr>
              <a:t>تستخدم </a:t>
            </a:r>
            <a:r>
              <a:rPr lang="ar-SA" sz="4400" b="1" dirty="0">
                <a:ea typeface="Calibri"/>
                <a:cs typeface="Simplified Arabic"/>
              </a:rPr>
              <a:t>في البرمجة الإلكترونية، وفي كتابة أسماء المواقع الإلكترونية بالأحرف اللاتينية.</a:t>
            </a:r>
            <a:endParaRPr lang="en-US" sz="4400" dirty="0">
              <a:ea typeface="Calibri"/>
              <a:cs typeface="Arial"/>
            </a:endParaRPr>
          </a:p>
          <a:p>
            <a:endParaRPr lang="ar-IQ" sz="4400" dirty="0"/>
          </a:p>
        </p:txBody>
      </p:sp>
    </p:spTree>
    <p:extLst>
      <p:ext uri="{BB962C8B-B14F-4D97-AF65-F5344CB8AC3E}">
        <p14:creationId xmlns:p14="http://schemas.microsoft.com/office/powerpoint/2010/main" val="9535085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54162"/>
          </a:xfrm>
        </p:spPr>
        <p:txBody>
          <a:bodyPr>
            <a:normAutofit fontScale="90000"/>
          </a:bodyPr>
          <a:lstStyle/>
          <a:p>
            <a:pPr>
              <a:lnSpc>
                <a:spcPct val="115000"/>
              </a:lnSpc>
              <a:spcAft>
                <a:spcPts val="1000"/>
              </a:spcAft>
            </a:pPr>
            <a:r>
              <a:rPr lang="ar-IQ" sz="6000" b="1" dirty="0" smtClean="0">
                <a:ea typeface="Calibri"/>
                <a:cs typeface="Simplified Arabic"/>
              </a:rPr>
              <a:t/>
            </a:r>
            <a:br>
              <a:rPr lang="ar-IQ" sz="6000" b="1" dirty="0" smtClean="0">
                <a:ea typeface="Calibri"/>
                <a:cs typeface="Simplified Arabic"/>
              </a:rPr>
            </a:br>
            <a:r>
              <a:rPr lang="ar-SA" sz="6700" b="1" dirty="0" smtClean="0">
                <a:ea typeface="Calibri"/>
                <a:cs typeface="Simplified Arabic"/>
              </a:rPr>
              <a:t>ع</a:t>
            </a:r>
            <a:r>
              <a:rPr lang="ar-IQ" sz="6700" b="1" dirty="0" smtClean="0">
                <a:ea typeface="Calibri"/>
                <a:cs typeface="Simplified Arabic"/>
              </a:rPr>
              <a:t>ــ</a:t>
            </a:r>
            <a:r>
              <a:rPr lang="ar-SA" sz="6700" b="1" dirty="0" smtClean="0">
                <a:ea typeface="Calibri"/>
                <a:cs typeface="Simplified Arabic"/>
              </a:rPr>
              <a:t>لامة </a:t>
            </a:r>
            <a:r>
              <a:rPr lang="ar-SA" sz="6700" b="1" dirty="0">
                <a:ea typeface="Calibri"/>
                <a:cs typeface="Simplified Arabic"/>
              </a:rPr>
              <a:t>الاستفهام (؟)</a:t>
            </a:r>
            <a:r>
              <a:rPr lang="en-US" sz="6700" dirty="0">
                <a:ea typeface="Calibri"/>
                <a:cs typeface="Arial"/>
              </a:rPr>
              <a:t/>
            </a:r>
            <a:br>
              <a:rPr lang="en-US" sz="6700" dirty="0">
                <a:ea typeface="Calibri"/>
                <a:cs typeface="Arial"/>
              </a:rPr>
            </a:br>
            <a:endParaRPr lang="ar-IQ" sz="6700" dirty="0"/>
          </a:p>
        </p:txBody>
      </p:sp>
      <p:sp>
        <p:nvSpPr>
          <p:cNvPr id="3" name="عنصر نائب للمحتوى 2"/>
          <p:cNvSpPr>
            <a:spLocks noGrp="1"/>
          </p:cNvSpPr>
          <p:nvPr>
            <p:ph idx="1"/>
          </p:nvPr>
        </p:nvSpPr>
        <p:spPr>
          <a:xfrm>
            <a:off x="457200" y="1772816"/>
            <a:ext cx="8229600" cy="4353347"/>
          </a:xfrm>
        </p:spPr>
        <p:txBody>
          <a:bodyPr>
            <a:noAutofit/>
          </a:bodyPr>
          <a:lstStyle/>
          <a:p>
            <a:pPr>
              <a:lnSpc>
                <a:spcPct val="115000"/>
              </a:lnSpc>
              <a:spcAft>
                <a:spcPts val="1000"/>
              </a:spcAft>
            </a:pPr>
            <a:r>
              <a:rPr lang="ar-SA" sz="4400" b="1" dirty="0">
                <a:ea typeface="Calibri"/>
                <a:cs typeface="Simplified Arabic"/>
              </a:rPr>
              <a:t>تكتب ملاصقة للكلمة التي تسبقها ولا يترك فراغات بينهما، </a:t>
            </a:r>
            <a:r>
              <a:rPr lang="ar-SA" sz="4400" b="1" dirty="0" smtClean="0">
                <a:ea typeface="Calibri"/>
                <a:cs typeface="Simplified Arabic"/>
              </a:rPr>
              <a:t>تست</a:t>
            </a:r>
            <a:r>
              <a:rPr lang="ar-IQ" sz="4400" b="1" dirty="0" smtClean="0">
                <a:ea typeface="Calibri"/>
                <a:cs typeface="Simplified Arabic"/>
              </a:rPr>
              <a:t>خدم </a:t>
            </a:r>
            <a:r>
              <a:rPr lang="ar-SA" sz="4400" b="1" dirty="0" smtClean="0">
                <a:ea typeface="Calibri"/>
                <a:cs typeface="Simplified Arabic"/>
              </a:rPr>
              <a:t>علامة </a:t>
            </a:r>
            <a:r>
              <a:rPr lang="ar-SA" sz="4400" b="1" dirty="0">
                <a:ea typeface="Calibri"/>
                <a:cs typeface="Simplified Arabic"/>
              </a:rPr>
              <a:t>الاستفهام في المواضع الاتية</a:t>
            </a:r>
            <a:r>
              <a:rPr lang="ar-SA" sz="4400" b="1" dirty="0" smtClean="0">
                <a:ea typeface="Calibri"/>
                <a:cs typeface="Simplified Arabic"/>
              </a:rPr>
              <a:t>:</a:t>
            </a:r>
            <a:endParaRPr lang="en-US" sz="4400" dirty="0">
              <a:ea typeface="Calibri"/>
              <a:cs typeface="Arial"/>
            </a:endParaRPr>
          </a:p>
          <a:p>
            <a:endParaRPr lang="ar-IQ" sz="6000" dirty="0"/>
          </a:p>
        </p:txBody>
      </p:sp>
    </p:spTree>
    <p:extLst>
      <p:ext uri="{BB962C8B-B14F-4D97-AF65-F5344CB8AC3E}">
        <p14:creationId xmlns:p14="http://schemas.microsoft.com/office/powerpoint/2010/main" val="37651252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036496" cy="6858000"/>
          </a:xfrm>
        </p:spPr>
        <p:txBody>
          <a:bodyPr>
            <a:normAutofit lnSpcReduction="10000"/>
          </a:bodyPr>
          <a:lstStyle/>
          <a:p>
            <a:pPr lvl="0">
              <a:lnSpc>
                <a:spcPct val="115000"/>
              </a:lnSpc>
              <a:spcAft>
                <a:spcPts val="1000"/>
              </a:spcAft>
            </a:pPr>
            <a:r>
              <a:rPr lang="ar-SA" sz="5400" b="1" dirty="0" smtClean="0">
                <a:ea typeface="Calibri"/>
                <a:cs typeface="Simplified Arabic"/>
              </a:rPr>
              <a:t>توضع </a:t>
            </a:r>
            <a:r>
              <a:rPr lang="ar-SA" sz="5400" b="1" dirty="0">
                <a:ea typeface="Calibri"/>
                <a:cs typeface="Simplified Arabic"/>
              </a:rPr>
              <a:t>بعد الجملة الاستفهامية، سواء أكانت أداة الاستفهام مذكورة في الجملة، أم محذوفة</a:t>
            </a:r>
            <a:r>
              <a:rPr lang="ar-SA" sz="5400" b="1" dirty="0" smtClean="0">
                <a:ea typeface="Calibri"/>
                <a:cs typeface="Simplified Arabic"/>
              </a:rPr>
              <a:t>:</a:t>
            </a:r>
          </a:p>
          <a:p>
            <a:pPr marL="0" lvl="0" indent="0" algn="ctr">
              <a:spcBef>
                <a:spcPts val="0"/>
              </a:spcBef>
              <a:buNone/>
            </a:pPr>
            <a:r>
              <a:rPr lang="ar-IQ" sz="5400" b="1" dirty="0">
                <a:ea typeface="Calibri"/>
                <a:cs typeface="Simplified Arabic"/>
              </a:rPr>
              <a:t>أماتَ أَبوك؟</a:t>
            </a:r>
          </a:p>
          <a:p>
            <a:pPr marL="0" lvl="0" indent="0" algn="ctr">
              <a:spcBef>
                <a:spcPts val="0"/>
              </a:spcBef>
              <a:buNone/>
            </a:pPr>
            <a:r>
              <a:rPr lang="ar-IQ" sz="5400" b="1" dirty="0">
                <a:ea typeface="Calibri"/>
                <a:cs typeface="Simplified Arabic"/>
              </a:rPr>
              <a:t>ضَلالٌ! أنا لا يموتُ أبي</a:t>
            </a:r>
          </a:p>
          <a:p>
            <a:pPr marL="0" lvl="0" indent="0" algn="ctr">
              <a:spcBef>
                <a:spcPts val="0"/>
              </a:spcBef>
              <a:buNone/>
            </a:pPr>
            <a:r>
              <a:rPr lang="ar-IQ" sz="5400" b="1" dirty="0">
                <a:ea typeface="Calibri"/>
                <a:cs typeface="Simplified Arabic"/>
              </a:rPr>
              <a:t>ففي البيت منه</a:t>
            </a:r>
          </a:p>
          <a:p>
            <a:pPr marL="0" lvl="0" indent="0" algn="ctr">
              <a:spcBef>
                <a:spcPts val="0"/>
              </a:spcBef>
              <a:buNone/>
            </a:pPr>
            <a:r>
              <a:rPr lang="ar-IQ" sz="5400" b="1" dirty="0">
                <a:ea typeface="Calibri"/>
                <a:cs typeface="Simplified Arabic"/>
              </a:rPr>
              <a:t>روائحُ ربٍّ.. وذكرى نَبي</a:t>
            </a:r>
          </a:p>
          <a:p>
            <a:pPr marL="0" lvl="0" indent="0" algn="ctr">
              <a:spcBef>
                <a:spcPts val="0"/>
              </a:spcBef>
              <a:buNone/>
            </a:pPr>
            <a:r>
              <a:rPr lang="ar-IQ" sz="5400" b="1" dirty="0">
                <a:ea typeface="Calibri"/>
                <a:cs typeface="Simplified Arabic"/>
              </a:rPr>
              <a:t>هُنَا رُكْنُهُ.. تلكَ أشياؤهُ</a:t>
            </a:r>
          </a:p>
          <a:p>
            <a:pPr marL="0" lvl="0" indent="0" algn="ctr">
              <a:spcBef>
                <a:spcPts val="0"/>
              </a:spcBef>
              <a:buNone/>
            </a:pPr>
            <a:endParaRPr lang="ar-IQ" sz="1800" dirty="0" smtClean="0">
              <a:solidFill>
                <a:srgbClr val="373737"/>
              </a:solidFill>
              <a:latin typeface="Simplified Arabic"/>
            </a:endParaRPr>
          </a:p>
          <a:p>
            <a:pPr marL="0" lvl="0" indent="0" algn="ctr">
              <a:spcBef>
                <a:spcPts val="0"/>
              </a:spcBef>
              <a:buNone/>
            </a:pPr>
            <a:endParaRPr lang="en-US" sz="5800" b="1" dirty="0">
              <a:ea typeface="Calibri"/>
              <a:cs typeface="Simplified Arabic"/>
            </a:endParaRPr>
          </a:p>
          <a:p>
            <a:pPr lvl="0">
              <a:lnSpc>
                <a:spcPct val="115000"/>
              </a:lnSpc>
              <a:spcAft>
                <a:spcPts val="1000"/>
              </a:spcAft>
              <a:buBlip>
                <a:blip r:embed="rId2"/>
              </a:buBlip>
              <a:tabLst>
                <a:tab pos="457200" algn="l"/>
              </a:tabLst>
            </a:pPr>
            <a:endParaRPr lang="ar-IQ" dirty="0"/>
          </a:p>
        </p:txBody>
      </p:sp>
    </p:spTree>
    <p:extLst>
      <p:ext uri="{BB962C8B-B14F-4D97-AF65-F5344CB8AC3E}">
        <p14:creationId xmlns:p14="http://schemas.microsoft.com/office/powerpoint/2010/main" val="8020990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036496" cy="6858000"/>
          </a:xfrm>
        </p:spPr>
        <p:txBody>
          <a:bodyPr/>
          <a:lstStyle/>
          <a:p>
            <a:pPr lvl="0">
              <a:lnSpc>
                <a:spcPct val="115000"/>
              </a:lnSpc>
              <a:spcAft>
                <a:spcPts val="1000"/>
              </a:spcAft>
              <a:buBlip>
                <a:blip r:embed="rId2"/>
              </a:buBlip>
              <a:tabLst>
                <a:tab pos="457200" algn="l"/>
              </a:tabLst>
            </a:pPr>
            <a:r>
              <a:rPr lang="ar-SA" sz="6000" b="1" dirty="0">
                <a:solidFill>
                  <a:prstClr val="white"/>
                </a:solidFill>
                <a:ea typeface="Calibri"/>
                <a:cs typeface="Simplified Arabic"/>
              </a:rPr>
              <a:t>أقلب الغريب كقلب أخيك؟!</a:t>
            </a:r>
            <a:br>
              <a:rPr lang="ar-SA" sz="6000" b="1" dirty="0">
                <a:solidFill>
                  <a:prstClr val="white"/>
                </a:solidFill>
                <a:ea typeface="Calibri"/>
                <a:cs typeface="Simplified Arabic"/>
              </a:rPr>
            </a:br>
            <a:r>
              <a:rPr lang="ar-SA" sz="6000" b="1" dirty="0">
                <a:solidFill>
                  <a:prstClr val="white"/>
                </a:solidFill>
                <a:ea typeface="Calibri"/>
                <a:cs typeface="Simplified Arabic"/>
              </a:rPr>
              <a:t>أعيناه عينا أخيك؟!</a:t>
            </a:r>
            <a:br>
              <a:rPr lang="ar-SA" sz="6000" b="1" dirty="0">
                <a:solidFill>
                  <a:prstClr val="white"/>
                </a:solidFill>
                <a:ea typeface="Calibri"/>
                <a:cs typeface="Simplified Arabic"/>
              </a:rPr>
            </a:br>
            <a:r>
              <a:rPr lang="ar-SA" sz="6000" b="1" dirty="0">
                <a:solidFill>
                  <a:prstClr val="white"/>
                </a:solidFill>
                <a:ea typeface="Calibri"/>
                <a:cs typeface="Simplified Arabic"/>
              </a:rPr>
              <a:t>وهل تتساوى يدٌ.. سيفها كان لك</a:t>
            </a:r>
            <a:br>
              <a:rPr lang="ar-SA" sz="6000" b="1" dirty="0">
                <a:solidFill>
                  <a:prstClr val="white"/>
                </a:solidFill>
                <a:ea typeface="Calibri"/>
                <a:cs typeface="Simplified Arabic"/>
              </a:rPr>
            </a:br>
            <a:r>
              <a:rPr lang="ar-SA" sz="6000" b="1" dirty="0">
                <a:solidFill>
                  <a:prstClr val="white"/>
                </a:solidFill>
                <a:ea typeface="Calibri"/>
                <a:cs typeface="Simplified Arabic"/>
              </a:rPr>
              <a:t>بيدٍ سيفها أثْكَلك؟</a:t>
            </a:r>
            <a:br>
              <a:rPr lang="ar-SA" sz="6000" b="1" dirty="0">
                <a:solidFill>
                  <a:prstClr val="white"/>
                </a:solidFill>
                <a:ea typeface="Calibri"/>
                <a:cs typeface="Simplified Arabic"/>
              </a:rPr>
            </a:br>
            <a:endParaRPr lang="ar-IQ" sz="6000" b="1" dirty="0">
              <a:solidFill>
                <a:prstClr val="white"/>
              </a:solidFill>
              <a:ea typeface="Calibri"/>
              <a:cs typeface="Simplified Arabic"/>
            </a:endParaRPr>
          </a:p>
          <a:p>
            <a:endParaRPr lang="ar-IQ" dirty="0"/>
          </a:p>
        </p:txBody>
      </p:sp>
    </p:spTree>
    <p:extLst>
      <p:ext uri="{BB962C8B-B14F-4D97-AF65-F5344CB8AC3E}">
        <p14:creationId xmlns:p14="http://schemas.microsoft.com/office/powerpoint/2010/main" val="211913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nSpc>
                <a:spcPct val="115000"/>
              </a:lnSpc>
              <a:spcAft>
                <a:spcPts val="1000"/>
              </a:spcAft>
            </a:pPr>
            <a:r>
              <a:rPr lang="ar-SA" sz="4000" b="1" dirty="0">
                <a:ea typeface="Calibri"/>
                <a:cs typeface="Simplified Arabic"/>
              </a:rPr>
              <a:t>- بين الجمل التي يتكون من مجموعها كلام تام </a:t>
            </a:r>
            <a:r>
              <a:rPr lang="ar-SA" sz="4800" b="1" dirty="0">
                <a:ea typeface="Calibri"/>
                <a:cs typeface="Simplified Arabic"/>
              </a:rPr>
              <a:t>الفائدة في معنى معين، </a:t>
            </a:r>
            <a:r>
              <a:rPr lang="ar-SA" sz="4800" b="1" dirty="0" smtClean="0">
                <a:ea typeface="Calibri"/>
                <a:cs typeface="Simplified Arabic"/>
              </a:rPr>
              <a:t>مثل:</a:t>
            </a:r>
          </a:p>
          <a:p>
            <a:pPr>
              <a:lnSpc>
                <a:spcPct val="115000"/>
              </a:lnSpc>
              <a:spcAft>
                <a:spcPts val="1000"/>
              </a:spcAft>
            </a:pPr>
            <a:r>
              <a:rPr lang="ar-IQ" sz="4800" b="1" dirty="0">
                <a:ea typeface="Calibri"/>
                <a:cs typeface="Simplified Arabic"/>
              </a:rPr>
              <a:t>عيناك آخر معجزات الحب في زمن الرصاص ، نهران من غضبٍ، وقد نصبا موازين </a:t>
            </a:r>
            <a:r>
              <a:rPr lang="ar-IQ" sz="4800" b="1" dirty="0" smtClean="0">
                <a:ea typeface="Calibri"/>
                <a:cs typeface="Simplified Arabic"/>
              </a:rPr>
              <a:t>القصاص، للرافعين </a:t>
            </a:r>
            <a:r>
              <a:rPr lang="ar-IQ" sz="4800" b="1" dirty="0">
                <a:ea typeface="Calibri"/>
                <a:cs typeface="Simplified Arabic"/>
              </a:rPr>
              <a:t>منارة الدم دون منٍّ </a:t>
            </a:r>
            <a:r>
              <a:rPr lang="ar-IQ" sz="4800" b="1" dirty="0" err="1" smtClean="0">
                <a:ea typeface="Calibri"/>
                <a:cs typeface="Simplified Arabic"/>
              </a:rPr>
              <a:t>وانتقاص،عيناك</a:t>
            </a:r>
            <a:r>
              <a:rPr lang="ar-IQ" sz="4800" b="1" dirty="0" smtClean="0">
                <a:ea typeface="Calibri"/>
                <a:cs typeface="Simplified Arabic"/>
              </a:rPr>
              <a:t> </a:t>
            </a:r>
            <a:r>
              <a:rPr lang="ar-IQ" sz="4800" b="1" dirty="0">
                <a:ea typeface="Calibri"/>
                <a:cs typeface="Simplified Arabic"/>
              </a:rPr>
              <a:t>شعبٌ ثائرٌ يترقب الغد </a:t>
            </a:r>
            <a:r>
              <a:rPr lang="ar-IQ" sz="4800" b="1" dirty="0" smtClean="0">
                <a:ea typeface="Calibri"/>
                <a:cs typeface="Simplified Arabic"/>
              </a:rPr>
              <a:t>والخلاص</a:t>
            </a:r>
            <a:r>
              <a:rPr lang="ar-SA" sz="4800" b="1" dirty="0" smtClean="0">
                <a:ea typeface="Calibri"/>
                <a:cs typeface="Simplified Arabic"/>
              </a:rPr>
              <a:t>.</a:t>
            </a:r>
            <a:endParaRPr lang="ar-IQ" sz="4800" dirty="0"/>
          </a:p>
        </p:txBody>
      </p:sp>
    </p:spTree>
    <p:extLst>
      <p:ext uri="{BB962C8B-B14F-4D97-AF65-F5344CB8AC3E}">
        <p14:creationId xmlns:p14="http://schemas.microsoft.com/office/powerpoint/2010/main" val="11857176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9036496" cy="6858000"/>
          </a:xfrm>
        </p:spPr>
        <p:txBody>
          <a:bodyPr>
            <a:normAutofit fontScale="92500" lnSpcReduction="10000"/>
          </a:bodyPr>
          <a:lstStyle/>
          <a:p>
            <a:pPr>
              <a:lnSpc>
                <a:spcPct val="115000"/>
              </a:lnSpc>
              <a:spcAft>
                <a:spcPts val="1000"/>
              </a:spcAft>
            </a:pPr>
            <a:r>
              <a:rPr lang="ar-SA" sz="5400" b="1" dirty="0">
                <a:ea typeface="Calibri"/>
                <a:cs typeface="Simplified Arabic"/>
              </a:rPr>
              <a:t>ومثال المحذوفة:</a:t>
            </a:r>
            <a:endParaRPr lang="en-US" sz="5400" dirty="0">
              <a:ea typeface="Calibri"/>
              <a:cs typeface="Arial"/>
            </a:endParaRPr>
          </a:p>
          <a:p>
            <a:pPr>
              <a:lnSpc>
                <a:spcPct val="115000"/>
              </a:lnSpc>
              <a:spcAft>
                <a:spcPts val="1000"/>
              </a:spcAft>
              <a:tabLst>
                <a:tab pos="457200" algn="l"/>
              </a:tabLst>
            </a:pPr>
            <a:r>
              <a:rPr lang="ar-SA" sz="5400" dirty="0" err="1" smtClean="0">
                <a:ea typeface="Calibri"/>
                <a:cs typeface="Simplified Arabic"/>
              </a:rPr>
              <a:t>فوالله</a:t>
            </a:r>
            <a:r>
              <a:rPr lang="ar-SA" sz="5400" dirty="0" err="1">
                <a:ea typeface="Calibri"/>
                <a:cs typeface="Simplified Arabic"/>
              </a:rPr>
              <a:t>،</a:t>
            </a:r>
            <a:r>
              <a:rPr lang="ar-SA" sz="5400" dirty="0" err="1" smtClean="0">
                <a:ea typeface="Calibri"/>
                <a:cs typeface="Simplified Arabic"/>
              </a:rPr>
              <a:t>ما</a:t>
            </a:r>
            <a:r>
              <a:rPr lang="ar-SA" sz="5400" dirty="0" smtClean="0">
                <a:ea typeface="Calibri"/>
                <a:cs typeface="Simplified Arabic"/>
              </a:rPr>
              <a:t> </a:t>
            </a:r>
            <a:r>
              <a:rPr lang="ar-SA" sz="5400" dirty="0">
                <a:ea typeface="Calibri"/>
                <a:cs typeface="Simplified Arabic"/>
              </a:rPr>
              <a:t>أدري وإن </a:t>
            </a:r>
            <a:r>
              <a:rPr lang="ar-SA" sz="5400" dirty="0" smtClean="0">
                <a:ea typeface="Calibri"/>
                <a:cs typeface="Simplified Arabic"/>
              </a:rPr>
              <a:t>كنت دارياً</a:t>
            </a:r>
            <a:r>
              <a:rPr lang="ar-SA" sz="5400" dirty="0">
                <a:ea typeface="Calibri"/>
                <a:cs typeface="Simplified Arabic"/>
              </a:rPr>
              <a:t>      </a:t>
            </a:r>
            <a:endParaRPr lang="ar-SA" sz="5400" dirty="0" smtClean="0">
              <a:ea typeface="Calibri"/>
              <a:cs typeface="Simplified Arabic"/>
            </a:endParaRPr>
          </a:p>
          <a:p>
            <a:pPr marL="0" indent="0">
              <a:lnSpc>
                <a:spcPct val="115000"/>
              </a:lnSpc>
              <a:spcAft>
                <a:spcPts val="1000"/>
              </a:spcAft>
              <a:buNone/>
              <a:tabLst>
                <a:tab pos="457200" algn="l"/>
              </a:tabLst>
            </a:pPr>
            <a:r>
              <a:rPr lang="ar-SA" sz="5400" dirty="0" smtClean="0">
                <a:ea typeface="Calibri"/>
                <a:cs typeface="Simplified Arabic"/>
              </a:rPr>
              <a:t> بسبع </a:t>
            </a:r>
            <a:r>
              <a:rPr lang="ar-SA" sz="5400" dirty="0">
                <a:ea typeface="Calibri"/>
                <a:cs typeface="Simplified Arabic"/>
              </a:rPr>
              <a:t>رميت الجمر أم </a:t>
            </a:r>
            <a:r>
              <a:rPr lang="ar-SA" sz="5400" dirty="0" smtClean="0">
                <a:ea typeface="Calibri"/>
                <a:cs typeface="Simplified Arabic"/>
              </a:rPr>
              <a:t>بثمان</a:t>
            </a:r>
            <a:r>
              <a:rPr lang="ar-IQ" sz="5400" dirty="0" smtClean="0">
                <a:ea typeface="Calibri"/>
                <a:cs typeface="Simplified Arabic"/>
              </a:rPr>
              <a:t>؟</a:t>
            </a:r>
            <a:endParaRPr lang="ar-SA" sz="5400" dirty="0" smtClean="0">
              <a:ea typeface="Calibri"/>
              <a:cs typeface="Simplified Arabic"/>
            </a:endParaRPr>
          </a:p>
          <a:p>
            <a:pPr marL="0" indent="0">
              <a:lnSpc>
                <a:spcPct val="115000"/>
              </a:lnSpc>
              <a:spcAft>
                <a:spcPts val="1000"/>
              </a:spcAft>
              <a:buNone/>
              <a:tabLst>
                <a:tab pos="457200" algn="l"/>
              </a:tabLst>
            </a:pPr>
            <a:r>
              <a:rPr lang="ar-IQ" sz="5400" b="1" dirty="0">
                <a:latin typeface="Arial"/>
              </a:rPr>
              <a:t>ثُمَّ قَالُوا: تُحِبُّها؟ قُلْتُ: بَهْراً </a:t>
            </a:r>
            <a:endParaRPr lang="ar-IQ" sz="5400" b="1" dirty="0" smtClean="0">
              <a:latin typeface="Arial"/>
            </a:endParaRPr>
          </a:p>
          <a:p>
            <a:pPr marL="0" indent="0">
              <a:lnSpc>
                <a:spcPct val="115000"/>
              </a:lnSpc>
              <a:spcAft>
                <a:spcPts val="1000"/>
              </a:spcAft>
              <a:buNone/>
              <a:tabLst>
                <a:tab pos="457200" algn="l"/>
              </a:tabLst>
            </a:pPr>
            <a:r>
              <a:rPr lang="ar-IQ" sz="5400" b="1" dirty="0" smtClean="0">
                <a:latin typeface="Arial"/>
              </a:rPr>
              <a:t>عَدَدَ </a:t>
            </a:r>
            <a:r>
              <a:rPr lang="ar-IQ" sz="5400" b="1" dirty="0">
                <a:latin typeface="Arial"/>
              </a:rPr>
              <a:t>النَّجْمِ وَالحَصَى والتُّرَابِ</a:t>
            </a:r>
            <a:endParaRPr lang="en-US" sz="5400" b="1" dirty="0">
              <a:ea typeface="Calibri"/>
              <a:cs typeface="Arial"/>
            </a:endParaRPr>
          </a:p>
          <a:p>
            <a:pPr marL="0" lvl="0" indent="0">
              <a:lnSpc>
                <a:spcPct val="115000"/>
              </a:lnSpc>
              <a:spcAft>
                <a:spcPts val="1000"/>
              </a:spcAft>
              <a:buNone/>
              <a:tabLst>
                <a:tab pos="457200" algn="l"/>
              </a:tabLst>
            </a:pPr>
            <a:r>
              <a:rPr lang="ar-SA" sz="5400" b="1" dirty="0" smtClean="0">
                <a:ea typeface="Calibri"/>
                <a:cs typeface="Arial"/>
              </a:rPr>
              <a:t> </a:t>
            </a:r>
            <a:endParaRPr lang="en-US" sz="5400" b="1" dirty="0">
              <a:ea typeface="Calibri"/>
              <a:cs typeface="Arial"/>
            </a:endParaRPr>
          </a:p>
          <a:p>
            <a:endParaRPr lang="ar-IQ" sz="5400" dirty="0"/>
          </a:p>
        </p:txBody>
      </p:sp>
    </p:spTree>
    <p:extLst>
      <p:ext uri="{BB962C8B-B14F-4D97-AF65-F5344CB8AC3E}">
        <p14:creationId xmlns:p14="http://schemas.microsoft.com/office/powerpoint/2010/main" val="1187546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2688"/>
          </a:xfrm>
        </p:spPr>
        <p:txBody>
          <a:bodyPr>
            <a:noAutofit/>
          </a:bodyPr>
          <a:lstStyle/>
          <a:p>
            <a:pPr>
              <a:lnSpc>
                <a:spcPct val="115000"/>
              </a:lnSpc>
              <a:spcAft>
                <a:spcPts val="1000"/>
              </a:spcAft>
            </a:pPr>
            <a:r>
              <a:rPr lang="ar-SA" sz="4800" b="1" dirty="0">
                <a:ea typeface="Calibri"/>
                <a:cs typeface="Simplified Arabic"/>
              </a:rPr>
              <a:t>عند الشك في معلومة أو عدم التأكد من صدقها، </a:t>
            </a:r>
            <a:r>
              <a:rPr lang="ar-SA" sz="4800" b="1" dirty="0" smtClean="0">
                <a:ea typeface="Calibri"/>
                <a:cs typeface="Simplified Arabic"/>
              </a:rPr>
              <a:t>مثل:</a:t>
            </a:r>
            <a:r>
              <a:rPr lang="ar-IQ" sz="4800" b="1" dirty="0" smtClean="0">
                <a:ea typeface="Calibri"/>
                <a:cs typeface="Simplified Arabic"/>
              </a:rPr>
              <a:t>ل</a:t>
            </a:r>
            <a:r>
              <a:rPr lang="ar-SA" sz="4800" b="1" dirty="0" smtClean="0">
                <a:ea typeface="Calibri"/>
                <a:cs typeface="Simplified Arabic"/>
              </a:rPr>
              <a:t>ا </a:t>
            </a:r>
            <a:r>
              <a:rPr lang="ar-SA" sz="4800" b="1" dirty="0">
                <a:ea typeface="Calibri"/>
                <a:cs typeface="Simplified Arabic"/>
              </a:rPr>
              <a:t>نعرف على وجه اليقين تاريخ وفاة </a:t>
            </a:r>
            <a:r>
              <a:rPr lang="ar-IQ" sz="4800" b="1" dirty="0">
                <a:ea typeface="Calibri"/>
                <a:cs typeface="Simplified Arabic"/>
              </a:rPr>
              <a:t>الفراهيدي</a:t>
            </a:r>
            <a:r>
              <a:rPr lang="ar-SA" sz="4800" b="1" dirty="0" smtClean="0">
                <a:ea typeface="Calibri"/>
                <a:cs typeface="Simplified Arabic"/>
              </a:rPr>
              <a:t>:هل </a:t>
            </a:r>
            <a:r>
              <a:rPr lang="ar-SA" sz="4800" b="1" dirty="0">
                <a:ea typeface="Calibri"/>
                <a:cs typeface="Simplified Arabic"/>
              </a:rPr>
              <a:t>توفي </a:t>
            </a:r>
            <a:r>
              <a:rPr lang="ar-SA" sz="4800" b="1" dirty="0" smtClean="0">
                <a:ea typeface="Calibri"/>
                <a:cs typeface="Simplified Arabic"/>
              </a:rPr>
              <a:t>سنة سبعين </a:t>
            </a:r>
            <a:r>
              <a:rPr lang="ar-SA" sz="4800" b="1" dirty="0" smtClean="0">
                <a:solidFill>
                  <a:prstClr val="white"/>
                </a:solidFill>
                <a:ea typeface="Calibri"/>
                <a:cs typeface="Simplified Arabic"/>
              </a:rPr>
              <a:t> </a:t>
            </a:r>
            <a:r>
              <a:rPr lang="ar-IQ" sz="4800" b="1" dirty="0" smtClean="0">
                <a:solidFill>
                  <a:prstClr val="white"/>
                </a:solidFill>
                <a:ea typeface="Calibri"/>
                <a:cs typeface="Simplified Arabic"/>
              </a:rPr>
              <a:t>و</a:t>
            </a:r>
            <a:r>
              <a:rPr lang="ar-SA" sz="4800" b="1" dirty="0" smtClean="0">
                <a:solidFill>
                  <a:prstClr val="white"/>
                </a:solidFill>
                <a:ea typeface="Calibri"/>
                <a:cs typeface="Simplified Arabic"/>
              </a:rPr>
              <a:t>مئة </a:t>
            </a:r>
            <a:r>
              <a:rPr lang="ar-SA" sz="4800" b="1" dirty="0" smtClean="0">
                <a:ea typeface="Calibri"/>
                <a:cs typeface="Simplified Arabic"/>
              </a:rPr>
              <a:t>للهجرة</a:t>
            </a:r>
            <a:r>
              <a:rPr lang="ar-SA" sz="6000" b="1" u="sng" dirty="0">
                <a:solidFill>
                  <a:srgbClr val="FF0000"/>
                </a:solidFill>
                <a:ea typeface="Calibri"/>
                <a:cs typeface="Simplified Arabic"/>
              </a:rPr>
              <a:t>؟</a:t>
            </a:r>
            <a:r>
              <a:rPr lang="ar-SA" sz="4800" b="1" dirty="0">
                <a:ea typeface="Calibri"/>
                <a:cs typeface="Simplified Arabic"/>
              </a:rPr>
              <a:t> </a:t>
            </a:r>
            <a:r>
              <a:rPr lang="ar-IQ" sz="4800" b="1" dirty="0" smtClean="0">
                <a:ea typeface="Calibri"/>
                <a:cs typeface="Simplified Arabic"/>
              </a:rPr>
              <a:t>ام</a:t>
            </a:r>
            <a:r>
              <a:rPr lang="ar-SA" sz="4800" b="1" dirty="0" smtClean="0">
                <a:ea typeface="Calibri"/>
                <a:cs typeface="Simplified Arabic"/>
              </a:rPr>
              <a:t> </a:t>
            </a:r>
            <a:r>
              <a:rPr lang="ar-SA" sz="4800" b="1" dirty="0">
                <a:ea typeface="Calibri"/>
                <a:cs typeface="Simplified Arabic"/>
              </a:rPr>
              <a:t>أنه توفي عام خمس وسبعين </a:t>
            </a:r>
            <a:r>
              <a:rPr lang="ar-SA" sz="4800" b="1" dirty="0" smtClean="0">
                <a:ea typeface="Calibri"/>
                <a:cs typeface="Simplified Arabic"/>
              </a:rPr>
              <a:t>ومئة</a:t>
            </a:r>
            <a:r>
              <a:rPr lang="ar-SA" sz="6000" b="1" u="sng" dirty="0">
                <a:solidFill>
                  <a:srgbClr val="FF0000"/>
                </a:solidFill>
                <a:ea typeface="Calibri"/>
                <a:cs typeface="Simplified Arabic"/>
              </a:rPr>
              <a:t>؟</a:t>
            </a:r>
            <a:r>
              <a:rPr lang="ar-IQ" sz="4800" b="1" dirty="0" smtClean="0">
                <a:ea typeface="Calibri"/>
                <a:cs typeface="Simplified Arabic"/>
              </a:rPr>
              <a:t>.</a:t>
            </a:r>
            <a:endParaRPr lang="en-US" sz="4000" dirty="0">
              <a:ea typeface="Calibri"/>
              <a:cs typeface="Arial"/>
            </a:endParaRPr>
          </a:p>
          <a:p>
            <a:pPr>
              <a:lnSpc>
                <a:spcPct val="115000"/>
              </a:lnSpc>
              <a:spcAft>
                <a:spcPts val="1000"/>
              </a:spcAft>
            </a:pPr>
            <a:endParaRPr lang="en-US" sz="4800" dirty="0">
              <a:ea typeface="Calibri"/>
              <a:cs typeface="Arial"/>
            </a:endParaRPr>
          </a:p>
          <a:p>
            <a:pPr marL="0" indent="0">
              <a:buNone/>
            </a:pPr>
            <a:endParaRPr lang="ar-IQ" sz="4800" dirty="0"/>
          </a:p>
        </p:txBody>
      </p:sp>
    </p:spTree>
    <p:extLst>
      <p:ext uri="{BB962C8B-B14F-4D97-AF65-F5344CB8AC3E}">
        <p14:creationId xmlns:p14="http://schemas.microsoft.com/office/powerpoint/2010/main" val="10520665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7200" b="1" dirty="0">
                <a:ea typeface="Calibri"/>
                <a:cs typeface="Simplified Arabic"/>
              </a:rPr>
              <a:t>علامة التعجب</a:t>
            </a:r>
            <a:r>
              <a:rPr lang="ar-SA" sz="6000" b="1" dirty="0">
                <a:ea typeface="Calibri"/>
                <a:cs typeface="Simplified Arabic"/>
              </a:rPr>
              <a:t> </a:t>
            </a:r>
            <a:endParaRPr lang="ar-IQ" sz="7200" dirty="0"/>
          </a:p>
        </p:txBody>
      </p:sp>
      <p:sp>
        <p:nvSpPr>
          <p:cNvPr id="3" name="عنصر نائب للمحتوى 2"/>
          <p:cNvSpPr>
            <a:spLocks noGrp="1"/>
          </p:cNvSpPr>
          <p:nvPr>
            <p:ph idx="1"/>
          </p:nvPr>
        </p:nvSpPr>
        <p:spPr>
          <a:xfrm>
            <a:off x="179512" y="1349830"/>
            <a:ext cx="8964488" cy="5319530"/>
          </a:xfrm>
        </p:spPr>
        <p:txBody>
          <a:bodyPr>
            <a:normAutofit fontScale="92500"/>
          </a:bodyPr>
          <a:lstStyle/>
          <a:p>
            <a:pPr>
              <a:lnSpc>
                <a:spcPct val="115000"/>
              </a:lnSpc>
              <a:spcAft>
                <a:spcPts val="1000"/>
              </a:spcAft>
            </a:pPr>
            <a:r>
              <a:rPr lang="ar-SA" sz="4400" b="1" dirty="0">
                <a:ea typeface="Calibri"/>
                <a:cs typeface="Simplified Arabic"/>
              </a:rPr>
              <a:t>وتسمى أيضا علامة</a:t>
            </a:r>
            <a:r>
              <a:rPr lang="ar-SA" sz="6000" b="1" dirty="0">
                <a:ea typeface="Calibri"/>
                <a:cs typeface="Simplified Arabic"/>
              </a:rPr>
              <a:t> </a:t>
            </a:r>
            <a:r>
              <a:rPr lang="ar-SA" sz="4400" b="1" dirty="0">
                <a:ea typeface="Calibri"/>
                <a:cs typeface="Simplified Arabic"/>
              </a:rPr>
              <a:t>التأثر، وعلامة </a:t>
            </a:r>
            <a:r>
              <a:rPr lang="ar-SA" sz="4400" b="1" dirty="0" smtClean="0">
                <a:ea typeface="Calibri"/>
                <a:cs typeface="Simplified Arabic"/>
              </a:rPr>
              <a:t>الانفعال</a:t>
            </a:r>
            <a:r>
              <a:rPr lang="ar-SA" sz="7700" dirty="0" smtClean="0">
                <a:ea typeface="Calibri"/>
                <a:cs typeface="Simplified Arabic"/>
              </a:rPr>
              <a:t>( !)</a:t>
            </a:r>
            <a:r>
              <a:rPr lang="ar-IQ" sz="7700" dirty="0" smtClean="0">
                <a:ea typeface="Calibri"/>
                <a:cs typeface="Arial"/>
              </a:rPr>
              <a:t> </a:t>
            </a:r>
            <a:r>
              <a:rPr lang="ar-SA" sz="4400" b="1" dirty="0" smtClean="0">
                <a:ea typeface="Calibri"/>
                <a:cs typeface="Simplified Arabic"/>
              </a:rPr>
              <a:t>تكتب </a:t>
            </a:r>
            <a:r>
              <a:rPr lang="ar-SA" sz="4400" b="1" dirty="0">
                <a:ea typeface="Calibri"/>
                <a:cs typeface="Simplified Arabic"/>
              </a:rPr>
              <a:t>ملاصقة للكلمة التي تسبقها ولا يترك فراغات بينهما، وتوضع بعد الجمل التي تعبر عن الانفعالات النفسية، في المواضع الاتية:</a:t>
            </a:r>
            <a:endParaRPr lang="en-US" sz="3600" dirty="0">
              <a:ea typeface="Calibri"/>
              <a:cs typeface="Arial"/>
            </a:endParaRPr>
          </a:p>
          <a:p>
            <a:pPr>
              <a:lnSpc>
                <a:spcPct val="115000"/>
              </a:lnSpc>
              <a:spcAft>
                <a:spcPts val="1000"/>
              </a:spcAft>
            </a:pPr>
            <a:r>
              <a:rPr lang="ar-SA" sz="4400" b="1" dirty="0">
                <a:ea typeface="Calibri"/>
                <a:cs typeface="Simplified Arabic"/>
              </a:rPr>
              <a:t>أ- التعجب، مثل:</a:t>
            </a:r>
            <a:br>
              <a:rPr lang="ar-SA" sz="4400" b="1" dirty="0">
                <a:ea typeface="Calibri"/>
                <a:cs typeface="Simplified Arabic"/>
              </a:rPr>
            </a:br>
            <a:r>
              <a:rPr lang="ar-SA" sz="4400" b="1" dirty="0">
                <a:ea typeface="Calibri"/>
                <a:cs typeface="Simplified Arabic"/>
              </a:rPr>
              <a:t> </a:t>
            </a:r>
            <a:endParaRPr lang="ar-IQ" sz="4400" dirty="0"/>
          </a:p>
        </p:txBody>
      </p:sp>
    </p:spTree>
    <p:extLst>
      <p:ext uri="{BB962C8B-B14F-4D97-AF65-F5344CB8AC3E}">
        <p14:creationId xmlns:p14="http://schemas.microsoft.com/office/powerpoint/2010/main" val="22007377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Autofit/>
          </a:bodyPr>
          <a:lstStyle/>
          <a:p>
            <a:pPr lvl="0">
              <a:lnSpc>
                <a:spcPct val="115000"/>
              </a:lnSpc>
              <a:spcAft>
                <a:spcPts val="1000"/>
              </a:spcAft>
            </a:pPr>
            <a:r>
              <a:rPr lang="ar-SA" sz="4100" b="1" dirty="0">
                <a:solidFill>
                  <a:prstClr val="white"/>
                </a:solidFill>
                <a:ea typeface="Calibri"/>
                <a:cs typeface="Simplified Arabic"/>
              </a:rPr>
              <a:t>لله دره شاعرا</a:t>
            </a:r>
            <a:r>
              <a:rPr lang="ar-SA" sz="6600" b="1" u="sng" dirty="0" smtClean="0">
                <a:solidFill>
                  <a:srgbClr val="FF0000"/>
                </a:solidFill>
                <a:ea typeface="Calibri"/>
                <a:cs typeface="Simplified Arabic"/>
              </a:rPr>
              <a:t>!</a:t>
            </a:r>
            <a:endParaRPr lang="ar-SA" sz="4800" dirty="0" smtClean="0">
              <a:ea typeface="Times New Roman"/>
              <a:cs typeface="Simplified Arabic"/>
            </a:endParaRPr>
          </a:p>
          <a:p>
            <a:pPr fontAlgn="base">
              <a:lnSpc>
                <a:spcPct val="115000"/>
              </a:lnSpc>
            </a:pPr>
            <a:r>
              <a:rPr lang="ar-SA" sz="4800" dirty="0" smtClean="0">
                <a:ea typeface="Times New Roman"/>
                <a:cs typeface="Simplified Arabic"/>
              </a:rPr>
              <a:t>أيوحشني </a:t>
            </a:r>
            <a:r>
              <a:rPr lang="ar-SA" sz="4800" dirty="0">
                <a:ea typeface="Times New Roman"/>
                <a:cs typeface="Simplified Arabic"/>
              </a:rPr>
              <a:t>الزمان وأنت أنسي ويُظلم لي النّهارُ وأنتَ شمسي؟ </a:t>
            </a:r>
            <a:endParaRPr lang="ar-SA" sz="4800" dirty="0" smtClean="0">
              <a:ea typeface="Times New Roman"/>
              <a:cs typeface="Simplified Arabic"/>
            </a:endParaRPr>
          </a:p>
          <a:p>
            <a:pPr marL="0" indent="0" fontAlgn="base">
              <a:lnSpc>
                <a:spcPct val="115000"/>
              </a:lnSpc>
              <a:buNone/>
            </a:pPr>
            <a:r>
              <a:rPr lang="ar-SA" sz="4800" dirty="0" smtClean="0">
                <a:ea typeface="Times New Roman"/>
                <a:cs typeface="Simplified Arabic"/>
              </a:rPr>
              <a:t>وأغرس </a:t>
            </a:r>
            <a:r>
              <a:rPr lang="ar-SA" sz="4800" dirty="0">
                <a:ea typeface="Times New Roman"/>
                <a:cs typeface="Simplified Arabic"/>
              </a:rPr>
              <a:t>في محبتِكَ الأماني فأجْني الموتَ منْ ثمرَات غرسِي </a:t>
            </a:r>
            <a:r>
              <a:rPr lang="ar-SA" sz="4800" dirty="0">
                <a:solidFill>
                  <a:srgbClr val="FF0000"/>
                </a:solidFill>
                <a:ea typeface="Times New Roman"/>
                <a:cs typeface="Simplified Arabic"/>
              </a:rPr>
              <a:t>! </a:t>
            </a:r>
            <a:r>
              <a:rPr lang="ar-SA" sz="4800" b="1" dirty="0" smtClean="0">
                <a:ea typeface="Calibri"/>
                <a:cs typeface="Simplified Arabic"/>
              </a:rPr>
              <a:t/>
            </a:r>
            <a:br>
              <a:rPr lang="ar-SA" sz="4800" b="1" dirty="0" smtClean="0">
                <a:ea typeface="Calibri"/>
                <a:cs typeface="Simplified Arabic"/>
              </a:rPr>
            </a:br>
            <a:r>
              <a:rPr lang="ar-SA" sz="4800" b="1" dirty="0" smtClean="0">
                <a:ea typeface="Calibri"/>
                <a:cs typeface="Simplified Arabic"/>
              </a:rPr>
              <a:t> </a:t>
            </a:r>
            <a:br>
              <a:rPr lang="ar-SA" sz="4800" b="1" dirty="0" smtClean="0">
                <a:ea typeface="Calibri"/>
                <a:cs typeface="Simplified Arabic"/>
              </a:rPr>
            </a:br>
            <a:r>
              <a:rPr lang="ar-SA" sz="4800" dirty="0" smtClean="0">
                <a:ea typeface="Times New Roman"/>
                <a:cs typeface="Simplified Arabic"/>
              </a:rPr>
              <a:t/>
            </a:r>
            <a:br>
              <a:rPr lang="ar-SA" sz="4800" dirty="0" smtClean="0">
                <a:ea typeface="Times New Roman"/>
                <a:cs typeface="Simplified Arabic"/>
              </a:rPr>
            </a:br>
            <a:endParaRPr lang="ar-IQ" sz="4800" dirty="0"/>
          </a:p>
        </p:txBody>
      </p:sp>
    </p:spTree>
    <p:extLst>
      <p:ext uri="{BB962C8B-B14F-4D97-AF65-F5344CB8AC3E}">
        <p14:creationId xmlns:p14="http://schemas.microsoft.com/office/powerpoint/2010/main" val="40146666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9036496" cy="6741368"/>
          </a:xfrm>
        </p:spPr>
        <p:txBody>
          <a:bodyPr/>
          <a:lstStyle/>
          <a:p>
            <a:pPr lvl="0">
              <a:lnSpc>
                <a:spcPct val="115000"/>
              </a:lnSpc>
              <a:spcAft>
                <a:spcPts val="1000"/>
              </a:spcAft>
            </a:pPr>
            <a:r>
              <a:rPr lang="ar-SA" sz="4800" b="1" dirty="0">
                <a:solidFill>
                  <a:prstClr val="white"/>
                </a:solidFill>
                <a:ea typeface="Calibri"/>
                <a:cs typeface="Simplified Arabic"/>
              </a:rPr>
              <a:t>الفرح، مثل:</a:t>
            </a:r>
            <a:br>
              <a:rPr lang="ar-SA" sz="4800" b="1" dirty="0">
                <a:solidFill>
                  <a:prstClr val="white"/>
                </a:solidFill>
                <a:ea typeface="Calibri"/>
                <a:cs typeface="Simplified Arabic"/>
              </a:rPr>
            </a:br>
            <a:r>
              <a:rPr lang="ar-SA" sz="4800" b="1" dirty="0">
                <a:solidFill>
                  <a:prstClr val="white"/>
                </a:solidFill>
                <a:ea typeface="Calibri"/>
                <a:cs typeface="Simplified Arabic"/>
              </a:rPr>
              <a:t> يا بشراي</a:t>
            </a:r>
            <a:r>
              <a:rPr lang="ar-SA" sz="4800" b="1" dirty="0">
                <a:solidFill>
                  <a:srgbClr val="FF0000"/>
                </a:solidFill>
                <a:ea typeface="Calibri"/>
                <a:cs typeface="Simplified Arabic"/>
              </a:rPr>
              <a:t>!</a:t>
            </a:r>
          </a:p>
          <a:p>
            <a:pPr lvl="0">
              <a:lnSpc>
                <a:spcPct val="115000"/>
              </a:lnSpc>
              <a:spcAft>
                <a:spcPts val="1000"/>
              </a:spcAft>
            </a:pPr>
            <a:r>
              <a:rPr lang="ar-IQ" sz="6000" b="1" dirty="0">
                <a:ea typeface="Times New Roman"/>
                <a:cs typeface="Times New Roman"/>
              </a:rPr>
              <a:t>يا بشراي </a:t>
            </a:r>
            <a:r>
              <a:rPr lang="ar-IQ" sz="6000" b="1" dirty="0" err="1">
                <a:ea typeface="Times New Roman"/>
                <a:cs typeface="Times New Roman"/>
              </a:rPr>
              <a:t>ويا</a:t>
            </a:r>
            <a:r>
              <a:rPr lang="ar-IQ" sz="6000" b="1" dirty="0">
                <a:ea typeface="Times New Roman"/>
                <a:cs typeface="Times New Roman"/>
              </a:rPr>
              <a:t> بشراي ومن </a:t>
            </a:r>
            <a:r>
              <a:rPr lang="ar-IQ" sz="6000" b="1" dirty="0" smtClean="0">
                <a:ea typeface="Times New Roman"/>
                <a:cs typeface="Times New Roman"/>
              </a:rPr>
              <a:t>أعظم أيا </a:t>
            </a:r>
            <a:r>
              <a:rPr lang="ar-SA" sz="4800" b="1" dirty="0">
                <a:solidFill>
                  <a:srgbClr val="FF0000"/>
                </a:solidFill>
                <a:ea typeface="Calibri"/>
                <a:cs typeface="Simplified Arabic"/>
              </a:rPr>
              <a:t>!</a:t>
            </a:r>
          </a:p>
          <a:p>
            <a:pPr marL="0" indent="0">
              <a:buNone/>
            </a:pPr>
            <a:r>
              <a:rPr lang="ar-IQ" sz="6000" b="1" dirty="0">
                <a:ea typeface="Times New Roman"/>
                <a:cs typeface="Times New Roman"/>
              </a:rPr>
              <a:t> </a:t>
            </a:r>
            <a:r>
              <a:rPr lang="ar-IQ" sz="6000" b="1" dirty="0" smtClean="0">
                <a:ea typeface="Times New Roman"/>
                <a:cs typeface="Times New Roman"/>
              </a:rPr>
              <a:t>  مي </a:t>
            </a:r>
            <a:r>
              <a:rPr lang="ar-IQ" sz="6000" b="1" dirty="0">
                <a:ea typeface="Times New Roman"/>
                <a:cs typeface="Times New Roman"/>
              </a:rPr>
              <a:t>يوم أرى </a:t>
            </a:r>
            <a:r>
              <a:rPr lang="ar-IQ" sz="6000" b="1" dirty="0" smtClean="0">
                <a:ea typeface="Times New Roman"/>
                <a:cs typeface="Times New Roman"/>
              </a:rPr>
              <a:t>هادينا بمنامي</a:t>
            </a:r>
            <a:endParaRPr lang="en-US" sz="6000" b="1" dirty="0"/>
          </a:p>
          <a:p>
            <a:endParaRPr lang="ar-IQ" dirty="0"/>
          </a:p>
        </p:txBody>
      </p:sp>
    </p:spTree>
    <p:extLst>
      <p:ext uri="{BB962C8B-B14F-4D97-AF65-F5344CB8AC3E}">
        <p14:creationId xmlns:p14="http://schemas.microsoft.com/office/powerpoint/2010/main" val="2457437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8928992" cy="6858000"/>
          </a:xfrm>
        </p:spPr>
        <p:txBody>
          <a:bodyPr>
            <a:normAutofit/>
          </a:bodyPr>
          <a:lstStyle/>
          <a:p>
            <a:r>
              <a:rPr lang="ar-SA" sz="5400" dirty="0" smtClean="0">
                <a:ea typeface="Calibri"/>
                <a:cs typeface="Arial"/>
              </a:rPr>
              <a:t> </a:t>
            </a:r>
            <a:r>
              <a:rPr lang="ar-SA" sz="5400" dirty="0" err="1" smtClean="0">
                <a:ea typeface="Calibri"/>
                <a:cs typeface="Arial"/>
              </a:rPr>
              <a:t>الحزن،مثل</a:t>
            </a:r>
            <a:r>
              <a:rPr lang="ar-SA" sz="5400" dirty="0" smtClean="0">
                <a:ea typeface="Calibri"/>
                <a:cs typeface="Arial"/>
              </a:rPr>
              <a:t>:</a:t>
            </a:r>
            <a:endParaRPr lang="ar-IQ" sz="5400" dirty="0" smtClean="0">
              <a:ea typeface="Calibri"/>
              <a:cs typeface="Arial"/>
            </a:endParaRPr>
          </a:p>
          <a:p>
            <a:pPr lvl="0">
              <a:lnSpc>
                <a:spcPct val="115000"/>
              </a:lnSpc>
              <a:spcAft>
                <a:spcPts val="1000"/>
              </a:spcAft>
            </a:pPr>
            <a:r>
              <a:rPr lang="ar-IQ" sz="5400" dirty="0" err="1" smtClean="0">
                <a:ea typeface="Times New Roman"/>
                <a:cs typeface="Arial"/>
              </a:rPr>
              <a:t>و</a:t>
            </a:r>
            <a:r>
              <a:rPr lang="ar-IQ" sz="5400" dirty="0" err="1" smtClean="0">
                <a:ea typeface="Times New Roman"/>
                <a:cs typeface="Times New Roman"/>
              </a:rPr>
              <a:t>احسرتاه،متى</a:t>
            </a:r>
            <a:r>
              <a:rPr lang="ar-IQ" sz="5400" dirty="0" smtClean="0">
                <a:ea typeface="Times New Roman"/>
                <a:cs typeface="Times New Roman"/>
              </a:rPr>
              <a:t> أنام</a:t>
            </a:r>
            <a:r>
              <a:rPr lang="ar-SA" sz="4800" b="1" dirty="0" smtClean="0">
                <a:solidFill>
                  <a:srgbClr val="FF0000"/>
                </a:solidFill>
                <a:ea typeface="Calibri"/>
                <a:cs typeface="Simplified Arabic"/>
              </a:rPr>
              <a:t>!</a:t>
            </a:r>
            <a:endParaRPr lang="en-US" sz="5400" dirty="0"/>
          </a:p>
          <a:p>
            <a:r>
              <a:rPr lang="ar-IQ" sz="5400" dirty="0">
                <a:ea typeface="Times New Roman"/>
                <a:cs typeface="Times New Roman"/>
              </a:rPr>
              <a:t>فأحس أن على الوسادة</a:t>
            </a:r>
            <a:endParaRPr lang="en-US" sz="5400" dirty="0"/>
          </a:p>
          <a:p>
            <a:r>
              <a:rPr lang="ar-IQ" sz="5400" dirty="0">
                <a:ea typeface="Times New Roman"/>
                <a:cs typeface="Times New Roman"/>
              </a:rPr>
              <a:t>من ليلك الصيفي طلا فيه عطرك يا عراق ؟</a:t>
            </a:r>
            <a:endParaRPr lang="en-US" sz="5400" dirty="0"/>
          </a:p>
          <a:p>
            <a:pPr marL="0" lvl="0" indent="0">
              <a:lnSpc>
                <a:spcPct val="115000"/>
              </a:lnSpc>
              <a:spcAft>
                <a:spcPts val="1000"/>
              </a:spcAft>
              <a:buNone/>
              <a:tabLst>
                <a:tab pos="457200" algn="l"/>
              </a:tabLst>
            </a:pPr>
            <a:endParaRPr lang="en-US" sz="5400" dirty="0">
              <a:ea typeface="Calibri"/>
              <a:cs typeface="Arial"/>
            </a:endParaRPr>
          </a:p>
          <a:p>
            <a:endParaRPr lang="ar-IQ" sz="5400" dirty="0"/>
          </a:p>
        </p:txBody>
      </p:sp>
    </p:spTree>
    <p:extLst>
      <p:ext uri="{BB962C8B-B14F-4D97-AF65-F5344CB8AC3E}">
        <p14:creationId xmlns:p14="http://schemas.microsoft.com/office/powerpoint/2010/main" val="1201686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9392"/>
            <a:ext cx="9251504" cy="6926672"/>
          </a:xfrm>
        </p:spPr>
        <p:txBody>
          <a:bodyPr>
            <a:noAutofit/>
          </a:bodyPr>
          <a:lstStyle/>
          <a:p>
            <a:pPr marL="0" indent="0" fontAlgn="base">
              <a:lnSpc>
                <a:spcPct val="115000"/>
              </a:lnSpc>
              <a:buNone/>
            </a:pPr>
            <a:r>
              <a:rPr lang="ar-SA" sz="4400" b="1" dirty="0" smtClean="0">
                <a:ea typeface="Calibri"/>
                <a:cs typeface="Simplified Arabic"/>
              </a:rPr>
              <a:t>د- الدعاء، مثل:</a:t>
            </a:r>
            <a:br>
              <a:rPr lang="ar-SA" sz="4400" b="1" dirty="0" smtClean="0">
                <a:ea typeface="Calibri"/>
                <a:cs typeface="Simplified Arabic"/>
              </a:rPr>
            </a:br>
            <a:r>
              <a:rPr lang="ar-SA" sz="4400" b="1" dirty="0" smtClean="0">
                <a:ea typeface="Calibri"/>
                <a:cs typeface="Simplified Arabic"/>
              </a:rPr>
              <a:t> ربي وفقني</a:t>
            </a:r>
            <a:r>
              <a:rPr lang="ar-SA" sz="4400" b="1" dirty="0" smtClean="0">
                <a:solidFill>
                  <a:srgbClr val="FF0000"/>
                </a:solidFill>
                <a:ea typeface="Calibri"/>
                <a:cs typeface="Simplified Arabic"/>
              </a:rPr>
              <a:t>!</a:t>
            </a:r>
            <a:r>
              <a:rPr lang="en-US" sz="4400" b="1" dirty="0">
                <a:solidFill>
                  <a:prstClr val="white"/>
                </a:solidFill>
                <a:latin typeface="Simplified Arabic" pitchFamily="18" charset="-78"/>
                <a:ea typeface="Calibri"/>
                <a:cs typeface="Simplified Arabic" pitchFamily="18" charset="-78"/>
              </a:rPr>
              <a:t> </a:t>
            </a:r>
            <a:endParaRPr lang="ar-SA" sz="4400" b="1" dirty="0" smtClean="0">
              <a:solidFill>
                <a:prstClr val="white"/>
              </a:solidFill>
              <a:latin typeface="Simplified Arabic" pitchFamily="18" charset="-78"/>
              <a:ea typeface="Calibri"/>
              <a:cs typeface="Simplified Arabic" pitchFamily="18" charset="-78"/>
            </a:endParaRPr>
          </a:p>
          <a:p>
            <a:pPr rtl="0">
              <a:lnSpc>
                <a:spcPct val="115000"/>
              </a:lnSpc>
              <a:spcAft>
                <a:spcPts val="1000"/>
              </a:spcAft>
            </a:pPr>
            <a:r>
              <a:rPr lang="en-US" sz="4000" b="1" dirty="0">
                <a:latin typeface="Simplified Arabic" pitchFamily="18" charset="-78"/>
                <a:ea typeface="Calibri"/>
                <a:cs typeface="Simplified Arabic" pitchFamily="18" charset="-78"/>
              </a:rPr>
              <a:t> </a:t>
            </a:r>
            <a:r>
              <a:rPr lang="ar-SA" sz="4000" b="1" dirty="0" smtClean="0">
                <a:latin typeface="Simplified Arabic" pitchFamily="18" charset="-78"/>
                <a:ea typeface="Calibri"/>
                <a:cs typeface="Simplified Arabic" pitchFamily="18" charset="-78"/>
              </a:rPr>
              <a:t>           </a:t>
            </a:r>
            <a:r>
              <a:rPr lang="ar-SA" sz="4800" dirty="0" smtClean="0">
                <a:ea typeface="Times New Roman"/>
                <a:cs typeface="Simplified Arabic"/>
              </a:rPr>
              <a:t>لكَ </a:t>
            </a:r>
            <a:r>
              <a:rPr lang="ar-SA" sz="4800" dirty="0">
                <a:ea typeface="Times New Roman"/>
                <a:cs typeface="Simplified Arabic"/>
              </a:rPr>
              <a:t>يا إلهي تَشتكي </a:t>
            </a:r>
            <a:r>
              <a:rPr lang="ar-SA" sz="4800" dirty="0" smtClean="0">
                <a:ea typeface="Times New Roman"/>
                <a:cs typeface="Simplified Arabic"/>
              </a:rPr>
              <a:t>آلامُنا                وإليك يصعد بالخضوع  دعاء</a:t>
            </a:r>
          </a:p>
          <a:p>
            <a:pPr marL="0" indent="0" rtl="0">
              <a:lnSpc>
                <a:spcPct val="115000"/>
              </a:lnSpc>
              <a:spcAft>
                <a:spcPts val="1000"/>
              </a:spcAft>
              <a:buNone/>
            </a:pPr>
            <a:r>
              <a:rPr lang="ar-SA" sz="4800" dirty="0" smtClean="0">
                <a:ea typeface="Times New Roman"/>
                <a:cs typeface="Simplified Arabic"/>
              </a:rPr>
              <a:t>       تتزاحم الاهوالُ في اوطاننا</a:t>
            </a:r>
          </a:p>
          <a:p>
            <a:pPr marL="0" indent="0" rtl="0">
              <a:lnSpc>
                <a:spcPct val="115000"/>
              </a:lnSpc>
              <a:spcAft>
                <a:spcPts val="1000"/>
              </a:spcAft>
              <a:buNone/>
            </a:pPr>
            <a:r>
              <a:rPr lang="ar-SA" sz="4800" dirty="0" smtClean="0">
                <a:ea typeface="Times New Roman"/>
                <a:cs typeface="Simplified Arabic"/>
              </a:rPr>
              <a:t>         فبكل قطرٍ محنةٌ وبلاءُ          </a:t>
            </a:r>
            <a:r>
              <a:rPr lang="en-US" sz="4800" dirty="0">
                <a:latin typeface="Simplified Arabic"/>
                <a:ea typeface="Times New Roman"/>
                <a:cs typeface="Arial"/>
              </a:rPr>
              <a:t>  </a:t>
            </a:r>
            <a:endParaRPr lang="en-US" sz="4800" dirty="0">
              <a:ea typeface="Calibri"/>
              <a:cs typeface="Arial"/>
            </a:endParaRPr>
          </a:p>
          <a:p>
            <a:pPr marL="0" indent="0" fontAlgn="base">
              <a:lnSpc>
                <a:spcPct val="115000"/>
              </a:lnSpc>
              <a:buNone/>
            </a:pPr>
            <a:endParaRPr lang="ar-SA" sz="4800" b="1" dirty="0" smtClean="0">
              <a:ea typeface="Calibri"/>
              <a:cs typeface="Simplified Arabic"/>
            </a:endParaRPr>
          </a:p>
          <a:p>
            <a:pPr marL="0" indent="0" fontAlgn="base">
              <a:lnSpc>
                <a:spcPct val="115000"/>
              </a:lnSpc>
              <a:buNone/>
            </a:pPr>
            <a:r>
              <a:rPr lang="ar-SA" b="1" dirty="0" smtClean="0">
                <a:ea typeface="Calibri"/>
                <a:cs typeface="Simplified Arabic"/>
              </a:rPr>
              <a:t/>
            </a:r>
            <a:br>
              <a:rPr lang="ar-SA" b="1" dirty="0" smtClean="0">
                <a:ea typeface="Calibri"/>
                <a:cs typeface="Simplified Arabic"/>
              </a:rPr>
            </a:br>
            <a:r>
              <a:rPr lang="ar-SA" sz="8800" dirty="0" smtClean="0">
                <a:ea typeface="Times New Roman"/>
                <a:cs typeface="Simplified Arabic"/>
              </a:rPr>
              <a:t/>
            </a:r>
            <a:br>
              <a:rPr lang="ar-SA" sz="8800" dirty="0" smtClean="0">
                <a:ea typeface="Times New Roman"/>
                <a:cs typeface="Simplified Arabic"/>
              </a:rPr>
            </a:br>
            <a:endParaRPr lang="ar-IQ" sz="8800" dirty="0"/>
          </a:p>
        </p:txBody>
      </p:sp>
    </p:spTree>
    <p:extLst>
      <p:ext uri="{BB962C8B-B14F-4D97-AF65-F5344CB8AC3E}">
        <p14:creationId xmlns:p14="http://schemas.microsoft.com/office/powerpoint/2010/main" val="33962047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552728"/>
          </a:xfrm>
        </p:spPr>
        <p:txBody>
          <a:bodyPr>
            <a:normAutofit/>
          </a:bodyPr>
          <a:lstStyle/>
          <a:p>
            <a:pPr>
              <a:lnSpc>
                <a:spcPct val="115000"/>
              </a:lnSpc>
              <a:spcAft>
                <a:spcPts val="1000"/>
              </a:spcAft>
            </a:pPr>
            <a:r>
              <a:rPr lang="ar-SA" sz="5400" b="1" dirty="0" smtClean="0">
                <a:ea typeface="Calibri"/>
                <a:cs typeface="Simplified Arabic"/>
              </a:rPr>
              <a:t>الاستغاثة</a:t>
            </a:r>
            <a:r>
              <a:rPr lang="ar-SA" sz="5400" b="1" dirty="0">
                <a:ea typeface="Calibri"/>
                <a:cs typeface="Simplified Arabic"/>
              </a:rPr>
              <a:t>، </a:t>
            </a:r>
            <a:r>
              <a:rPr lang="ar-SA" sz="5400" b="1" dirty="0" err="1" smtClean="0">
                <a:ea typeface="Calibri"/>
                <a:cs typeface="Simplified Arabic"/>
              </a:rPr>
              <a:t>مثل:اللهم</a:t>
            </a:r>
            <a:r>
              <a:rPr lang="ar-SA" sz="5400" b="1" dirty="0" smtClean="0">
                <a:ea typeface="Calibri"/>
                <a:cs typeface="Simplified Arabic"/>
              </a:rPr>
              <a:t> </a:t>
            </a:r>
            <a:r>
              <a:rPr lang="ar-SA" sz="5400" b="1" dirty="0">
                <a:ea typeface="Calibri"/>
                <a:cs typeface="Simplified Arabic"/>
              </a:rPr>
              <a:t>رحماك</a:t>
            </a:r>
            <a:r>
              <a:rPr lang="ar-SA" sz="6500" b="1" dirty="0">
                <a:solidFill>
                  <a:srgbClr val="FF0000"/>
                </a:solidFill>
                <a:ea typeface="Calibri"/>
                <a:cs typeface="Simplified Arabic"/>
              </a:rPr>
              <a:t>!</a:t>
            </a:r>
            <a:endParaRPr lang="en-US" sz="6500" dirty="0">
              <a:solidFill>
                <a:srgbClr val="FF0000"/>
              </a:solidFill>
              <a:ea typeface="Calibri"/>
              <a:cs typeface="Arial"/>
            </a:endParaRPr>
          </a:p>
          <a:p>
            <a:pPr marL="0" indent="0">
              <a:buNone/>
            </a:pPr>
            <a:r>
              <a:rPr lang="ar-SA" sz="4800" dirty="0" smtClean="0"/>
              <a:t>يبكيك ناء بعيد الدار مغترب</a:t>
            </a:r>
          </a:p>
          <a:p>
            <a:pPr marL="0" indent="0">
              <a:buNone/>
            </a:pPr>
            <a:r>
              <a:rPr lang="ar-SA" sz="4800" dirty="0" smtClean="0"/>
              <a:t>يا للكهول وللشباب </a:t>
            </a:r>
            <a:r>
              <a:rPr lang="ar-SA" sz="5400" b="1" dirty="0" smtClean="0"/>
              <a:t>من عجب</a:t>
            </a:r>
          </a:p>
          <a:p>
            <a:r>
              <a:rPr lang="ar-SA" sz="5400" b="1" dirty="0" smtClean="0"/>
              <a:t> </a:t>
            </a:r>
            <a:r>
              <a:rPr lang="ar-SA" sz="5400" b="1" dirty="0">
                <a:cs typeface="Simplified Arabic"/>
              </a:rPr>
              <a:t>أدرك بخيلك </a:t>
            </a:r>
            <a:r>
              <a:rPr lang="ar-SA" sz="5400" b="1" dirty="0" smtClean="0">
                <a:cs typeface="Simplified Arabic"/>
              </a:rPr>
              <a:t>خيل</a:t>
            </a:r>
            <a:r>
              <a:rPr lang="ar-IQ" sz="5400" b="1" dirty="0" smtClean="0">
                <a:cs typeface="Simplified Arabic"/>
              </a:rPr>
              <a:t> </a:t>
            </a:r>
            <a:r>
              <a:rPr lang="ar-IQ" sz="5400" b="1" dirty="0" smtClean="0">
                <a:latin typeface="Simplified Arabic"/>
              </a:rPr>
              <a:t>الله </a:t>
            </a:r>
            <a:r>
              <a:rPr lang="ar-SA" sz="5400" b="1" dirty="0" smtClean="0">
                <a:cs typeface="Simplified Arabic"/>
              </a:rPr>
              <a:t>اندلسا </a:t>
            </a:r>
          </a:p>
          <a:p>
            <a:pPr marL="0" indent="0">
              <a:buNone/>
            </a:pPr>
            <a:r>
              <a:rPr lang="ar-SA" sz="5400" b="1" dirty="0" smtClean="0">
                <a:cs typeface="Simplified Arabic"/>
              </a:rPr>
              <a:t>  ان </a:t>
            </a:r>
            <a:r>
              <a:rPr lang="ar-SA" sz="5400" b="1" dirty="0">
                <a:cs typeface="Simplified Arabic"/>
              </a:rPr>
              <a:t>السبيل الى منجاتها درسا</a:t>
            </a:r>
            <a:endParaRPr lang="en-US" sz="5400" b="1" dirty="0">
              <a:effectLst/>
            </a:endParaRPr>
          </a:p>
        </p:txBody>
      </p:sp>
    </p:spTree>
    <p:extLst>
      <p:ext uri="{BB962C8B-B14F-4D97-AF65-F5344CB8AC3E}">
        <p14:creationId xmlns:p14="http://schemas.microsoft.com/office/powerpoint/2010/main" val="1950410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0"/>
            <a:ext cx="8795320" cy="6858000"/>
          </a:xfrm>
        </p:spPr>
        <p:txBody>
          <a:bodyPr>
            <a:normAutofit/>
          </a:bodyPr>
          <a:lstStyle/>
          <a:p>
            <a:pPr>
              <a:lnSpc>
                <a:spcPct val="115000"/>
              </a:lnSpc>
              <a:spcAft>
                <a:spcPts val="1000"/>
              </a:spcAft>
            </a:pPr>
            <a:r>
              <a:rPr lang="ar-SA" sz="5400" b="1" dirty="0" smtClean="0">
                <a:ea typeface="Calibri"/>
                <a:cs typeface="Simplified Arabic"/>
              </a:rPr>
              <a:t>الترجي</a:t>
            </a:r>
            <a:r>
              <a:rPr lang="ar-SA" sz="5400" b="1" dirty="0">
                <a:ea typeface="Calibri"/>
                <a:cs typeface="Simplified Arabic"/>
              </a:rPr>
              <a:t>، مثل</a:t>
            </a:r>
            <a:r>
              <a:rPr lang="ar-SA" sz="5400" b="1" dirty="0" smtClean="0">
                <a:ea typeface="Calibri"/>
                <a:cs typeface="Simplified Arabic"/>
              </a:rPr>
              <a:t>:</a:t>
            </a:r>
            <a:r>
              <a:rPr lang="ar-SA" sz="5400" b="1" dirty="0">
                <a:ea typeface="Calibri"/>
                <a:cs typeface="Simplified Arabic"/>
              </a:rPr>
              <a:t> لعل الله يرحمنا</a:t>
            </a:r>
            <a:r>
              <a:rPr lang="ar-SA" sz="6500" b="1" dirty="0">
                <a:solidFill>
                  <a:srgbClr val="FF0000"/>
                </a:solidFill>
                <a:ea typeface="Calibri"/>
                <a:cs typeface="Simplified Arabic"/>
              </a:rPr>
              <a:t>!</a:t>
            </a:r>
            <a:endParaRPr lang="en-US" sz="6500" b="1" dirty="0">
              <a:solidFill>
                <a:srgbClr val="FF0000"/>
              </a:solidFill>
              <a:ea typeface="Calibri"/>
              <a:cs typeface="Simplified Arabic"/>
            </a:endParaRPr>
          </a:p>
          <a:p>
            <a:r>
              <a:rPr lang="ar-IQ" sz="6000" b="1" dirty="0">
                <a:ea typeface="Calibri"/>
                <a:cs typeface="Times New Roman"/>
              </a:rPr>
              <a:t>أسِرْبَ القَطا هَل من مُعيرٍ جَناحَهُ </a:t>
            </a:r>
            <a:endParaRPr lang="ar-SA" sz="6000" b="1" dirty="0" smtClean="0">
              <a:ea typeface="Calibri"/>
              <a:cs typeface="Times New Roman"/>
            </a:endParaRPr>
          </a:p>
          <a:p>
            <a:pPr lvl="0">
              <a:lnSpc>
                <a:spcPct val="115000"/>
              </a:lnSpc>
              <a:spcAft>
                <a:spcPts val="1000"/>
              </a:spcAft>
            </a:pPr>
            <a:r>
              <a:rPr lang="ar-IQ" sz="6000" b="1" dirty="0">
                <a:latin typeface="Times New Roman"/>
                <a:ea typeface="Times New Roman"/>
              </a:rPr>
              <a:t>لعلّي إلى من قَد هَوِيتُ </a:t>
            </a:r>
            <a:r>
              <a:rPr lang="ar-IQ" sz="6000" b="1" dirty="0" smtClean="0">
                <a:latin typeface="Times New Roman"/>
                <a:ea typeface="Times New Roman"/>
              </a:rPr>
              <a:t>أطيرُ</a:t>
            </a:r>
            <a:r>
              <a:rPr lang="ar-SA" sz="6500" b="1" dirty="0">
                <a:solidFill>
                  <a:srgbClr val="FF0000"/>
                </a:solidFill>
                <a:ea typeface="Calibri"/>
                <a:cs typeface="Simplified Arabic"/>
              </a:rPr>
              <a:t>!</a:t>
            </a:r>
            <a:endParaRPr lang="en-US" sz="6500" b="1" dirty="0">
              <a:solidFill>
                <a:srgbClr val="FF0000"/>
              </a:solidFill>
              <a:ea typeface="Calibri"/>
              <a:cs typeface="Simplified Arabic"/>
            </a:endParaRPr>
          </a:p>
          <a:p>
            <a:pPr marL="0" indent="0">
              <a:lnSpc>
                <a:spcPct val="115000"/>
              </a:lnSpc>
              <a:buNone/>
            </a:pPr>
            <a:endParaRPr lang="en-US" sz="6000" b="1"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729032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24577"/>
          </a:xfrm>
        </p:spPr>
        <p:txBody>
          <a:bodyPr>
            <a:normAutofit/>
          </a:bodyPr>
          <a:lstStyle/>
          <a:p>
            <a:pPr lvl="0">
              <a:lnSpc>
                <a:spcPct val="115000"/>
              </a:lnSpc>
              <a:spcAft>
                <a:spcPts val="1000"/>
              </a:spcAft>
            </a:pPr>
            <a:r>
              <a:rPr lang="ar-SA" sz="5400" b="1" dirty="0" smtClean="0">
                <a:ea typeface="Calibri"/>
                <a:cs typeface="Simplified Arabic"/>
              </a:rPr>
              <a:t>التمني</a:t>
            </a:r>
            <a:r>
              <a:rPr lang="ar-SA" sz="5400" b="1" dirty="0">
                <a:ea typeface="Calibri"/>
                <a:cs typeface="Simplified Arabic"/>
              </a:rPr>
              <a:t>، مثل:</a:t>
            </a:r>
            <a:br>
              <a:rPr lang="ar-SA" sz="5400" b="1" dirty="0">
                <a:ea typeface="Calibri"/>
                <a:cs typeface="Simplified Arabic"/>
              </a:rPr>
            </a:br>
            <a:r>
              <a:rPr lang="ar-SA" sz="5400" b="1" dirty="0">
                <a:ea typeface="Calibri"/>
                <a:cs typeface="Simplified Arabic"/>
              </a:rPr>
              <a:t> ليت الليل </a:t>
            </a:r>
            <a:r>
              <a:rPr lang="ar-SA" sz="5400" b="1" dirty="0" smtClean="0">
                <a:ea typeface="Calibri"/>
                <a:cs typeface="Simplified Arabic"/>
              </a:rPr>
              <a:t>ينجلي</a:t>
            </a:r>
            <a:r>
              <a:rPr lang="ar-SA" sz="6500" b="1" dirty="0">
                <a:solidFill>
                  <a:srgbClr val="FF0000"/>
                </a:solidFill>
                <a:ea typeface="Calibri"/>
                <a:cs typeface="Simplified Arabic"/>
              </a:rPr>
              <a:t>!</a:t>
            </a:r>
            <a:endParaRPr lang="en-US" sz="6000" b="1" dirty="0">
              <a:solidFill>
                <a:srgbClr val="FF0000"/>
              </a:solidFill>
              <a:ea typeface="Calibri"/>
              <a:cs typeface="Simplified Arabic"/>
            </a:endParaRPr>
          </a:p>
          <a:p>
            <a:r>
              <a:rPr lang="ar-IQ" sz="6000" b="1" dirty="0">
                <a:ea typeface="Calibri"/>
                <a:cs typeface="Times New Roman"/>
              </a:rPr>
              <a:t>ليتك تحلو والحياة مريرة </a:t>
            </a:r>
            <a:endParaRPr lang="ar-IQ" sz="6000" b="1" dirty="0" smtClean="0">
              <a:ea typeface="Calibri"/>
              <a:cs typeface="Times New Roman"/>
            </a:endParaRPr>
          </a:p>
          <a:p>
            <a:pPr lvl="0">
              <a:lnSpc>
                <a:spcPct val="115000"/>
              </a:lnSpc>
              <a:spcAft>
                <a:spcPts val="1000"/>
              </a:spcAft>
            </a:pPr>
            <a:r>
              <a:rPr lang="ar-IQ" sz="6000" b="1" dirty="0">
                <a:ea typeface="Calibri"/>
                <a:cs typeface="Times New Roman"/>
              </a:rPr>
              <a:t>وليتك ترضى والأنام </a:t>
            </a:r>
            <a:r>
              <a:rPr lang="ar-IQ" sz="6000" b="1" dirty="0" smtClean="0">
                <a:ea typeface="Calibri"/>
                <a:cs typeface="Times New Roman"/>
              </a:rPr>
              <a:t>غضاب</a:t>
            </a:r>
            <a:r>
              <a:rPr lang="ar-SA" sz="6500" b="1" dirty="0">
                <a:solidFill>
                  <a:srgbClr val="FF0000"/>
                </a:solidFill>
                <a:ea typeface="Calibri"/>
                <a:cs typeface="Simplified Arabic"/>
              </a:rPr>
              <a:t>!</a:t>
            </a:r>
            <a:endParaRPr lang="en-US" sz="6500" b="1" dirty="0">
              <a:solidFill>
                <a:srgbClr val="FF0000"/>
              </a:solidFill>
              <a:ea typeface="Calibri"/>
              <a:cs typeface="Simplified Arabic"/>
            </a:endParaRPr>
          </a:p>
          <a:p>
            <a:pPr marL="0" indent="0">
              <a:buNone/>
            </a:pPr>
            <a:endParaRPr lang="ar-IQ" sz="6000" b="1" dirty="0"/>
          </a:p>
        </p:txBody>
      </p:sp>
    </p:spTree>
    <p:extLst>
      <p:ext uri="{BB962C8B-B14F-4D97-AF65-F5344CB8AC3E}">
        <p14:creationId xmlns:p14="http://schemas.microsoft.com/office/powerpoint/2010/main" val="3840950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036496" cy="6741368"/>
          </a:xfrm>
        </p:spPr>
        <p:txBody>
          <a:bodyPr>
            <a:normAutofit/>
          </a:bodyPr>
          <a:lstStyle/>
          <a:p>
            <a:r>
              <a:rPr lang="ar-SA" sz="5400" b="1" dirty="0">
                <a:solidFill>
                  <a:prstClr val="white"/>
                </a:solidFill>
                <a:ea typeface="Calibri"/>
                <a:cs typeface="Simplified Arabic"/>
              </a:rPr>
              <a:t>بين الجمل القصيرة المعطوفة المستقلة في </a:t>
            </a:r>
            <a:r>
              <a:rPr lang="ar-SA" sz="5400" b="1" dirty="0" err="1" smtClean="0">
                <a:solidFill>
                  <a:prstClr val="white"/>
                </a:solidFill>
                <a:ea typeface="Calibri"/>
                <a:cs typeface="Simplified Arabic"/>
              </a:rPr>
              <a:t>معانيها،مثل</a:t>
            </a:r>
            <a:r>
              <a:rPr lang="ar-SA" sz="5400" b="1" dirty="0" smtClean="0">
                <a:solidFill>
                  <a:prstClr val="white"/>
                </a:solidFill>
                <a:ea typeface="Calibri"/>
                <a:cs typeface="Simplified Arabic"/>
              </a:rPr>
              <a:t>: </a:t>
            </a:r>
          </a:p>
          <a:p>
            <a:r>
              <a:rPr lang="ar-SA" sz="6000" b="1" dirty="0" smtClean="0">
                <a:ea typeface="Times New Roman"/>
              </a:rPr>
              <a:t>يسرقون </a:t>
            </a:r>
            <a:r>
              <a:rPr lang="ar-SA" sz="6000" b="1" dirty="0" err="1" smtClean="0">
                <a:ea typeface="Times New Roman"/>
              </a:rPr>
              <a:t>رغيفك،ثم</a:t>
            </a:r>
            <a:r>
              <a:rPr lang="ar-SA" sz="6000" b="1" dirty="0" smtClean="0">
                <a:ea typeface="Times New Roman"/>
              </a:rPr>
              <a:t> </a:t>
            </a:r>
            <a:r>
              <a:rPr lang="ar-SA" sz="6000" b="1" dirty="0">
                <a:ea typeface="Times New Roman"/>
              </a:rPr>
              <a:t>يعطونك </a:t>
            </a:r>
            <a:r>
              <a:rPr lang="ar-SA" sz="6000" b="1" dirty="0" smtClean="0">
                <a:ea typeface="Times New Roman"/>
              </a:rPr>
              <a:t>منه </a:t>
            </a:r>
            <a:r>
              <a:rPr lang="ar-SA" sz="6000" b="1" dirty="0" err="1" smtClean="0">
                <a:ea typeface="Times New Roman"/>
              </a:rPr>
              <a:t>كِسرةً،ثم</a:t>
            </a:r>
            <a:r>
              <a:rPr lang="ar-SA" sz="6000" b="1" dirty="0" smtClean="0">
                <a:ea typeface="Times New Roman"/>
              </a:rPr>
              <a:t> </a:t>
            </a:r>
            <a:r>
              <a:rPr lang="ar-SA" sz="6000" b="1" dirty="0">
                <a:ea typeface="Times New Roman"/>
              </a:rPr>
              <a:t>يأمرونك أن تشكرهم على كرمهم، </a:t>
            </a:r>
            <a:r>
              <a:rPr lang="ar-SA" sz="6000" b="1" dirty="0" err="1" smtClean="0">
                <a:ea typeface="Times New Roman"/>
              </a:rPr>
              <a:t>يالوقاحتهم</a:t>
            </a:r>
            <a:r>
              <a:rPr lang="ar-SA" sz="6000" dirty="0">
                <a:ea typeface="Times New Roman"/>
              </a:rPr>
              <a:t>! </a:t>
            </a:r>
            <a:r>
              <a:rPr lang="ar-SA" sz="6000" b="1" dirty="0" smtClean="0">
                <a:ea typeface="Times New Roman"/>
              </a:rPr>
              <a:t> </a:t>
            </a:r>
            <a:endParaRPr lang="ar-IQ" sz="6000" b="1" dirty="0"/>
          </a:p>
        </p:txBody>
      </p:sp>
    </p:spTree>
    <p:extLst>
      <p:ext uri="{BB962C8B-B14F-4D97-AF65-F5344CB8AC3E}">
        <p14:creationId xmlns:p14="http://schemas.microsoft.com/office/powerpoint/2010/main" val="961790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a:bodyPr>
          <a:lstStyle/>
          <a:p>
            <a:pPr>
              <a:lnSpc>
                <a:spcPct val="115000"/>
              </a:lnSpc>
              <a:spcAft>
                <a:spcPts val="1000"/>
              </a:spcAft>
            </a:pPr>
            <a:r>
              <a:rPr lang="ar-SA" sz="4800" b="1" dirty="0">
                <a:ea typeface="Calibri"/>
                <a:cs typeface="Simplified Arabic"/>
              </a:rPr>
              <a:t>التأسف، </a:t>
            </a:r>
            <a:r>
              <a:rPr lang="ar-SA" sz="4800" b="1" dirty="0" smtClean="0">
                <a:ea typeface="Calibri"/>
                <a:cs typeface="Simplified Arabic"/>
              </a:rPr>
              <a:t>مثل:</a:t>
            </a:r>
            <a:r>
              <a:rPr lang="ar-SA" sz="4800" b="1" dirty="0">
                <a:ea typeface="Calibri"/>
                <a:cs typeface="Simplified Arabic"/>
              </a:rPr>
              <a:t> </a:t>
            </a:r>
            <a:r>
              <a:rPr lang="ar-SA" sz="4800" b="1" dirty="0" smtClean="0">
                <a:ea typeface="Calibri"/>
                <a:cs typeface="Simplified Arabic"/>
              </a:rPr>
              <a:t>أسفي </a:t>
            </a:r>
            <a:r>
              <a:rPr lang="ar-SA" sz="4800" b="1" dirty="0">
                <a:ea typeface="Calibri"/>
                <a:cs typeface="Simplified Arabic"/>
              </a:rPr>
              <a:t>على </a:t>
            </a:r>
            <a:r>
              <a:rPr lang="ar-SA" sz="4800" b="1" dirty="0" smtClean="0">
                <a:ea typeface="Calibri"/>
                <a:cs typeface="Simplified Arabic"/>
              </a:rPr>
              <a:t>الأحرار</a:t>
            </a:r>
            <a:r>
              <a:rPr lang="ar-SA" sz="6000" b="1" dirty="0" smtClean="0">
                <a:solidFill>
                  <a:srgbClr val="FF0000"/>
                </a:solidFill>
                <a:ea typeface="Calibri"/>
                <a:cs typeface="Simplified Arabic"/>
              </a:rPr>
              <a:t>!</a:t>
            </a:r>
          </a:p>
          <a:p>
            <a:pPr lvl="0">
              <a:lnSpc>
                <a:spcPct val="115000"/>
              </a:lnSpc>
              <a:spcAft>
                <a:spcPts val="1000"/>
              </a:spcAft>
            </a:pPr>
            <a:r>
              <a:rPr lang="ar-SA" sz="6000" b="1" dirty="0">
                <a:ea typeface="Calibri"/>
                <a:cs typeface="Simplified Arabic"/>
              </a:rPr>
              <a:t>غَـيْرُ مَأْ سُوفٍ عَلَى </a:t>
            </a:r>
            <a:r>
              <a:rPr lang="ar-SA" sz="6000" b="1" dirty="0" smtClean="0">
                <a:ea typeface="Calibri"/>
                <a:cs typeface="Simplified Arabic"/>
              </a:rPr>
              <a:t>زَمَـنٍ</a:t>
            </a:r>
            <a:r>
              <a:rPr lang="ar-SA" sz="6000" b="1" dirty="0" smtClean="0">
                <a:solidFill>
                  <a:srgbClr val="FF0000"/>
                </a:solidFill>
                <a:ea typeface="Calibri"/>
                <a:cs typeface="Simplified Arabic"/>
              </a:rPr>
              <a:t>!</a:t>
            </a:r>
            <a:endParaRPr lang="en-US" sz="2800" dirty="0">
              <a:ea typeface="Calibri"/>
              <a:cs typeface="Arial"/>
            </a:endParaRPr>
          </a:p>
          <a:p>
            <a:pPr marL="0" indent="0">
              <a:lnSpc>
                <a:spcPct val="115000"/>
              </a:lnSpc>
              <a:spcAft>
                <a:spcPts val="1000"/>
              </a:spcAft>
              <a:buNone/>
            </a:pPr>
            <a:r>
              <a:rPr lang="ar-SA" sz="6000" b="1" dirty="0" smtClean="0">
                <a:ea typeface="Calibri"/>
                <a:cs typeface="Simplified Arabic"/>
              </a:rPr>
              <a:t>  يَنْقَضِـي </a:t>
            </a:r>
            <a:r>
              <a:rPr lang="ar-SA" sz="6000" b="1" dirty="0">
                <a:ea typeface="Calibri"/>
                <a:cs typeface="Simplified Arabic"/>
              </a:rPr>
              <a:t>بـالْهَـمِّ والْحَـزَنِ</a:t>
            </a:r>
            <a:endParaRPr lang="en-US" sz="2800" dirty="0">
              <a:ea typeface="Calibri"/>
              <a:cs typeface="Arial"/>
            </a:endParaRPr>
          </a:p>
          <a:p>
            <a:pPr marL="0" indent="0">
              <a:lnSpc>
                <a:spcPct val="115000"/>
              </a:lnSpc>
              <a:spcAft>
                <a:spcPts val="1000"/>
              </a:spcAft>
              <a:buNone/>
            </a:pPr>
            <a:endParaRPr lang="ar-SA" sz="6000" b="1" dirty="0" smtClean="0">
              <a:ea typeface="Calibri"/>
              <a:cs typeface="Simplified Arabic"/>
            </a:endParaRPr>
          </a:p>
        </p:txBody>
      </p:sp>
    </p:spTree>
    <p:extLst>
      <p:ext uri="{BB962C8B-B14F-4D97-AF65-F5344CB8AC3E}">
        <p14:creationId xmlns:p14="http://schemas.microsoft.com/office/powerpoint/2010/main" val="8695597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1316"/>
            <a:ext cx="8784976" cy="6858000"/>
          </a:xfrm>
        </p:spPr>
        <p:txBody>
          <a:bodyPr>
            <a:normAutofit/>
          </a:bodyPr>
          <a:lstStyle/>
          <a:p>
            <a:pPr>
              <a:lnSpc>
                <a:spcPct val="115000"/>
              </a:lnSpc>
              <a:spcAft>
                <a:spcPts val="1000"/>
              </a:spcAft>
            </a:pPr>
            <a:r>
              <a:rPr lang="ar-SA" sz="5200" b="1" dirty="0" smtClean="0">
                <a:ea typeface="Calibri"/>
                <a:cs typeface="Simplified Arabic"/>
              </a:rPr>
              <a:t>المدح</a:t>
            </a:r>
            <a:r>
              <a:rPr lang="ar-SA" sz="5200" b="1" dirty="0">
                <a:ea typeface="Calibri"/>
                <a:cs typeface="Simplified Arabic"/>
              </a:rPr>
              <a:t>، مثل:</a:t>
            </a:r>
            <a:br>
              <a:rPr lang="ar-SA" sz="5200" b="1" dirty="0">
                <a:ea typeface="Calibri"/>
                <a:cs typeface="Simplified Arabic"/>
              </a:rPr>
            </a:br>
            <a:r>
              <a:rPr lang="ar-SA" sz="5200" b="1" dirty="0">
                <a:ea typeface="Calibri"/>
                <a:cs typeface="Simplified Arabic"/>
              </a:rPr>
              <a:t> حبذا الكرم</a:t>
            </a:r>
            <a:r>
              <a:rPr lang="ar-SA" sz="5200" b="1" dirty="0" smtClean="0">
                <a:solidFill>
                  <a:srgbClr val="FF0000"/>
                </a:solidFill>
                <a:ea typeface="Calibri"/>
                <a:cs typeface="Simplified Arabic"/>
              </a:rPr>
              <a:t>!</a:t>
            </a:r>
          </a:p>
          <a:p>
            <a:pPr marL="0" indent="0" rtl="0">
              <a:lnSpc>
                <a:spcPct val="115000"/>
              </a:lnSpc>
              <a:buNone/>
            </a:pPr>
            <a:r>
              <a:rPr lang="en-US" sz="6000" b="1" dirty="0" smtClean="0">
                <a:ea typeface="Times New Roman"/>
                <a:cs typeface="Simplified Arabic"/>
              </a:rPr>
              <a:t>       </a:t>
            </a:r>
            <a:r>
              <a:rPr lang="ar-SA" sz="6000" b="1" dirty="0" smtClean="0">
                <a:ea typeface="Times New Roman"/>
                <a:cs typeface="Simplified Arabic"/>
              </a:rPr>
              <a:t>أُحبُّ الصَّالِحِينَ وَلسْتُ مِنْهُمْ</a:t>
            </a:r>
            <a:endParaRPr lang="en-US" sz="4000" dirty="0">
              <a:ea typeface="Calibri"/>
              <a:cs typeface="Arial"/>
            </a:endParaRPr>
          </a:p>
          <a:p>
            <a:pPr marL="0" indent="0">
              <a:lnSpc>
                <a:spcPct val="115000"/>
              </a:lnSpc>
              <a:spcAft>
                <a:spcPts val="1000"/>
              </a:spcAft>
              <a:buNone/>
            </a:pPr>
            <a:r>
              <a:rPr lang="ar-SA" sz="6000" b="1" dirty="0">
                <a:ea typeface="Times New Roman"/>
                <a:cs typeface="Simplified Arabic"/>
              </a:rPr>
              <a:t> لَعَلِّي أنْ أنَالَ بهمْ </a:t>
            </a:r>
            <a:r>
              <a:rPr lang="ar-SA" sz="6000" b="1" dirty="0" err="1">
                <a:ea typeface="Times New Roman"/>
                <a:cs typeface="Simplified Arabic"/>
              </a:rPr>
              <a:t>الشَفَاعَهْ</a:t>
            </a:r>
            <a:r>
              <a:rPr lang="en-US" sz="6000" b="1" dirty="0">
                <a:latin typeface="Simplified Arabic"/>
                <a:ea typeface="Times New Roman"/>
              </a:rPr>
              <a:t/>
            </a:r>
            <a:br>
              <a:rPr lang="en-US" sz="6000" b="1" dirty="0">
                <a:latin typeface="Simplified Arabic"/>
                <a:ea typeface="Times New Roman"/>
              </a:rPr>
            </a:br>
            <a:endParaRPr lang="en-US" sz="6000" dirty="0">
              <a:ea typeface="Calibri"/>
              <a:cs typeface="Arial"/>
            </a:endParaRPr>
          </a:p>
        </p:txBody>
      </p:sp>
    </p:spTree>
    <p:extLst>
      <p:ext uri="{BB962C8B-B14F-4D97-AF65-F5344CB8AC3E}">
        <p14:creationId xmlns:p14="http://schemas.microsoft.com/office/powerpoint/2010/main" val="19981535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624736"/>
          </a:xfrm>
        </p:spPr>
        <p:txBody>
          <a:bodyPr>
            <a:normAutofit lnSpcReduction="10000"/>
          </a:bodyPr>
          <a:lstStyle/>
          <a:p>
            <a:pPr>
              <a:lnSpc>
                <a:spcPct val="115000"/>
              </a:lnSpc>
              <a:spcAft>
                <a:spcPts val="1000"/>
              </a:spcAft>
            </a:pPr>
            <a:r>
              <a:rPr lang="ar-SA" sz="4800" b="1" dirty="0" smtClean="0">
                <a:ea typeface="Calibri"/>
                <a:cs typeface="Simplified Arabic"/>
              </a:rPr>
              <a:t>الذم</a:t>
            </a:r>
            <a:r>
              <a:rPr lang="ar-SA" sz="4800" b="1" dirty="0">
                <a:ea typeface="Calibri"/>
                <a:cs typeface="Simplified Arabic"/>
              </a:rPr>
              <a:t>، مثل:</a:t>
            </a:r>
            <a:br>
              <a:rPr lang="ar-SA" sz="4800" b="1" dirty="0">
                <a:ea typeface="Calibri"/>
                <a:cs typeface="Simplified Arabic"/>
              </a:rPr>
            </a:br>
            <a:r>
              <a:rPr lang="ar-SA" sz="4800" b="1" dirty="0">
                <a:ea typeface="Calibri"/>
                <a:cs typeface="Simplified Arabic"/>
              </a:rPr>
              <a:t> بئس اللئيم </a:t>
            </a:r>
            <a:r>
              <a:rPr lang="ar-SA" sz="4800" b="1" dirty="0" smtClean="0">
                <a:solidFill>
                  <a:srgbClr val="FF0000"/>
                </a:solidFill>
                <a:ea typeface="Calibri"/>
                <a:cs typeface="Simplified Arabic"/>
              </a:rPr>
              <a:t>!</a:t>
            </a:r>
          </a:p>
          <a:p>
            <a:pPr>
              <a:lnSpc>
                <a:spcPct val="135000"/>
              </a:lnSpc>
              <a:spcAft>
                <a:spcPts val="1000"/>
              </a:spcAft>
            </a:pPr>
            <a:r>
              <a:rPr lang="ar-SA" sz="4800" b="1" dirty="0">
                <a:ea typeface="Calibri"/>
                <a:cs typeface="Simplified Arabic"/>
              </a:rPr>
              <a:t>تموت الأُسد في الغابات جوعاً     </a:t>
            </a:r>
            <a:endParaRPr lang="en-US" sz="4800" b="1" dirty="0" smtClean="0">
              <a:ea typeface="Calibri"/>
              <a:cs typeface="Simplified Arabic"/>
            </a:endParaRPr>
          </a:p>
          <a:p>
            <a:pPr marL="0" indent="0">
              <a:lnSpc>
                <a:spcPct val="135000"/>
              </a:lnSpc>
              <a:spcAft>
                <a:spcPts val="1000"/>
              </a:spcAft>
              <a:buNone/>
            </a:pPr>
            <a:r>
              <a:rPr lang="en-US" sz="4800" b="1" dirty="0">
                <a:ea typeface="Calibri"/>
                <a:cs typeface="Simplified Arabic"/>
              </a:rPr>
              <a:t> </a:t>
            </a:r>
            <a:r>
              <a:rPr lang="en-US" sz="4800" b="1" dirty="0" smtClean="0">
                <a:ea typeface="Calibri"/>
                <a:cs typeface="Simplified Arabic"/>
              </a:rPr>
              <a:t>  </a:t>
            </a:r>
            <a:r>
              <a:rPr lang="ar-SA" sz="4800" b="1" dirty="0" smtClean="0">
                <a:ea typeface="Calibri"/>
                <a:cs typeface="Simplified Arabic"/>
              </a:rPr>
              <a:t>ولحم </a:t>
            </a:r>
            <a:r>
              <a:rPr lang="ar-SA" sz="4800" b="1" dirty="0">
                <a:ea typeface="Calibri"/>
                <a:cs typeface="Simplified Arabic"/>
              </a:rPr>
              <a:t>الضأن تأكله الكلاب</a:t>
            </a:r>
            <a:endParaRPr lang="en-US" sz="4800" b="1" dirty="0">
              <a:ea typeface="Calibri"/>
              <a:cs typeface="Simplified Arabic"/>
            </a:endParaRPr>
          </a:p>
          <a:p>
            <a:pPr>
              <a:lnSpc>
                <a:spcPct val="125000"/>
              </a:lnSpc>
              <a:spcAft>
                <a:spcPts val="1000"/>
              </a:spcAft>
            </a:pPr>
            <a:r>
              <a:rPr lang="ar-SA" sz="4800" b="1" dirty="0">
                <a:ea typeface="Calibri"/>
                <a:cs typeface="Simplified Arabic"/>
              </a:rPr>
              <a:t>وذو جهل قد ينام على حرير          </a:t>
            </a:r>
            <a:endParaRPr lang="en-US" sz="4800" b="1" dirty="0" smtClean="0">
              <a:ea typeface="Calibri"/>
              <a:cs typeface="Simplified Arabic"/>
            </a:endParaRPr>
          </a:p>
          <a:p>
            <a:pPr marL="0" indent="0">
              <a:lnSpc>
                <a:spcPct val="125000"/>
              </a:lnSpc>
              <a:spcAft>
                <a:spcPts val="1000"/>
              </a:spcAft>
              <a:buNone/>
            </a:pPr>
            <a:r>
              <a:rPr lang="en-US" sz="4800" b="1" dirty="0">
                <a:ea typeface="Calibri"/>
                <a:cs typeface="Simplified Arabic"/>
              </a:rPr>
              <a:t> </a:t>
            </a:r>
            <a:r>
              <a:rPr lang="en-US" sz="4800" b="1" dirty="0" smtClean="0">
                <a:ea typeface="Calibri"/>
                <a:cs typeface="Simplified Arabic"/>
              </a:rPr>
              <a:t>  </a:t>
            </a:r>
            <a:r>
              <a:rPr lang="ar-SA" sz="4800" b="1" dirty="0" smtClean="0">
                <a:ea typeface="Calibri"/>
                <a:cs typeface="Simplified Arabic"/>
              </a:rPr>
              <a:t>وذو </a:t>
            </a:r>
            <a:r>
              <a:rPr lang="ar-SA" sz="4800" b="1" dirty="0">
                <a:ea typeface="Calibri"/>
                <a:cs typeface="Simplified Arabic"/>
              </a:rPr>
              <a:t>علم مفارشه </a:t>
            </a:r>
            <a:r>
              <a:rPr lang="ar-SA" sz="4800" b="1" dirty="0" smtClean="0">
                <a:ea typeface="Calibri"/>
                <a:cs typeface="Simplified Arabic"/>
              </a:rPr>
              <a:t>التراب</a:t>
            </a:r>
            <a:r>
              <a:rPr lang="ar-IQ" sz="4800" b="1" dirty="0" smtClean="0">
                <a:ea typeface="Calibri"/>
                <a:cs typeface="Simplified Arabic"/>
              </a:rPr>
              <a:t>!</a:t>
            </a:r>
            <a:endParaRPr lang="en-US" sz="4800" b="1" dirty="0">
              <a:ea typeface="Calibri"/>
              <a:cs typeface="Simplified Arabic"/>
            </a:endParaRPr>
          </a:p>
          <a:p>
            <a:pPr marL="0" indent="0">
              <a:lnSpc>
                <a:spcPct val="115000"/>
              </a:lnSpc>
              <a:spcAft>
                <a:spcPts val="1000"/>
              </a:spcAft>
              <a:buNone/>
            </a:pPr>
            <a:endParaRPr lang="ar-SA" sz="6000" b="1" dirty="0" smtClean="0">
              <a:solidFill>
                <a:srgbClr val="FF0000"/>
              </a:solidFill>
              <a:ea typeface="Calibri"/>
              <a:cs typeface="Simplified Arabic"/>
            </a:endParaRPr>
          </a:p>
        </p:txBody>
      </p:sp>
    </p:spTree>
    <p:extLst>
      <p:ext uri="{BB962C8B-B14F-4D97-AF65-F5344CB8AC3E}">
        <p14:creationId xmlns:p14="http://schemas.microsoft.com/office/powerpoint/2010/main" val="19981535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sz="6000" b="1" dirty="0" smtClean="0">
                <a:ea typeface="Calibri"/>
                <a:cs typeface="Simplified Arabic"/>
              </a:rPr>
              <a:t/>
            </a:r>
            <a:br>
              <a:rPr lang="ar-IQ" sz="6000" b="1" dirty="0" smtClean="0">
                <a:ea typeface="Calibri"/>
                <a:cs typeface="Simplified Arabic"/>
              </a:rPr>
            </a:br>
            <a:r>
              <a:rPr lang="ar-IQ" sz="6000" b="1" dirty="0">
                <a:ea typeface="Calibri"/>
                <a:cs typeface="Simplified Arabic"/>
              </a:rPr>
              <a:t> </a:t>
            </a:r>
            <a:r>
              <a:rPr lang="ar-IQ" sz="6000" b="1" dirty="0" smtClean="0">
                <a:ea typeface="Calibri"/>
                <a:cs typeface="Simplified Arabic"/>
              </a:rPr>
              <a:t>   </a:t>
            </a:r>
            <a:r>
              <a:rPr lang="ar-SA" sz="6000" b="1" dirty="0" smtClean="0">
                <a:ea typeface="Calibri"/>
                <a:cs typeface="Simplified Arabic"/>
              </a:rPr>
              <a:t>علامة </a:t>
            </a:r>
            <a:r>
              <a:rPr lang="ar-SA" sz="6000" b="1" dirty="0">
                <a:ea typeface="Calibri"/>
                <a:cs typeface="Simplified Arabic"/>
              </a:rPr>
              <a:t>الحذف ( ... )</a:t>
            </a:r>
            <a:r>
              <a:rPr lang="en-US" sz="2800" dirty="0">
                <a:ea typeface="Calibri"/>
                <a:cs typeface="Arial"/>
              </a:rPr>
              <a:t/>
            </a:r>
            <a:br>
              <a:rPr lang="en-US" sz="2800" dirty="0">
                <a:ea typeface="Calibri"/>
                <a:cs typeface="Arial"/>
              </a:rPr>
            </a:br>
            <a:endParaRPr lang="ar-IQ" sz="6000" dirty="0"/>
          </a:p>
        </p:txBody>
      </p:sp>
      <p:sp>
        <p:nvSpPr>
          <p:cNvPr id="3" name="عنصر نائب للمحتوى 2"/>
          <p:cNvSpPr>
            <a:spLocks noGrp="1"/>
          </p:cNvSpPr>
          <p:nvPr>
            <p:ph idx="1"/>
          </p:nvPr>
        </p:nvSpPr>
        <p:spPr/>
        <p:txBody>
          <a:bodyPr>
            <a:normAutofit fontScale="92500" lnSpcReduction="20000"/>
          </a:bodyPr>
          <a:lstStyle/>
          <a:p>
            <a:pPr>
              <a:lnSpc>
                <a:spcPct val="115000"/>
              </a:lnSpc>
              <a:spcAft>
                <a:spcPts val="1000"/>
              </a:spcAft>
            </a:pPr>
            <a:r>
              <a:rPr lang="ar-SA" sz="6000" b="1" dirty="0">
                <a:ea typeface="Calibri"/>
                <a:cs typeface="Simplified Arabic"/>
              </a:rPr>
              <a:t>وتسمى أيضا «نقط الاختصار» أو «نقط الإضمار». وهي </a:t>
            </a:r>
            <a:r>
              <a:rPr lang="ar-SA" sz="6000" b="1" dirty="0" err="1">
                <a:ea typeface="Calibri"/>
                <a:cs typeface="Simplified Arabic"/>
              </a:rPr>
              <a:t>ثلات</a:t>
            </a:r>
            <a:r>
              <a:rPr lang="ar-SA" sz="6000" b="1" dirty="0">
                <a:ea typeface="Calibri"/>
                <a:cs typeface="Simplified Arabic"/>
              </a:rPr>
              <a:t> نقط (لا أقل ولا أكثر)، وتستخدم ملاصقة للكلمة التي سبقتها، في الحالات الاتية:</a:t>
            </a:r>
            <a:endParaRPr lang="en-US" sz="4800" dirty="0">
              <a:ea typeface="Calibri"/>
              <a:cs typeface="Arial"/>
            </a:endParaRPr>
          </a:p>
          <a:p>
            <a:endParaRPr lang="ar-IQ" sz="6000" dirty="0"/>
          </a:p>
        </p:txBody>
      </p:sp>
    </p:spTree>
    <p:extLst>
      <p:ext uri="{BB962C8B-B14F-4D97-AF65-F5344CB8AC3E}">
        <p14:creationId xmlns:p14="http://schemas.microsoft.com/office/powerpoint/2010/main" val="5429454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76664"/>
          </a:xfrm>
        </p:spPr>
        <p:txBody>
          <a:bodyPr>
            <a:normAutofit/>
          </a:bodyPr>
          <a:lstStyle/>
          <a:p>
            <a:pPr marL="0" lvl="0" indent="0">
              <a:lnSpc>
                <a:spcPct val="80000"/>
              </a:lnSpc>
              <a:spcBef>
                <a:spcPts val="600"/>
              </a:spcBef>
              <a:buNone/>
            </a:pPr>
            <a:r>
              <a:rPr lang="en-US" sz="2000" dirty="0">
                <a:ea typeface="Calibri"/>
                <a:cs typeface="Arial"/>
              </a:rPr>
              <a:t> </a:t>
            </a:r>
          </a:p>
          <a:p>
            <a:r>
              <a:rPr lang="ar-SA" sz="4800" b="1" dirty="0">
                <a:ea typeface="Calibri"/>
                <a:cs typeface="Simplified Arabic"/>
              </a:rPr>
              <a:t>عندما ينقل الكاتب جملة أو فقرة أو أكثر من كلام غيره؛ للاستشهاد بها في تقرير حكم، أو في مناقشه فكرة، فيحذف ما يستغني عنه، ويكتب بدل المحذوف علامة الحذف؛ لتدل القارئ على أن الكاتب المقتبس أمين في النقل، ولم يبتر الكلام المنقول، </a:t>
            </a:r>
            <a:r>
              <a:rPr lang="ar-SA" sz="4800" b="1" dirty="0">
                <a:solidFill>
                  <a:prstClr val="white"/>
                </a:solidFill>
                <a:ea typeface="Calibri"/>
                <a:cs typeface="Simplified Arabic"/>
              </a:rPr>
              <a:t>مثل: </a:t>
            </a:r>
            <a:endParaRPr lang="ar-IQ" sz="4800" dirty="0"/>
          </a:p>
        </p:txBody>
      </p:sp>
    </p:spTree>
    <p:extLst>
      <p:ext uri="{BB962C8B-B14F-4D97-AF65-F5344CB8AC3E}">
        <p14:creationId xmlns:p14="http://schemas.microsoft.com/office/powerpoint/2010/main" val="33398792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669360"/>
          </a:xfrm>
        </p:spPr>
        <p:txBody>
          <a:bodyPr>
            <a:normAutofit fontScale="85000" lnSpcReduction="20000"/>
          </a:bodyPr>
          <a:lstStyle/>
          <a:p>
            <a:pPr>
              <a:lnSpc>
                <a:spcPct val="115000"/>
              </a:lnSpc>
            </a:pPr>
            <a:r>
              <a:rPr lang="ar-SA" sz="5400" b="1" dirty="0" smtClean="0">
                <a:solidFill>
                  <a:srgbClr val="FF0000"/>
                </a:solidFill>
                <a:ea typeface="Calibri"/>
                <a:cs typeface="Simplified Arabic"/>
              </a:rPr>
              <a:t>«</a:t>
            </a:r>
            <a:r>
              <a:rPr lang="ar-SA" sz="5400" b="1" dirty="0" smtClean="0">
                <a:ea typeface="Times New Roman"/>
                <a:cs typeface="Simplified Arabic"/>
              </a:rPr>
              <a:t>للمرة </a:t>
            </a:r>
            <a:r>
              <a:rPr lang="ar-SA" sz="5400" b="1" dirty="0">
                <a:ea typeface="Times New Roman"/>
                <a:cs typeface="Simplified Arabic"/>
              </a:rPr>
              <a:t>الثالثة </a:t>
            </a:r>
            <a:r>
              <a:rPr lang="ar-SA" sz="5400" b="1" dirty="0" smtClean="0">
                <a:ea typeface="Times New Roman"/>
                <a:cs typeface="Simplified Arabic"/>
              </a:rPr>
              <a:t>يسألني أخي </a:t>
            </a:r>
            <a:r>
              <a:rPr lang="ar-SA" sz="5400" b="1" dirty="0">
                <a:ea typeface="Times New Roman"/>
                <a:cs typeface="Simplified Arabic"/>
              </a:rPr>
              <a:t>الصغير الذى يبلغ من العمر خمس سنوات </a:t>
            </a:r>
            <a:r>
              <a:rPr lang="ar-SA" sz="5400" b="1" dirty="0" err="1" smtClean="0">
                <a:ea typeface="Times New Roman"/>
                <a:cs typeface="Simplified Arabic"/>
              </a:rPr>
              <a:t>فقط:أين</a:t>
            </a:r>
            <a:r>
              <a:rPr lang="ar-SA" sz="5400" b="1" dirty="0" smtClean="0">
                <a:ea typeface="Times New Roman"/>
                <a:cs typeface="Simplified Arabic"/>
              </a:rPr>
              <a:t> </a:t>
            </a:r>
            <a:r>
              <a:rPr lang="ar-SA" sz="5400" b="1" dirty="0">
                <a:ea typeface="Times New Roman"/>
                <a:cs typeface="Simplified Arabic"/>
              </a:rPr>
              <a:t>الله ؟ ... </a:t>
            </a:r>
            <a:endParaRPr lang="en-US" sz="2800" b="1" dirty="0">
              <a:ea typeface="Calibri"/>
              <a:cs typeface="Arial"/>
            </a:endParaRPr>
          </a:p>
          <a:p>
            <a:pPr>
              <a:lnSpc>
                <a:spcPct val="115000"/>
              </a:lnSpc>
            </a:pPr>
            <a:r>
              <a:rPr lang="ar-SA" sz="5400" b="1" dirty="0">
                <a:ea typeface="Times New Roman"/>
                <a:cs typeface="Simplified Arabic"/>
              </a:rPr>
              <a:t>حين تحصل على الحلوى التي ترغب فيها </a:t>
            </a:r>
            <a:r>
              <a:rPr lang="ar-SA" sz="5400" b="1" dirty="0" err="1" smtClean="0">
                <a:ea typeface="Times New Roman"/>
                <a:cs typeface="Simplified Arabic"/>
              </a:rPr>
              <a:t>فتفترح،تلك</a:t>
            </a:r>
            <a:r>
              <a:rPr lang="ar-SA" sz="5400" b="1" dirty="0" smtClean="0">
                <a:ea typeface="Times New Roman"/>
                <a:cs typeface="Simplified Arabic"/>
              </a:rPr>
              <a:t> </a:t>
            </a:r>
            <a:r>
              <a:rPr lang="ar-SA" sz="5400" b="1" dirty="0">
                <a:ea typeface="Times New Roman"/>
                <a:cs typeface="Simplified Arabic"/>
              </a:rPr>
              <a:t>الفرحة هي الله</a:t>
            </a:r>
            <a:r>
              <a:rPr lang="en-US" sz="5400" b="1" dirty="0">
                <a:latin typeface="Simplified Arabic"/>
                <a:ea typeface="Times New Roman"/>
                <a:cs typeface="Arial"/>
              </a:rPr>
              <a:t>.</a:t>
            </a:r>
            <a:r>
              <a:rPr lang="ar-SA" sz="5400" b="1" dirty="0">
                <a:ea typeface="Times New Roman"/>
                <a:cs typeface="Simplified Arabic"/>
              </a:rPr>
              <a:t>حين تستمع للقرآن فتشعر </a:t>
            </a:r>
            <a:r>
              <a:rPr lang="ar-SA" sz="5400" b="1" dirty="0" err="1">
                <a:ea typeface="Times New Roman"/>
                <a:cs typeface="Simplified Arabic"/>
              </a:rPr>
              <a:t>بالأطمئنان,هذا</a:t>
            </a:r>
            <a:r>
              <a:rPr lang="ar-SA" sz="5400" b="1" dirty="0">
                <a:ea typeface="Times New Roman"/>
                <a:cs typeface="Simplified Arabic"/>
              </a:rPr>
              <a:t> </a:t>
            </a:r>
            <a:r>
              <a:rPr lang="ar-SA" sz="5400" b="1" dirty="0" err="1">
                <a:ea typeface="Times New Roman"/>
                <a:cs typeface="Simplified Arabic"/>
              </a:rPr>
              <a:t>الآمان</a:t>
            </a:r>
            <a:r>
              <a:rPr lang="ar-SA" sz="5400" b="1" dirty="0">
                <a:ea typeface="Times New Roman"/>
                <a:cs typeface="Simplified Arabic"/>
              </a:rPr>
              <a:t> هو الله</a:t>
            </a:r>
            <a:r>
              <a:rPr lang="en-US" sz="5400" b="1" dirty="0">
                <a:latin typeface="Simplified Arabic"/>
                <a:ea typeface="Times New Roman"/>
                <a:cs typeface="Arial"/>
              </a:rPr>
              <a:t> </a:t>
            </a:r>
            <a:r>
              <a:rPr lang="ar-SA" sz="5400" b="1" dirty="0">
                <a:ea typeface="Times New Roman"/>
                <a:cs typeface="Simplified Arabic"/>
              </a:rPr>
              <a:t>... حين يمتلىء قلبك بالسواد ويصبح طريقك </a:t>
            </a:r>
            <a:r>
              <a:rPr lang="ar-SA" sz="5400" b="1" dirty="0" smtClean="0">
                <a:ea typeface="Times New Roman"/>
                <a:cs typeface="Simplified Arabic"/>
              </a:rPr>
              <a:t>مُعتما </a:t>
            </a:r>
            <a:r>
              <a:rPr lang="ar-SA" sz="5400" b="1" dirty="0">
                <a:ea typeface="Times New Roman"/>
                <a:cs typeface="Simplified Arabic"/>
              </a:rPr>
              <a:t>ثم فجأة تجد النّور يتجلى بك ويُطهّر دواخلك, هذا النور هو الله..</a:t>
            </a:r>
            <a:r>
              <a:rPr lang="en-US" sz="5400" b="1" dirty="0">
                <a:latin typeface="Simplified Arabic"/>
                <a:ea typeface="Times New Roman"/>
                <a:cs typeface="Arial"/>
              </a:rPr>
              <a:t> </a:t>
            </a:r>
            <a:r>
              <a:rPr lang="en-US" sz="5400" b="1" dirty="0" smtClean="0">
                <a:latin typeface="Simplified Arabic"/>
                <a:ea typeface="Times New Roman"/>
                <a:cs typeface="Arial"/>
              </a:rPr>
              <a:t>.</a:t>
            </a:r>
            <a:r>
              <a:rPr lang="ar-SA" sz="5400" b="1" dirty="0" smtClean="0">
                <a:solidFill>
                  <a:srgbClr val="FF0000"/>
                </a:solidFill>
                <a:ea typeface="Calibri"/>
                <a:cs typeface="Simplified Arabic"/>
              </a:rPr>
              <a:t>»</a:t>
            </a:r>
            <a:r>
              <a:rPr lang="ar-SA" sz="5400" b="1" dirty="0" smtClean="0">
                <a:solidFill>
                  <a:prstClr val="white"/>
                </a:solidFill>
                <a:ea typeface="Calibri"/>
                <a:cs typeface="Simplified Arabic"/>
              </a:rPr>
              <a:t>.</a:t>
            </a:r>
            <a:endParaRPr lang="ar-IQ" sz="5400" b="1" dirty="0">
              <a:solidFill>
                <a:prstClr val="white"/>
              </a:solidFill>
            </a:endParaRPr>
          </a:p>
          <a:p>
            <a:endParaRPr lang="ar-IQ" sz="5400" dirty="0"/>
          </a:p>
        </p:txBody>
      </p:sp>
    </p:spTree>
    <p:extLst>
      <p:ext uri="{BB962C8B-B14F-4D97-AF65-F5344CB8AC3E}">
        <p14:creationId xmlns:p14="http://schemas.microsoft.com/office/powerpoint/2010/main" val="38280762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lvl="0" indent="0">
              <a:lnSpc>
                <a:spcPct val="115000"/>
              </a:lnSpc>
              <a:spcBef>
                <a:spcPts val="0"/>
              </a:spcBef>
              <a:spcAft>
                <a:spcPts val="1000"/>
              </a:spcAft>
              <a:buNone/>
            </a:pPr>
            <a:r>
              <a:rPr lang="ar-SA" sz="5400" b="1" dirty="0">
                <a:solidFill>
                  <a:prstClr val="white"/>
                </a:solidFill>
                <a:ea typeface="Calibri"/>
                <a:cs typeface="Simplified Arabic"/>
              </a:rPr>
              <a:t>للدلالة على الإيجاز والاختصار</a:t>
            </a:r>
            <a:r>
              <a:rPr lang="ar-IQ" sz="5400" b="1" dirty="0">
                <a:solidFill>
                  <a:prstClr val="white"/>
                </a:solidFill>
                <a:ea typeface="Calibri"/>
                <a:cs typeface="Simplified Arabic"/>
              </a:rPr>
              <a:t> </a:t>
            </a:r>
            <a:r>
              <a:rPr lang="ar-SA" sz="5400" b="1" dirty="0">
                <a:solidFill>
                  <a:prstClr val="white"/>
                </a:solidFill>
                <a:ea typeface="Calibri"/>
                <a:cs typeface="Simplified Arabic"/>
              </a:rPr>
              <a:t>مثل</a:t>
            </a:r>
            <a:r>
              <a:rPr lang="ar-SA" sz="5400" b="1" dirty="0" smtClean="0">
                <a:solidFill>
                  <a:prstClr val="white"/>
                </a:solidFill>
                <a:ea typeface="Calibri"/>
                <a:cs typeface="Simplified Arabic"/>
              </a:rPr>
              <a:t>:</a:t>
            </a:r>
            <a:r>
              <a:rPr lang="ar-IQ" sz="5400" b="1" dirty="0" smtClean="0">
                <a:solidFill>
                  <a:prstClr val="white"/>
                </a:solidFill>
                <a:ea typeface="Calibri"/>
                <a:cs typeface="Simplified Arabic"/>
              </a:rPr>
              <a:t> </a:t>
            </a:r>
          </a:p>
          <a:p>
            <a:pPr marL="0" lvl="0" indent="0">
              <a:lnSpc>
                <a:spcPct val="115000"/>
              </a:lnSpc>
              <a:spcBef>
                <a:spcPts val="0"/>
              </a:spcBef>
              <a:spcAft>
                <a:spcPts val="1000"/>
              </a:spcAft>
              <a:buNone/>
            </a:pPr>
            <a:r>
              <a:rPr lang="ar-SA" sz="5400" b="1" dirty="0" smtClean="0">
                <a:solidFill>
                  <a:prstClr val="white"/>
                </a:solidFill>
                <a:ea typeface="Calibri"/>
                <a:cs typeface="Simplified Arabic"/>
              </a:rPr>
              <a:t>قرأت </a:t>
            </a:r>
            <a:r>
              <a:rPr lang="ar-SA" sz="5400" b="1" dirty="0">
                <a:solidFill>
                  <a:prstClr val="white"/>
                </a:solidFill>
                <a:ea typeface="Calibri"/>
                <a:cs typeface="Simplified Arabic"/>
              </a:rPr>
              <a:t>روايات نجيب محفوظ كلها</a:t>
            </a:r>
            <a:r>
              <a:rPr lang="ar-SA" sz="5400" b="1" dirty="0" smtClean="0">
                <a:solidFill>
                  <a:prstClr val="white"/>
                </a:solidFill>
                <a:ea typeface="Calibri"/>
                <a:cs typeface="Simplified Arabic"/>
              </a:rPr>
              <a:t>:</a:t>
            </a:r>
            <a:endParaRPr lang="ar-IQ" sz="5400" b="1" dirty="0" smtClean="0">
              <a:solidFill>
                <a:prstClr val="white"/>
              </a:solidFill>
              <a:ea typeface="Calibri"/>
              <a:cs typeface="Simplified Arabic"/>
            </a:endParaRPr>
          </a:p>
          <a:p>
            <a:pPr marL="0" lvl="0" indent="0">
              <a:lnSpc>
                <a:spcPct val="115000"/>
              </a:lnSpc>
              <a:spcBef>
                <a:spcPts val="0"/>
              </a:spcBef>
              <a:spcAft>
                <a:spcPts val="1000"/>
              </a:spcAft>
              <a:buNone/>
            </a:pPr>
            <a:r>
              <a:rPr lang="ar-IQ" sz="5400" b="1" dirty="0">
                <a:solidFill>
                  <a:prstClr val="white"/>
                </a:solidFill>
                <a:ea typeface="Calibri"/>
                <a:cs typeface="Simplified Arabic"/>
              </a:rPr>
              <a:t> </a:t>
            </a:r>
            <a:r>
              <a:rPr lang="ar-SA" sz="5400" b="1" dirty="0" smtClean="0">
                <a:solidFill>
                  <a:prstClr val="white"/>
                </a:solidFill>
                <a:ea typeface="Calibri"/>
                <a:cs typeface="Simplified Arabic"/>
              </a:rPr>
              <a:t>خان </a:t>
            </a:r>
            <a:r>
              <a:rPr lang="ar-SA" sz="5400" b="1" dirty="0">
                <a:solidFill>
                  <a:prstClr val="white"/>
                </a:solidFill>
                <a:ea typeface="Calibri"/>
                <a:cs typeface="Simplified Arabic"/>
              </a:rPr>
              <a:t>الخليلي، والسكرية، واللص والكلاب</a:t>
            </a:r>
            <a:r>
              <a:rPr lang="ar-SA" sz="5400" b="1" dirty="0">
                <a:solidFill>
                  <a:srgbClr val="FF0000"/>
                </a:solidFill>
                <a:ea typeface="Calibri"/>
                <a:cs typeface="Simplified Arabic"/>
              </a:rPr>
              <a:t>...</a:t>
            </a:r>
            <a:endParaRPr lang="en-US" sz="5400" dirty="0">
              <a:solidFill>
                <a:srgbClr val="FF0000"/>
              </a:solidFill>
              <a:ea typeface="Calibri"/>
              <a:cs typeface="Arial"/>
            </a:endParaRPr>
          </a:p>
          <a:p>
            <a:endParaRPr lang="ar-IQ" sz="5400" dirty="0"/>
          </a:p>
        </p:txBody>
      </p:sp>
    </p:spTree>
    <p:extLst>
      <p:ext uri="{BB962C8B-B14F-4D97-AF65-F5344CB8AC3E}">
        <p14:creationId xmlns:p14="http://schemas.microsoft.com/office/powerpoint/2010/main" val="19962573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624736"/>
          </a:xfrm>
        </p:spPr>
        <p:txBody>
          <a:bodyPr>
            <a:normAutofit/>
          </a:bodyPr>
          <a:lstStyle/>
          <a:p>
            <a:pPr marL="0" lvl="0" indent="0">
              <a:lnSpc>
                <a:spcPct val="115000"/>
              </a:lnSpc>
              <a:spcBef>
                <a:spcPts val="0"/>
              </a:spcBef>
              <a:spcAft>
                <a:spcPts val="1000"/>
              </a:spcAft>
              <a:buNone/>
            </a:pPr>
            <a:r>
              <a:rPr lang="ar-SA" sz="5400" b="1" dirty="0">
                <a:solidFill>
                  <a:prstClr val="white"/>
                </a:solidFill>
                <a:ea typeface="Calibri"/>
                <a:cs typeface="Simplified Arabic"/>
              </a:rPr>
              <a:t>توضع عوضا عن الكلام الذي يستقبح ذكره، مثل: تملكني الأسى حين سمعت هذين الرجلين يتشاتمان،</a:t>
            </a:r>
            <a:r>
              <a:rPr lang="ar-IQ" sz="5400" b="1" dirty="0">
                <a:solidFill>
                  <a:prstClr val="white"/>
                </a:solidFill>
                <a:ea typeface="Calibri"/>
                <a:cs typeface="Simplified Arabic"/>
              </a:rPr>
              <a:t> </a:t>
            </a:r>
            <a:r>
              <a:rPr lang="ar-SA" sz="5400" b="1" dirty="0">
                <a:solidFill>
                  <a:prstClr val="white"/>
                </a:solidFill>
                <a:ea typeface="Calibri"/>
                <a:cs typeface="Simplified Arabic"/>
              </a:rPr>
              <a:t>ويتبادلان أنواع السباب،</a:t>
            </a:r>
            <a:r>
              <a:rPr lang="ar-IQ" sz="5400" b="1" dirty="0">
                <a:solidFill>
                  <a:prstClr val="white"/>
                </a:solidFill>
                <a:ea typeface="Calibri"/>
                <a:cs typeface="Simplified Arabic"/>
              </a:rPr>
              <a:t> </a:t>
            </a:r>
            <a:r>
              <a:rPr lang="ar-SA" sz="5400" b="1" dirty="0">
                <a:solidFill>
                  <a:prstClr val="white"/>
                </a:solidFill>
                <a:ea typeface="Calibri"/>
                <a:cs typeface="Simplified Arabic"/>
              </a:rPr>
              <a:t>فيقول أحدهما</a:t>
            </a:r>
            <a:r>
              <a:rPr lang="ar-SA" sz="5400" b="1" dirty="0">
                <a:solidFill>
                  <a:srgbClr val="FF0000"/>
                </a:solidFill>
                <a:ea typeface="Calibri"/>
                <a:cs typeface="Simplified Arabic"/>
              </a:rPr>
              <a:t>...</a:t>
            </a:r>
            <a:r>
              <a:rPr lang="ar-SA" sz="5400" b="1" dirty="0">
                <a:solidFill>
                  <a:prstClr val="white"/>
                </a:solidFill>
                <a:ea typeface="Calibri"/>
                <a:cs typeface="Simplified Arabic"/>
              </a:rPr>
              <a:t> ويقول الآخر</a:t>
            </a:r>
            <a:r>
              <a:rPr lang="ar-SA" sz="5400" b="1" dirty="0">
                <a:solidFill>
                  <a:srgbClr val="FF0000"/>
                </a:solidFill>
                <a:ea typeface="Calibri"/>
                <a:cs typeface="Simplified Arabic"/>
              </a:rPr>
              <a:t>...</a:t>
            </a:r>
            <a:endParaRPr lang="en-US" sz="5400" dirty="0">
              <a:solidFill>
                <a:srgbClr val="FF0000"/>
              </a:solidFill>
              <a:ea typeface="Calibri"/>
              <a:cs typeface="Arial"/>
            </a:endParaRPr>
          </a:p>
          <a:p>
            <a:endParaRPr lang="ar-IQ" sz="5400" dirty="0"/>
          </a:p>
        </p:txBody>
      </p:sp>
    </p:spTree>
    <p:extLst>
      <p:ext uri="{BB962C8B-B14F-4D97-AF65-F5344CB8AC3E}">
        <p14:creationId xmlns:p14="http://schemas.microsoft.com/office/powerpoint/2010/main" val="36095623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sz="6000" b="1" dirty="0" smtClean="0">
                <a:ea typeface="Calibri"/>
                <a:cs typeface="Simplified Arabic"/>
              </a:rPr>
              <a:t/>
            </a:r>
            <a:br>
              <a:rPr lang="ar-IQ" sz="6000" b="1" dirty="0" smtClean="0">
                <a:ea typeface="Calibri"/>
                <a:cs typeface="Simplified Arabic"/>
              </a:rPr>
            </a:br>
            <a:r>
              <a:rPr lang="ar-IQ" sz="6000" b="1" dirty="0">
                <a:ea typeface="Calibri"/>
                <a:cs typeface="Simplified Arabic"/>
              </a:rPr>
              <a:t> </a:t>
            </a:r>
            <a:r>
              <a:rPr lang="ar-IQ" sz="6000" b="1" dirty="0" smtClean="0">
                <a:ea typeface="Calibri"/>
                <a:cs typeface="Simplified Arabic"/>
              </a:rPr>
              <a:t> </a:t>
            </a:r>
            <a:r>
              <a:rPr lang="ar-SA" sz="6000" b="1" dirty="0" smtClean="0">
                <a:ea typeface="Calibri"/>
                <a:cs typeface="Simplified Arabic"/>
              </a:rPr>
              <a:t>علامة </a:t>
            </a:r>
            <a:r>
              <a:rPr lang="ar-SA" sz="6000" b="1" dirty="0">
                <a:ea typeface="Calibri"/>
                <a:cs typeface="Simplified Arabic"/>
              </a:rPr>
              <a:t>التنصيص ( </a:t>
            </a:r>
            <a:r>
              <a:rPr lang="ar-SA" sz="6700" dirty="0">
                <a:solidFill>
                  <a:srgbClr val="FF0000"/>
                </a:solidFill>
                <a:ea typeface="Calibri"/>
                <a:cs typeface="Simplified Arabic"/>
              </a:rPr>
              <a:t>« » </a:t>
            </a:r>
            <a:r>
              <a:rPr lang="ar-SA" sz="6000" b="1" dirty="0">
                <a:ea typeface="Calibri"/>
                <a:cs typeface="Simplified Arabic"/>
              </a:rPr>
              <a:t>)</a:t>
            </a:r>
            <a:r>
              <a:rPr lang="en-US" sz="2800" dirty="0">
                <a:ea typeface="Calibri"/>
                <a:cs typeface="Arial"/>
              </a:rPr>
              <a:t/>
            </a:r>
            <a:br>
              <a:rPr lang="en-US" sz="2800" dirty="0">
                <a:ea typeface="Calibri"/>
                <a:cs typeface="Arial"/>
              </a:rPr>
            </a:br>
            <a:endParaRPr lang="ar-IQ" sz="6000" dirty="0"/>
          </a:p>
        </p:txBody>
      </p:sp>
      <p:sp>
        <p:nvSpPr>
          <p:cNvPr id="3" name="عنصر نائب للمحتوى 2"/>
          <p:cNvSpPr>
            <a:spLocks noGrp="1"/>
          </p:cNvSpPr>
          <p:nvPr>
            <p:ph idx="1"/>
          </p:nvPr>
        </p:nvSpPr>
        <p:spPr>
          <a:xfrm>
            <a:off x="0" y="1600200"/>
            <a:ext cx="9144000" cy="5257800"/>
          </a:xfrm>
        </p:spPr>
        <p:txBody>
          <a:bodyPr>
            <a:normAutofit fontScale="70000" lnSpcReduction="20000"/>
          </a:bodyPr>
          <a:lstStyle/>
          <a:p>
            <a:pPr>
              <a:lnSpc>
                <a:spcPct val="115000"/>
              </a:lnSpc>
              <a:spcAft>
                <a:spcPts val="1000"/>
              </a:spcAft>
            </a:pPr>
            <a:r>
              <a:rPr lang="ar-SA" sz="6000" b="1" dirty="0" err="1">
                <a:ea typeface="Calibri"/>
                <a:cs typeface="Simplified Arabic"/>
              </a:rPr>
              <a:t>تستخدام</a:t>
            </a:r>
            <a:r>
              <a:rPr lang="ar-SA" sz="6000" b="1" dirty="0">
                <a:ea typeface="Calibri"/>
                <a:cs typeface="Simplified Arabic"/>
              </a:rPr>
              <a:t> الأقواس </a:t>
            </a:r>
            <a:r>
              <a:rPr lang="ar-SA" sz="6000" b="1" dirty="0" smtClean="0">
                <a:ea typeface="Calibri"/>
                <a:cs typeface="Simplified Arabic"/>
              </a:rPr>
              <a:t>الاتية </a:t>
            </a:r>
            <a:r>
              <a:rPr lang="ar-SA" sz="6000" b="1" dirty="0">
                <a:ea typeface="Calibri"/>
                <a:cs typeface="Simplified Arabic"/>
              </a:rPr>
              <a:t>للتنصيص « » أو ( ). والأقواس « » ليست الأقواس الاتية &lt; &gt; فالأولى أقواس للتنصيص. فيما الثانية تستخدم في البرمجة والرياضيات ويفضل عدم استخدامها في النصوص الأدبية، علامات التنصيص يطلق عليها «علامة الاقتباس</a:t>
            </a:r>
            <a:r>
              <a:rPr lang="ar-SA" sz="6000" b="1" dirty="0" smtClean="0">
                <a:ea typeface="Calibri"/>
                <a:cs typeface="Simplified Arabic"/>
              </a:rPr>
              <a:t>»، أو </a:t>
            </a:r>
            <a:r>
              <a:rPr lang="ar-SA" sz="6000" b="1" dirty="0">
                <a:ea typeface="Calibri"/>
                <a:cs typeface="Simplified Arabic"/>
              </a:rPr>
              <a:t>«المزدوجتان</a:t>
            </a:r>
            <a:r>
              <a:rPr lang="ar-SA" sz="6000" b="1" dirty="0" smtClean="0">
                <a:ea typeface="Calibri"/>
                <a:cs typeface="Simplified Arabic"/>
              </a:rPr>
              <a:t>»،</a:t>
            </a:r>
            <a:r>
              <a:rPr lang="ar-IQ" sz="6000" b="1" dirty="0" smtClean="0">
                <a:ea typeface="Calibri"/>
                <a:cs typeface="Simplified Arabic"/>
              </a:rPr>
              <a:t> </a:t>
            </a:r>
            <a:r>
              <a:rPr lang="ar-SA" sz="6000" b="1" dirty="0" smtClean="0">
                <a:ea typeface="Calibri"/>
                <a:cs typeface="Simplified Arabic"/>
              </a:rPr>
              <a:t>وهي </a:t>
            </a:r>
            <a:r>
              <a:rPr lang="ar-SA" sz="6000" b="1" dirty="0">
                <a:ea typeface="Calibri"/>
                <a:cs typeface="Simplified Arabic"/>
              </a:rPr>
              <a:t>تستخدم في المواضع الاتية:</a:t>
            </a:r>
            <a:endParaRPr lang="en-US" sz="4800" dirty="0">
              <a:ea typeface="Calibri"/>
              <a:cs typeface="Arial"/>
            </a:endParaRPr>
          </a:p>
          <a:p>
            <a:endParaRPr lang="ar-IQ" sz="6000" dirty="0"/>
          </a:p>
        </p:txBody>
      </p:sp>
    </p:spTree>
    <p:extLst>
      <p:ext uri="{BB962C8B-B14F-4D97-AF65-F5344CB8AC3E}">
        <p14:creationId xmlns:p14="http://schemas.microsoft.com/office/powerpoint/2010/main" val="27710509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8769152" cy="5976664"/>
          </a:xfrm>
        </p:spPr>
        <p:txBody>
          <a:bodyPr>
            <a:normAutofit/>
          </a:bodyPr>
          <a:lstStyle/>
          <a:p>
            <a:r>
              <a:rPr lang="ar-SA" sz="5400" b="1" dirty="0">
                <a:ea typeface="Calibri"/>
                <a:cs typeface="Simplified Arabic"/>
              </a:rPr>
              <a:t>توضع بينها العبارات المقتبسة بنصها من كلام الآخرين، والموضوعة في سياق كلام الناقل؛ </a:t>
            </a:r>
            <a:r>
              <a:rPr lang="ar-SA" sz="5400" b="1" dirty="0" smtClean="0">
                <a:ea typeface="Calibri"/>
                <a:cs typeface="Simplified Arabic"/>
              </a:rPr>
              <a:t>تمييزا </a:t>
            </a:r>
            <a:r>
              <a:rPr lang="ar-SA" sz="5400" b="1" dirty="0">
                <a:ea typeface="Calibri"/>
                <a:cs typeface="Simplified Arabic"/>
              </a:rPr>
              <a:t>للكلام المقتبس عن كلام الناقل، </a:t>
            </a:r>
            <a:r>
              <a:rPr lang="ar-SA" sz="5400" b="1" dirty="0" smtClean="0">
                <a:ea typeface="Calibri"/>
                <a:cs typeface="Simplified Arabic"/>
              </a:rPr>
              <a:t>مثل</a:t>
            </a:r>
            <a:r>
              <a:rPr lang="ar-IQ" sz="5400" b="1" dirty="0" smtClean="0">
                <a:ea typeface="Calibri"/>
                <a:cs typeface="Simplified Arabic"/>
              </a:rPr>
              <a:t>:</a:t>
            </a:r>
          </a:p>
          <a:p>
            <a:endParaRPr lang="ar-IQ" sz="5400" dirty="0"/>
          </a:p>
        </p:txBody>
      </p:sp>
    </p:spTree>
    <p:extLst>
      <p:ext uri="{BB962C8B-B14F-4D97-AF65-F5344CB8AC3E}">
        <p14:creationId xmlns:p14="http://schemas.microsoft.com/office/powerpoint/2010/main" val="2218077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964488" cy="6624736"/>
          </a:xfrm>
        </p:spPr>
        <p:txBody>
          <a:bodyPr>
            <a:normAutofit/>
          </a:bodyPr>
          <a:lstStyle/>
          <a:p>
            <a:pPr>
              <a:lnSpc>
                <a:spcPct val="115000"/>
              </a:lnSpc>
              <a:spcAft>
                <a:spcPts val="1000"/>
              </a:spcAft>
              <a:buFont typeface="Wingdings" pitchFamily="2" charset="2"/>
              <a:buChar char="§"/>
            </a:pPr>
            <a:r>
              <a:rPr lang="ar-SA" sz="7200" b="1" dirty="0" smtClean="0">
                <a:ea typeface="Calibri"/>
                <a:cs typeface="Simplified Arabic"/>
              </a:rPr>
              <a:t>بين </a:t>
            </a:r>
            <a:r>
              <a:rPr lang="ar-SA" sz="7200" b="1" dirty="0">
                <a:ea typeface="Calibri"/>
                <a:cs typeface="Simplified Arabic"/>
              </a:rPr>
              <a:t>الجمل الصغرى أو </a:t>
            </a:r>
            <a:r>
              <a:rPr lang="ar-SA" sz="7200" b="1" dirty="0" smtClean="0">
                <a:ea typeface="Calibri"/>
                <a:cs typeface="Simplified Arabic"/>
              </a:rPr>
              <a:t>أشباه</a:t>
            </a:r>
            <a:r>
              <a:rPr lang="ar-IQ" sz="7200" b="1" dirty="0" smtClean="0">
                <a:ea typeface="Calibri"/>
                <a:cs typeface="Simplified Arabic"/>
              </a:rPr>
              <a:t> </a:t>
            </a:r>
            <a:r>
              <a:rPr lang="ar-SA" sz="7200" b="1" dirty="0" smtClean="0">
                <a:ea typeface="Calibri"/>
                <a:cs typeface="Simplified Arabic"/>
              </a:rPr>
              <a:t>الجمل</a:t>
            </a:r>
            <a:r>
              <a:rPr lang="ar-SA" sz="7200" b="1" dirty="0">
                <a:ea typeface="Calibri"/>
                <a:cs typeface="Simplified Arabic"/>
              </a:rPr>
              <a:t>، بدلاً من حرف </a:t>
            </a:r>
            <a:r>
              <a:rPr lang="ar-SA" sz="7200" b="1" dirty="0" err="1" smtClean="0">
                <a:ea typeface="Calibri"/>
                <a:cs typeface="Simplified Arabic"/>
              </a:rPr>
              <a:t>العطف،مثل</a:t>
            </a:r>
            <a:r>
              <a:rPr lang="ar-SA" sz="7200" b="1" dirty="0" smtClean="0">
                <a:ea typeface="Calibri"/>
                <a:cs typeface="Simplified Arabic"/>
              </a:rPr>
              <a:t>:</a:t>
            </a:r>
            <a:endParaRPr lang="ar-IQ" sz="7200" dirty="0"/>
          </a:p>
        </p:txBody>
      </p:sp>
    </p:spTree>
    <p:extLst>
      <p:ext uri="{BB962C8B-B14F-4D97-AF65-F5344CB8AC3E}">
        <p14:creationId xmlns:p14="http://schemas.microsoft.com/office/powerpoint/2010/main" val="40738679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lvl="0">
              <a:lnSpc>
                <a:spcPct val="115000"/>
              </a:lnSpc>
              <a:spcAft>
                <a:spcPts val="1000"/>
              </a:spcAft>
              <a:buBlip>
                <a:blip r:embed="rId2"/>
              </a:buBlip>
              <a:tabLst>
                <a:tab pos="457200" algn="l"/>
              </a:tabLst>
            </a:pPr>
            <a:r>
              <a:rPr lang="ar-SA" sz="6000" dirty="0" smtClean="0">
                <a:solidFill>
                  <a:srgbClr val="FF0000"/>
                </a:solidFill>
                <a:ea typeface="Calibri"/>
                <a:cs typeface="Simplified Arabic"/>
              </a:rPr>
              <a:t>« </a:t>
            </a:r>
            <a:r>
              <a:rPr lang="ar-IQ" sz="6000" b="1" dirty="0" smtClean="0">
                <a:ea typeface="Calibri"/>
              </a:rPr>
              <a:t>قـمة </a:t>
            </a:r>
            <a:r>
              <a:rPr lang="ar-IQ" sz="6000" b="1" dirty="0">
                <a:ea typeface="Calibri"/>
              </a:rPr>
              <a:t>المتعة أن تجالس شخـصاً يكـرهـك ويغـتابـك كـثيراً </a:t>
            </a:r>
            <a:r>
              <a:rPr lang="ar-IQ" sz="6000" b="1" dirty="0" smtClean="0">
                <a:ea typeface="Calibri"/>
              </a:rPr>
              <a:t>،ومع </a:t>
            </a:r>
            <a:r>
              <a:rPr lang="ar-IQ" sz="6000" b="1" dirty="0">
                <a:ea typeface="Calibri"/>
              </a:rPr>
              <a:t>ذلك تجـده يـبـيّـن لك العـكـس ! وهـذا كافي </a:t>
            </a:r>
            <a:r>
              <a:rPr lang="ar-IQ" sz="6000" b="1" dirty="0" smtClean="0">
                <a:ea typeface="Calibri"/>
              </a:rPr>
              <a:t>لـيُخـبـرك </a:t>
            </a:r>
            <a:r>
              <a:rPr lang="ar-IQ" sz="6000" b="1" dirty="0">
                <a:ea typeface="Calibri"/>
              </a:rPr>
              <a:t>بأن حـضورك أمامه ، هـيـبة قادرة عـلى تحـويله إلى منافـق وجـبان </a:t>
            </a:r>
            <a:r>
              <a:rPr lang="ar-SA" sz="6000" b="1" dirty="0" smtClean="0">
                <a:ea typeface="Calibri"/>
                <a:cs typeface="Simplified Arabic"/>
              </a:rPr>
              <a:t>»</a:t>
            </a:r>
            <a:endParaRPr lang="ar-IQ" sz="6000" b="1" dirty="0"/>
          </a:p>
        </p:txBody>
      </p:sp>
    </p:spTree>
    <p:extLst>
      <p:ext uri="{BB962C8B-B14F-4D97-AF65-F5344CB8AC3E}">
        <p14:creationId xmlns:p14="http://schemas.microsoft.com/office/powerpoint/2010/main" val="13478062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480720"/>
          </a:xfrm>
        </p:spPr>
        <p:txBody>
          <a:bodyPr>
            <a:normAutofit fontScale="85000" lnSpcReduction="20000"/>
          </a:bodyPr>
          <a:lstStyle/>
          <a:p>
            <a:pPr>
              <a:lnSpc>
                <a:spcPct val="115000"/>
              </a:lnSpc>
              <a:spcAft>
                <a:spcPts val="1000"/>
              </a:spcAft>
            </a:pPr>
            <a:r>
              <a:rPr lang="ar-SA" sz="6000" b="1" dirty="0">
                <a:ea typeface="Calibri"/>
                <a:cs typeface="Simplified Arabic"/>
              </a:rPr>
              <a:t>توضع بينها العبارات والمصطلحات التي تأتي بعد القول كالسؤال، والتسمية، والجواب، والنداء، وما إلى ذلك</a:t>
            </a:r>
            <a:r>
              <a:rPr lang="ar-SA" sz="6000" b="1" dirty="0" smtClean="0">
                <a:ea typeface="Calibri"/>
                <a:cs typeface="Simplified Arabic"/>
              </a:rPr>
              <a:t>.</a:t>
            </a:r>
            <a:r>
              <a:rPr lang="ar-SA" sz="6000" b="1" dirty="0">
                <a:ea typeface="Calibri"/>
                <a:cs typeface="Simplified Arabic"/>
              </a:rPr>
              <a:t/>
            </a:r>
            <a:br>
              <a:rPr lang="ar-SA" sz="6000" b="1" dirty="0">
                <a:ea typeface="Calibri"/>
                <a:cs typeface="Simplified Arabic"/>
              </a:rPr>
            </a:br>
            <a:r>
              <a:rPr lang="ar-IQ" sz="6000" b="1" dirty="0" smtClean="0">
                <a:ea typeface="Calibri"/>
                <a:cs typeface="Simplified Arabic"/>
              </a:rPr>
              <a:t>قيل</a:t>
            </a:r>
            <a:r>
              <a:rPr lang="ar-SA" sz="6000" b="1" dirty="0" smtClean="0">
                <a:ea typeface="Calibri"/>
                <a:cs typeface="Simplified Arabic"/>
              </a:rPr>
              <a:t>: </a:t>
            </a:r>
            <a:r>
              <a:rPr lang="ar-SA" sz="7700" b="1" u="sng" dirty="0" smtClean="0">
                <a:solidFill>
                  <a:srgbClr val="FF0000"/>
                </a:solidFill>
                <a:ea typeface="Calibri"/>
                <a:cs typeface="Simplified Arabic"/>
              </a:rPr>
              <a:t>«</a:t>
            </a:r>
            <a:r>
              <a:rPr lang="ar-IQ" sz="6900" b="1" dirty="0">
                <a:latin typeface="Helvetica"/>
              </a:rPr>
              <a:t>لا يوجد فرق بين لون الملح ولون السكر، كلاهما نفس </a:t>
            </a:r>
            <a:r>
              <a:rPr lang="ar-IQ" sz="6900" b="1" dirty="0" smtClean="0">
                <a:latin typeface="Helvetica"/>
              </a:rPr>
              <a:t>اللون. </a:t>
            </a:r>
            <a:r>
              <a:rPr lang="ar-IQ" sz="6900" b="1" dirty="0">
                <a:latin typeface="Helvetica"/>
              </a:rPr>
              <a:t>ولكن ستعرف الفرق بعد التجربة !! كذلك هم </a:t>
            </a:r>
            <a:r>
              <a:rPr lang="ar-IQ" sz="6900" b="1" dirty="0" smtClean="0">
                <a:latin typeface="Helvetica"/>
              </a:rPr>
              <a:t>البشر</a:t>
            </a:r>
            <a:r>
              <a:rPr lang="ar-SA" sz="7700" b="1" u="sng" dirty="0" smtClean="0">
                <a:solidFill>
                  <a:srgbClr val="FF0000"/>
                </a:solidFill>
                <a:ea typeface="Calibri"/>
                <a:cs typeface="Simplified Arabic"/>
              </a:rPr>
              <a:t>»</a:t>
            </a:r>
            <a:r>
              <a:rPr lang="ar-SA" sz="6000" b="1" dirty="0" smtClean="0">
                <a:ea typeface="Calibri"/>
                <a:cs typeface="Simplified Arabic"/>
              </a:rPr>
              <a:t>.</a:t>
            </a:r>
            <a:endParaRPr lang="en-US" sz="4800" dirty="0">
              <a:ea typeface="Calibri"/>
              <a:cs typeface="Arial"/>
            </a:endParaRPr>
          </a:p>
          <a:p>
            <a:endParaRPr lang="ar-IQ" sz="6000" dirty="0"/>
          </a:p>
        </p:txBody>
      </p:sp>
    </p:spTree>
    <p:extLst>
      <p:ext uri="{BB962C8B-B14F-4D97-AF65-F5344CB8AC3E}">
        <p14:creationId xmlns:p14="http://schemas.microsoft.com/office/powerpoint/2010/main" val="9231493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548680"/>
            <a:ext cx="8435280" cy="5577483"/>
          </a:xfrm>
        </p:spPr>
        <p:txBody>
          <a:bodyPr>
            <a:noAutofit/>
          </a:bodyPr>
          <a:lstStyle/>
          <a:p>
            <a:pPr>
              <a:lnSpc>
                <a:spcPct val="115000"/>
              </a:lnSpc>
              <a:spcAft>
                <a:spcPts val="1000"/>
              </a:spcAft>
            </a:pPr>
            <a:r>
              <a:rPr lang="ar-SA" sz="4800" b="1" dirty="0">
                <a:ea typeface="Calibri"/>
                <a:cs typeface="Simplified Arabic"/>
              </a:rPr>
              <a:t>توضع بينها عنوانات الكتب والمجلات والصحف والمقالات والقصائد، مثل:</a:t>
            </a:r>
            <a:br>
              <a:rPr lang="ar-SA" sz="4800" b="1" dirty="0">
                <a:ea typeface="Calibri"/>
                <a:cs typeface="Simplified Arabic"/>
              </a:rPr>
            </a:br>
            <a:r>
              <a:rPr lang="ar-SA" sz="4800" b="1" dirty="0">
                <a:ea typeface="Calibri"/>
                <a:cs typeface="Simplified Arabic"/>
              </a:rPr>
              <a:t> مطولة </a:t>
            </a:r>
            <a:r>
              <a:rPr lang="ar-SA" sz="4800" b="1" u="sng" dirty="0">
                <a:solidFill>
                  <a:srgbClr val="FF0000"/>
                </a:solidFill>
                <a:ea typeface="Calibri"/>
                <a:cs typeface="Simplified Arabic"/>
              </a:rPr>
              <a:t>«</a:t>
            </a:r>
            <a:r>
              <a:rPr lang="ar-SA" sz="4800" b="1" dirty="0">
                <a:ea typeface="Calibri"/>
                <a:cs typeface="Simplified Arabic"/>
              </a:rPr>
              <a:t>عبقر</a:t>
            </a:r>
            <a:r>
              <a:rPr lang="ar-SA" sz="4800" b="1" u="sng" dirty="0">
                <a:solidFill>
                  <a:srgbClr val="FF0000"/>
                </a:solidFill>
                <a:ea typeface="Calibri"/>
                <a:cs typeface="Simplified Arabic"/>
              </a:rPr>
              <a:t>»</a:t>
            </a:r>
            <a:r>
              <a:rPr lang="ar-SA" sz="4800" b="1" dirty="0">
                <a:ea typeface="Calibri"/>
                <a:cs typeface="Simplified Arabic"/>
              </a:rPr>
              <a:t> الشعرية لشفيق معلوف من أبرز ما أبدع في الشعر العربي المعاصر</a:t>
            </a:r>
            <a:r>
              <a:rPr lang="ar-SA" sz="4800" b="1" dirty="0" smtClean="0">
                <a:ea typeface="Calibri"/>
                <a:cs typeface="Simplified Arabic"/>
              </a:rPr>
              <a:t>.</a:t>
            </a:r>
            <a:endParaRPr lang="ar-IQ" sz="4800" b="1" dirty="0" smtClean="0">
              <a:ea typeface="Calibri"/>
              <a:cs typeface="Simplified Arabic"/>
            </a:endParaRPr>
          </a:p>
          <a:p>
            <a:r>
              <a:rPr lang="ar-SA" sz="4800" b="1" dirty="0" smtClean="0">
                <a:ea typeface="Calibri"/>
                <a:cs typeface="Simplified Arabic"/>
              </a:rPr>
              <a:t>توضع </a:t>
            </a:r>
            <a:r>
              <a:rPr lang="ar-SA" sz="4800" b="1" dirty="0">
                <a:ea typeface="Calibri"/>
                <a:cs typeface="Simplified Arabic"/>
              </a:rPr>
              <a:t>بينها الألفاظ العامية وغير العربية</a:t>
            </a:r>
            <a:endParaRPr lang="ar-IQ" sz="4800" b="1" dirty="0"/>
          </a:p>
        </p:txBody>
      </p:sp>
    </p:spTree>
    <p:extLst>
      <p:ext uri="{BB962C8B-B14F-4D97-AF65-F5344CB8AC3E}">
        <p14:creationId xmlns:p14="http://schemas.microsoft.com/office/powerpoint/2010/main" val="16351019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r>
              <a:rPr lang="ar-SA" sz="5400" b="1" dirty="0">
                <a:ea typeface="Calibri"/>
                <a:cs typeface="Simplified Arabic"/>
              </a:rPr>
              <a:t>توضع بينها العبارات والمصطلحات والتسميات التي يريد الكاتب اجتذاب الانتباه إليها، أو التي يتحفظ في استخدامها، </a:t>
            </a:r>
            <a:r>
              <a:rPr lang="ar-SA" sz="5400" b="1" dirty="0" smtClean="0">
                <a:ea typeface="Calibri"/>
                <a:cs typeface="Simplified Arabic"/>
              </a:rPr>
              <a:t>مثل</a:t>
            </a:r>
            <a:r>
              <a:rPr lang="ar-IQ" sz="5400" b="1" dirty="0" smtClean="0">
                <a:ea typeface="Calibri"/>
                <a:cs typeface="Simplified Arabic"/>
              </a:rPr>
              <a:t>: </a:t>
            </a:r>
            <a:r>
              <a:rPr lang="ar-SA" sz="5400" b="1" dirty="0" smtClean="0">
                <a:ea typeface="Calibri"/>
                <a:cs typeface="Simplified Arabic"/>
              </a:rPr>
              <a:t>أفضل </a:t>
            </a:r>
            <a:r>
              <a:rPr lang="ar-IQ" sz="5400" b="1" dirty="0" smtClean="0">
                <a:ea typeface="Calibri"/>
                <a:cs typeface="Simplified Arabic"/>
              </a:rPr>
              <a:t>موضوعات الادب </a:t>
            </a:r>
            <a:r>
              <a:rPr lang="ar-SA" sz="5400" b="1" dirty="0">
                <a:ea typeface="Calibri"/>
                <a:cs typeface="Simplified Arabic"/>
              </a:rPr>
              <a:t>عند الطلاب </a:t>
            </a:r>
            <a:r>
              <a:rPr lang="ar-IQ" sz="5400" b="1" dirty="0" smtClean="0">
                <a:ea typeface="Calibri"/>
                <a:cs typeface="Simplified Arabic"/>
              </a:rPr>
              <a:t>هي </a:t>
            </a:r>
            <a:r>
              <a:rPr lang="ar-SA" sz="5400" b="1" dirty="0" smtClean="0">
                <a:solidFill>
                  <a:srgbClr val="FF0000"/>
                </a:solidFill>
                <a:ea typeface="Calibri"/>
                <a:cs typeface="Simplified Arabic"/>
              </a:rPr>
              <a:t>«</a:t>
            </a:r>
            <a:r>
              <a:rPr lang="ar-IQ" sz="5400" b="1" dirty="0" smtClean="0">
                <a:ea typeface="Calibri"/>
                <a:cs typeface="Simplified Arabic"/>
              </a:rPr>
              <a:t>حياة المتنبي</a:t>
            </a:r>
            <a:r>
              <a:rPr lang="ar-SA" sz="5400" b="1" dirty="0" smtClean="0">
                <a:solidFill>
                  <a:srgbClr val="FF0000"/>
                </a:solidFill>
                <a:ea typeface="Calibri"/>
                <a:cs typeface="Simplified Arabic"/>
              </a:rPr>
              <a:t>»</a:t>
            </a:r>
            <a:r>
              <a:rPr lang="ar-SA" sz="5400" b="1" dirty="0" smtClean="0">
                <a:ea typeface="Calibri"/>
                <a:cs typeface="Simplified Arabic"/>
              </a:rPr>
              <a:t>.</a:t>
            </a:r>
            <a:endParaRPr lang="en-US" sz="5400" dirty="0">
              <a:ea typeface="Calibri"/>
              <a:cs typeface="Arial"/>
            </a:endParaRPr>
          </a:p>
          <a:p>
            <a:endParaRPr lang="ar-IQ" dirty="0"/>
          </a:p>
        </p:txBody>
      </p:sp>
    </p:spTree>
    <p:extLst>
      <p:ext uri="{BB962C8B-B14F-4D97-AF65-F5344CB8AC3E}">
        <p14:creationId xmlns:p14="http://schemas.microsoft.com/office/powerpoint/2010/main" val="26670016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lnSpc>
                <a:spcPct val="115000"/>
              </a:lnSpc>
              <a:spcAft>
                <a:spcPts val="1000"/>
              </a:spcAft>
            </a:pPr>
            <a:r>
              <a:rPr lang="ar-IQ" sz="7200" b="1" dirty="0" smtClean="0">
                <a:ea typeface="Calibri"/>
                <a:cs typeface="Simplified Arabic"/>
              </a:rPr>
              <a:t/>
            </a:r>
            <a:br>
              <a:rPr lang="ar-IQ" sz="7200" b="1" dirty="0" smtClean="0">
                <a:ea typeface="Calibri"/>
                <a:cs typeface="Simplified Arabic"/>
              </a:rPr>
            </a:br>
            <a:r>
              <a:rPr lang="ar-IQ" sz="7200" b="1" dirty="0">
                <a:ea typeface="Calibri"/>
                <a:cs typeface="Simplified Arabic"/>
              </a:rPr>
              <a:t> </a:t>
            </a:r>
            <a:r>
              <a:rPr lang="ar-IQ" sz="7200" b="1" dirty="0" smtClean="0">
                <a:ea typeface="Calibri"/>
                <a:cs typeface="Simplified Arabic"/>
              </a:rPr>
              <a:t>  </a:t>
            </a:r>
            <a:r>
              <a:rPr lang="ar-SA" sz="7200" b="1" dirty="0" smtClean="0">
                <a:ea typeface="Calibri"/>
                <a:cs typeface="Simplified Arabic"/>
              </a:rPr>
              <a:t>القوسان </a:t>
            </a:r>
            <a:r>
              <a:rPr lang="ar-SA" sz="7200" b="1" dirty="0">
                <a:ea typeface="Calibri"/>
                <a:cs typeface="Simplified Arabic"/>
              </a:rPr>
              <a:t>الهلاليان ( ) </a:t>
            </a:r>
            <a:r>
              <a:rPr lang="en-US" sz="3600" dirty="0">
                <a:ea typeface="Calibri"/>
                <a:cs typeface="Arial"/>
              </a:rPr>
              <a:t/>
            </a:r>
            <a:br>
              <a:rPr lang="en-US" sz="3600" dirty="0">
                <a:ea typeface="Calibri"/>
                <a:cs typeface="Arial"/>
              </a:rPr>
            </a:br>
            <a:endParaRPr lang="ar-IQ" sz="7200" dirty="0"/>
          </a:p>
        </p:txBody>
      </p:sp>
      <p:sp>
        <p:nvSpPr>
          <p:cNvPr id="3" name="عنصر نائب للمحتوى 2"/>
          <p:cNvSpPr>
            <a:spLocks noGrp="1"/>
          </p:cNvSpPr>
          <p:nvPr>
            <p:ph idx="1"/>
          </p:nvPr>
        </p:nvSpPr>
        <p:spPr>
          <a:xfrm>
            <a:off x="251520" y="1600200"/>
            <a:ext cx="8568952" cy="4525963"/>
          </a:xfrm>
        </p:spPr>
        <p:txBody>
          <a:bodyPr>
            <a:normAutofit fontScale="85000" lnSpcReduction="10000"/>
          </a:bodyPr>
          <a:lstStyle/>
          <a:p>
            <a:pPr>
              <a:lnSpc>
                <a:spcPct val="115000"/>
              </a:lnSpc>
              <a:spcAft>
                <a:spcPts val="1000"/>
              </a:spcAft>
            </a:pPr>
            <a:r>
              <a:rPr lang="ar-SA" sz="5400" b="1" dirty="0" smtClean="0">
                <a:ea typeface="Calibri"/>
                <a:cs typeface="Simplified Arabic"/>
              </a:rPr>
              <a:t>يوضع </a:t>
            </a:r>
            <a:r>
              <a:rPr lang="ar-SA" sz="5400" b="1" dirty="0">
                <a:ea typeface="Calibri"/>
                <a:cs typeface="Simplified Arabic"/>
              </a:rPr>
              <a:t>بينهما الجمل والألفاظ التي ليست من الأركان الأساسية للكلام، وهي الاتية:</a:t>
            </a:r>
            <a:endParaRPr lang="en-US" sz="4400" dirty="0">
              <a:ea typeface="Calibri"/>
              <a:cs typeface="Arial"/>
            </a:endParaRPr>
          </a:p>
          <a:p>
            <a:pPr>
              <a:lnSpc>
                <a:spcPct val="115000"/>
              </a:lnSpc>
              <a:spcAft>
                <a:spcPts val="1000"/>
              </a:spcAft>
            </a:pPr>
            <a:r>
              <a:rPr lang="ar-SA" sz="5400" b="1" dirty="0" smtClean="0">
                <a:ea typeface="Calibri"/>
                <a:cs typeface="Simplified Arabic"/>
              </a:rPr>
              <a:t>ألفاظ </a:t>
            </a:r>
            <a:r>
              <a:rPr lang="ar-SA" sz="5400" b="1" dirty="0">
                <a:ea typeface="Calibri"/>
                <a:cs typeface="Simplified Arabic"/>
              </a:rPr>
              <a:t>التفسير والإيضاح والتحديد، مثل:</a:t>
            </a:r>
            <a:br>
              <a:rPr lang="ar-SA" sz="5400" b="1" dirty="0">
                <a:ea typeface="Calibri"/>
                <a:cs typeface="Simplified Arabic"/>
              </a:rPr>
            </a:br>
            <a:r>
              <a:rPr lang="ar-SA" sz="5400" b="1" dirty="0">
                <a:ea typeface="Calibri"/>
                <a:cs typeface="Simplified Arabic"/>
              </a:rPr>
              <a:t> الأخطل الصغير </a:t>
            </a:r>
            <a:r>
              <a:rPr lang="ar-SA" sz="7100" b="1" dirty="0">
                <a:solidFill>
                  <a:srgbClr val="FF0000"/>
                </a:solidFill>
                <a:ea typeface="Calibri"/>
                <a:cs typeface="Simplified Arabic"/>
              </a:rPr>
              <a:t>(</a:t>
            </a:r>
            <a:r>
              <a:rPr lang="ar-SA" sz="5400" b="1" dirty="0">
                <a:ea typeface="Calibri"/>
                <a:cs typeface="Simplified Arabic"/>
              </a:rPr>
              <a:t>بشارة عبد الله الخوري</a:t>
            </a:r>
            <a:r>
              <a:rPr lang="ar-SA" sz="7100" b="1" dirty="0">
                <a:solidFill>
                  <a:srgbClr val="FF0000"/>
                </a:solidFill>
                <a:ea typeface="Calibri"/>
                <a:cs typeface="Simplified Arabic"/>
              </a:rPr>
              <a:t>)</a:t>
            </a:r>
            <a:r>
              <a:rPr lang="ar-SA" sz="5400" b="1" dirty="0">
                <a:ea typeface="Calibri"/>
                <a:cs typeface="Simplified Arabic"/>
              </a:rPr>
              <a:t> من أشهر شعراء العرب المعاصرين.</a:t>
            </a:r>
            <a:endParaRPr lang="en-US" sz="4400" dirty="0">
              <a:ea typeface="Calibri"/>
              <a:cs typeface="Arial"/>
            </a:endParaRPr>
          </a:p>
          <a:p>
            <a:endParaRPr lang="ar-IQ" sz="5400" dirty="0"/>
          </a:p>
        </p:txBody>
      </p:sp>
    </p:spTree>
    <p:extLst>
      <p:ext uri="{BB962C8B-B14F-4D97-AF65-F5344CB8AC3E}">
        <p14:creationId xmlns:p14="http://schemas.microsoft.com/office/powerpoint/2010/main" val="36329405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a:lnSpc>
                <a:spcPct val="115000"/>
              </a:lnSpc>
              <a:spcAft>
                <a:spcPts val="1000"/>
              </a:spcAft>
            </a:pPr>
            <a:r>
              <a:rPr lang="ar-SA" b="1" dirty="0">
                <a:ea typeface="Calibri"/>
                <a:cs typeface="Simplified Arabic"/>
              </a:rPr>
              <a:t>الأرقام والتواريخ، مثل:</a:t>
            </a:r>
            <a:br>
              <a:rPr lang="ar-SA" b="1" dirty="0">
                <a:ea typeface="Calibri"/>
                <a:cs typeface="Simplified Arabic"/>
              </a:rPr>
            </a:br>
            <a:r>
              <a:rPr lang="ar-SA" b="1" dirty="0" smtClean="0">
                <a:ea typeface="Calibri"/>
                <a:cs typeface="Simplified Arabic"/>
              </a:rPr>
              <a:t>ابن </a:t>
            </a:r>
            <a:r>
              <a:rPr lang="ar-SA" b="1" dirty="0">
                <a:ea typeface="Calibri"/>
                <a:cs typeface="Simplified Arabic"/>
              </a:rPr>
              <a:t>سلام الجمحي </a:t>
            </a:r>
            <a:r>
              <a:rPr lang="ar-SA" sz="6000" b="1" dirty="0">
                <a:solidFill>
                  <a:srgbClr val="FF0000"/>
                </a:solidFill>
                <a:latin typeface="Traditional Arabic"/>
              </a:rPr>
              <a:t>(</a:t>
            </a:r>
            <a:r>
              <a:rPr lang="ar-SA" b="1" dirty="0">
                <a:ea typeface="Calibri"/>
                <a:cs typeface="Simplified Arabic"/>
              </a:rPr>
              <a:t>ت 231 هـ</a:t>
            </a:r>
            <a:r>
              <a:rPr lang="ar-SA" sz="6100" b="1" dirty="0">
                <a:solidFill>
                  <a:srgbClr val="FF0000"/>
                </a:solidFill>
                <a:latin typeface="Traditional Arabic"/>
              </a:rPr>
              <a:t>)</a:t>
            </a:r>
            <a:r>
              <a:rPr lang="ar-SA" b="1" dirty="0">
                <a:ea typeface="Calibri"/>
                <a:cs typeface="Simplified Arabic"/>
              </a:rPr>
              <a:t> صاحب كتاب «طبقات فحول الشعراء».</a:t>
            </a:r>
            <a:endParaRPr lang="en-US" sz="2400" dirty="0">
              <a:ea typeface="Calibri"/>
              <a:cs typeface="Arial"/>
            </a:endParaRPr>
          </a:p>
          <a:p>
            <a:pPr>
              <a:lnSpc>
                <a:spcPct val="115000"/>
              </a:lnSpc>
              <a:spcAft>
                <a:spcPts val="1000"/>
              </a:spcAft>
            </a:pPr>
            <a:r>
              <a:rPr lang="ar-SA" b="1" dirty="0">
                <a:ea typeface="Calibri"/>
                <a:cs typeface="Simplified Arabic"/>
              </a:rPr>
              <a:t>ألفاظ الاحتراس، منعا للبس، </a:t>
            </a:r>
            <a:r>
              <a:rPr lang="ar-SA" b="1" dirty="0" smtClean="0">
                <a:ea typeface="Calibri"/>
                <a:cs typeface="Simplified Arabic"/>
              </a:rPr>
              <a:t>مثل:</a:t>
            </a:r>
            <a:r>
              <a:rPr lang="ar-JO" dirty="0" smtClean="0">
                <a:ea typeface="Calibri"/>
                <a:cs typeface="Simplified Arabic"/>
              </a:rPr>
              <a:t>ال</a:t>
            </a:r>
            <a:r>
              <a:rPr lang="ar-IQ" dirty="0" smtClean="0">
                <a:ea typeface="Calibri"/>
                <a:cs typeface="Simplified Arabic"/>
              </a:rPr>
              <a:t>بِر</a:t>
            </a:r>
            <a:r>
              <a:rPr lang="ar-SA" sz="6100" b="1" dirty="0">
                <a:solidFill>
                  <a:srgbClr val="FF0000"/>
                </a:solidFill>
                <a:latin typeface="Traditional Arabic"/>
              </a:rPr>
              <a:t>(</a:t>
            </a:r>
            <a:r>
              <a:rPr lang="ar-IQ" b="1" dirty="0" smtClean="0">
                <a:latin typeface="Traditional Arabic"/>
              </a:rPr>
              <a:t>بكسر الباء</a:t>
            </a:r>
            <a:r>
              <a:rPr lang="ar-IQ" sz="6100" b="1" dirty="0">
                <a:solidFill>
                  <a:srgbClr val="FF0000"/>
                </a:solidFill>
                <a:latin typeface="Traditional Arabic"/>
              </a:rPr>
              <a:t>)</a:t>
            </a:r>
            <a:r>
              <a:rPr lang="ar-IQ" b="1" dirty="0" smtClean="0">
                <a:latin typeface="Traditional Arabic"/>
              </a:rPr>
              <a:t> </a:t>
            </a:r>
            <a:r>
              <a:rPr lang="ar-IQ" b="1" dirty="0">
                <a:latin typeface="Traditional Arabic"/>
              </a:rPr>
              <a:t>بمعنى : الصلاح والخير والتقى </a:t>
            </a:r>
            <a:r>
              <a:rPr lang="ar-SA" b="1" dirty="0" smtClean="0">
                <a:ea typeface="Calibri"/>
                <a:cs typeface="Simplified Arabic"/>
              </a:rPr>
              <a:t>،و</a:t>
            </a:r>
            <a:r>
              <a:rPr lang="ar-IQ" b="1" dirty="0">
                <a:latin typeface="Traditional Arabic"/>
              </a:rPr>
              <a:t>البَر </a:t>
            </a:r>
            <a:r>
              <a:rPr lang="ar-IQ" sz="6000" b="1" dirty="0">
                <a:solidFill>
                  <a:srgbClr val="FF0000"/>
                </a:solidFill>
                <a:latin typeface="Traditional Arabic"/>
              </a:rPr>
              <a:t>(</a:t>
            </a:r>
            <a:r>
              <a:rPr lang="ar-IQ" b="1" dirty="0">
                <a:latin typeface="Traditional Arabic"/>
              </a:rPr>
              <a:t>بفتح الباء</a:t>
            </a:r>
            <a:r>
              <a:rPr lang="ar-SA" sz="6000" b="1" dirty="0">
                <a:solidFill>
                  <a:srgbClr val="FF0000"/>
                </a:solidFill>
                <a:latin typeface="Traditional Arabic"/>
              </a:rPr>
              <a:t>)</a:t>
            </a:r>
            <a:r>
              <a:rPr lang="ar-IQ" b="1" dirty="0">
                <a:solidFill>
                  <a:srgbClr val="CC00CC"/>
                </a:solidFill>
                <a:latin typeface="Traditional Arabic"/>
              </a:rPr>
              <a:t> </a:t>
            </a:r>
            <a:r>
              <a:rPr lang="ar-IQ" b="1" dirty="0">
                <a:latin typeface="Traditional Arabic"/>
              </a:rPr>
              <a:t>خلاف </a:t>
            </a:r>
            <a:r>
              <a:rPr lang="ar-IQ" b="1" dirty="0" smtClean="0">
                <a:latin typeface="Traditional Arabic"/>
              </a:rPr>
              <a:t>البَحْرِ</a:t>
            </a:r>
            <a:r>
              <a:rPr lang="ar-IQ" b="1" dirty="0" smtClean="0">
                <a:ea typeface="Calibri"/>
                <a:cs typeface="Simplified Arabic"/>
              </a:rPr>
              <a:t>،</a:t>
            </a:r>
            <a:r>
              <a:rPr lang="ar-IQ" b="1" dirty="0" smtClean="0">
                <a:latin typeface="Traditional Arabic"/>
              </a:rPr>
              <a:t> </a:t>
            </a:r>
            <a:r>
              <a:rPr lang="ar-IQ" b="1" dirty="0">
                <a:latin typeface="Traditional Arabic"/>
              </a:rPr>
              <a:t>البُر</a:t>
            </a:r>
            <a:r>
              <a:rPr lang="ar-IQ" sz="6000" b="1" dirty="0">
                <a:solidFill>
                  <a:srgbClr val="FF0000"/>
                </a:solidFill>
                <a:latin typeface="Traditional Arabic"/>
              </a:rPr>
              <a:t>(</a:t>
            </a:r>
            <a:r>
              <a:rPr lang="ar-IQ" b="1" dirty="0">
                <a:latin typeface="Traditional Arabic"/>
              </a:rPr>
              <a:t>بضم الباء</a:t>
            </a:r>
            <a:r>
              <a:rPr lang="ar-IQ" sz="6000" b="1" dirty="0">
                <a:solidFill>
                  <a:srgbClr val="FF0000"/>
                </a:solidFill>
                <a:latin typeface="Traditional Arabic"/>
              </a:rPr>
              <a:t>)</a:t>
            </a:r>
            <a:r>
              <a:rPr lang="ar-IQ" b="1" dirty="0">
                <a:latin typeface="Traditional Arabic"/>
              </a:rPr>
              <a:t>هي الحنطة </a:t>
            </a:r>
            <a:r>
              <a:rPr lang="ar-SA" b="1" dirty="0" smtClean="0">
                <a:ea typeface="Calibri"/>
                <a:cs typeface="Simplified Arabic"/>
              </a:rPr>
              <a:t>.</a:t>
            </a:r>
            <a:endParaRPr lang="en-US" sz="2400" dirty="0">
              <a:ea typeface="Calibri"/>
              <a:cs typeface="Arial"/>
            </a:endParaRPr>
          </a:p>
          <a:p>
            <a:endParaRPr lang="ar-IQ" dirty="0"/>
          </a:p>
        </p:txBody>
      </p:sp>
    </p:spTree>
    <p:extLst>
      <p:ext uri="{BB962C8B-B14F-4D97-AF65-F5344CB8AC3E}">
        <p14:creationId xmlns:p14="http://schemas.microsoft.com/office/powerpoint/2010/main" val="26922929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a:lnSpc>
                <a:spcPct val="115000"/>
              </a:lnSpc>
              <a:spcAft>
                <a:spcPts val="1000"/>
              </a:spcAft>
            </a:pPr>
            <a:r>
              <a:rPr lang="ar-SA" b="1" dirty="0">
                <a:ea typeface="Calibri"/>
                <a:cs typeface="Simplified Arabic"/>
              </a:rPr>
              <a:t>عند ذكر مصطلح بديل بجانب المصطلح المذكور، مثل:</a:t>
            </a:r>
            <a:br>
              <a:rPr lang="ar-SA" b="1" dirty="0">
                <a:ea typeface="Calibri"/>
                <a:cs typeface="Simplified Arabic"/>
              </a:rPr>
            </a:br>
            <a:r>
              <a:rPr lang="ar-SA" b="1" dirty="0">
                <a:ea typeface="Calibri"/>
                <a:cs typeface="Simplified Arabic"/>
              </a:rPr>
              <a:t> الفاصلة </a:t>
            </a:r>
            <a:r>
              <a:rPr lang="ar-SA" sz="6000" b="1" dirty="0">
                <a:solidFill>
                  <a:srgbClr val="FF0000"/>
                </a:solidFill>
                <a:ea typeface="Calibri"/>
                <a:cs typeface="Simplified Arabic"/>
              </a:rPr>
              <a:t>(</a:t>
            </a:r>
            <a:r>
              <a:rPr lang="ar-SA" b="1" dirty="0">
                <a:ea typeface="Calibri"/>
                <a:cs typeface="Simplified Arabic"/>
              </a:rPr>
              <a:t>أو الفصلة</a:t>
            </a:r>
            <a:r>
              <a:rPr lang="ar-SA" sz="6000" b="1" dirty="0">
                <a:solidFill>
                  <a:srgbClr val="FF0000"/>
                </a:solidFill>
                <a:ea typeface="Calibri"/>
                <a:cs typeface="Simplified Arabic"/>
              </a:rPr>
              <a:t>)</a:t>
            </a:r>
            <a:r>
              <a:rPr lang="ar-SA" b="1" dirty="0">
                <a:ea typeface="Calibri"/>
                <a:cs typeface="Simplified Arabic"/>
              </a:rPr>
              <a:t> علامة ترقيم </a:t>
            </a:r>
            <a:r>
              <a:rPr lang="ar-SA" b="1" dirty="0" smtClean="0">
                <a:ea typeface="Calibri"/>
                <a:cs typeface="Simplified Arabic"/>
              </a:rPr>
              <a:t>شائعة.</a:t>
            </a:r>
            <a:endParaRPr lang="en-US" sz="2400" dirty="0">
              <a:ea typeface="Calibri"/>
              <a:cs typeface="Arial"/>
            </a:endParaRPr>
          </a:p>
          <a:p>
            <a:pPr>
              <a:lnSpc>
                <a:spcPct val="115000"/>
              </a:lnSpc>
              <a:spcAft>
                <a:spcPts val="1000"/>
              </a:spcAft>
            </a:pPr>
            <a:r>
              <a:rPr lang="ar-SA" b="1" dirty="0" smtClean="0">
                <a:ea typeface="Calibri"/>
                <a:cs typeface="Simplified Arabic"/>
              </a:rPr>
              <a:t>التمثيل </a:t>
            </a:r>
            <a:r>
              <a:rPr lang="ar-SA" b="1" dirty="0">
                <a:ea typeface="Calibri"/>
                <a:cs typeface="Simplified Arabic"/>
              </a:rPr>
              <a:t>لمجمل سابق، مثل:</a:t>
            </a:r>
            <a:br>
              <a:rPr lang="ar-SA" b="1" dirty="0">
                <a:ea typeface="Calibri"/>
                <a:cs typeface="Simplified Arabic"/>
              </a:rPr>
            </a:br>
            <a:r>
              <a:rPr lang="ar-SA" b="1" dirty="0">
                <a:ea typeface="Calibri"/>
                <a:cs typeface="Simplified Arabic"/>
              </a:rPr>
              <a:t> هن المميزات العامة للغات السامية </a:t>
            </a:r>
            <a:r>
              <a:rPr lang="ar-SA" sz="6000" b="1" dirty="0">
                <a:solidFill>
                  <a:srgbClr val="FF0000"/>
                </a:solidFill>
                <a:ea typeface="Calibri"/>
                <a:cs typeface="Simplified Arabic"/>
              </a:rPr>
              <a:t>(</a:t>
            </a:r>
            <a:r>
              <a:rPr lang="ar-SA" b="1" dirty="0">
                <a:ea typeface="Calibri"/>
                <a:cs typeface="Simplified Arabic"/>
              </a:rPr>
              <a:t>العربية والعبرية مثلاً</a:t>
            </a:r>
            <a:r>
              <a:rPr lang="ar-SA" sz="6000" b="1" dirty="0">
                <a:solidFill>
                  <a:srgbClr val="FF0000"/>
                </a:solidFill>
                <a:ea typeface="Calibri"/>
                <a:cs typeface="Simplified Arabic"/>
              </a:rPr>
              <a:t>)</a:t>
            </a:r>
            <a:r>
              <a:rPr lang="ar-SA" b="1" dirty="0">
                <a:ea typeface="Calibri"/>
                <a:cs typeface="Simplified Arabic"/>
              </a:rPr>
              <a:t> وجود الجملة الاسمية.</a:t>
            </a:r>
            <a:endParaRPr lang="en-US" sz="2400" dirty="0">
              <a:ea typeface="Calibri"/>
              <a:cs typeface="Arial"/>
            </a:endParaRPr>
          </a:p>
          <a:p>
            <a:endParaRPr lang="ar-IQ" dirty="0"/>
          </a:p>
        </p:txBody>
      </p:sp>
    </p:spTree>
    <p:extLst>
      <p:ext uri="{BB962C8B-B14F-4D97-AF65-F5344CB8AC3E}">
        <p14:creationId xmlns:p14="http://schemas.microsoft.com/office/powerpoint/2010/main" val="3991424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a:lnSpc>
                <a:spcPct val="115000"/>
              </a:lnSpc>
              <a:spcAft>
                <a:spcPts val="1000"/>
              </a:spcAft>
            </a:pPr>
            <a:r>
              <a:rPr lang="ar-SA" b="1" dirty="0">
                <a:ea typeface="Calibri"/>
                <a:cs typeface="Simplified Arabic"/>
              </a:rPr>
              <a:t>العبارات التي يراد لفت النظر إليها، مثل:</a:t>
            </a:r>
            <a:br>
              <a:rPr lang="ar-SA" b="1" dirty="0">
                <a:ea typeface="Calibri"/>
                <a:cs typeface="Simplified Arabic"/>
              </a:rPr>
            </a:br>
            <a:r>
              <a:rPr lang="ar-SA" b="1" dirty="0">
                <a:ea typeface="Calibri"/>
                <a:cs typeface="Simplified Arabic"/>
              </a:rPr>
              <a:t> كذبتني </a:t>
            </a:r>
            <a:r>
              <a:rPr lang="ar-SA" sz="6000" b="1" dirty="0">
                <a:solidFill>
                  <a:srgbClr val="FF0000"/>
                </a:solidFill>
                <a:ea typeface="Calibri"/>
                <a:cs typeface="Simplified Arabic"/>
              </a:rPr>
              <a:t>(</a:t>
            </a:r>
            <a:r>
              <a:rPr lang="ar-SA" b="1" dirty="0">
                <a:ea typeface="Calibri"/>
                <a:cs typeface="Simplified Arabic"/>
              </a:rPr>
              <a:t>ولست بكاذب</a:t>
            </a:r>
            <a:r>
              <a:rPr lang="ar-SA" sz="6000" b="1" dirty="0">
                <a:solidFill>
                  <a:srgbClr val="FF0000"/>
                </a:solidFill>
                <a:ea typeface="Calibri"/>
                <a:cs typeface="Simplified Arabic"/>
              </a:rPr>
              <a:t>)</a:t>
            </a:r>
            <a:r>
              <a:rPr lang="ar-SA" b="1" dirty="0">
                <a:ea typeface="Calibri"/>
                <a:cs typeface="Simplified Arabic"/>
              </a:rPr>
              <a:t>، فانتبه إلى هذا الأمر.</a:t>
            </a:r>
            <a:endParaRPr lang="en-US" sz="2400" dirty="0">
              <a:ea typeface="Calibri"/>
              <a:cs typeface="Arial"/>
            </a:endParaRPr>
          </a:p>
          <a:p>
            <a:pPr>
              <a:lnSpc>
                <a:spcPct val="115000"/>
              </a:lnSpc>
              <a:spcAft>
                <a:spcPts val="1000"/>
              </a:spcAft>
            </a:pPr>
            <a:r>
              <a:rPr lang="ar-SA" b="1" dirty="0" smtClean="0">
                <a:ea typeface="Calibri"/>
                <a:cs typeface="Simplified Arabic"/>
              </a:rPr>
              <a:t>الأسماء </a:t>
            </a:r>
            <a:r>
              <a:rPr lang="ar-SA" b="1" dirty="0">
                <a:ea typeface="Calibri"/>
                <a:cs typeface="Simplified Arabic"/>
              </a:rPr>
              <a:t>والعنوانات غير العربية للتوضيح للقارئ مثل:</a:t>
            </a:r>
            <a:br>
              <a:rPr lang="ar-SA" b="1" dirty="0">
                <a:ea typeface="Calibri"/>
                <a:cs typeface="Simplified Arabic"/>
              </a:rPr>
            </a:br>
            <a:r>
              <a:rPr lang="ar-SA" b="1" dirty="0">
                <a:ea typeface="Calibri"/>
                <a:cs typeface="Simplified Arabic"/>
              </a:rPr>
              <a:t> ولد </a:t>
            </a:r>
            <a:r>
              <a:rPr lang="ar-SA" sz="6000" b="1" dirty="0">
                <a:solidFill>
                  <a:srgbClr val="FF0000"/>
                </a:solidFill>
                <a:ea typeface="Calibri"/>
                <a:cs typeface="Simplified Arabic"/>
              </a:rPr>
              <a:t>(</a:t>
            </a:r>
            <a:r>
              <a:rPr lang="ar-SA" b="1" dirty="0">
                <a:ea typeface="Calibri"/>
                <a:cs typeface="Simplified Arabic"/>
              </a:rPr>
              <a:t>بابلو </a:t>
            </a:r>
            <a:r>
              <a:rPr lang="ar-SA" b="1" dirty="0" err="1">
                <a:ea typeface="Calibri"/>
                <a:cs typeface="Simplified Arabic"/>
              </a:rPr>
              <a:t>نيرودا</a:t>
            </a:r>
            <a:r>
              <a:rPr lang="ar-SA" sz="6000" b="1" dirty="0">
                <a:solidFill>
                  <a:srgbClr val="FF0000"/>
                </a:solidFill>
                <a:ea typeface="Calibri"/>
                <a:cs typeface="Simplified Arabic"/>
              </a:rPr>
              <a:t>)</a:t>
            </a:r>
            <a:r>
              <a:rPr lang="ar-SA" b="1" dirty="0">
                <a:ea typeface="Calibri"/>
                <a:cs typeface="Simplified Arabic"/>
              </a:rPr>
              <a:t> في تشيلي </a:t>
            </a:r>
            <a:r>
              <a:rPr lang="ar-SA" b="1" dirty="0" smtClean="0">
                <a:ea typeface="Calibri"/>
                <a:cs typeface="Simplified Arabic"/>
              </a:rPr>
              <a:t>عام</a:t>
            </a:r>
            <a:r>
              <a:rPr lang="ar-IQ" b="1" dirty="0" smtClean="0">
                <a:ea typeface="Calibri"/>
                <a:cs typeface="Simplified Arabic"/>
              </a:rPr>
              <a:t> 1904</a:t>
            </a:r>
            <a:endParaRPr lang="en-US" sz="2400" dirty="0">
              <a:ea typeface="Calibri"/>
              <a:cs typeface="Arial"/>
            </a:endParaRPr>
          </a:p>
          <a:p>
            <a:endParaRPr lang="ar-IQ" dirty="0"/>
          </a:p>
        </p:txBody>
      </p:sp>
    </p:spTree>
    <p:extLst>
      <p:ext uri="{BB962C8B-B14F-4D97-AF65-F5344CB8AC3E}">
        <p14:creationId xmlns:p14="http://schemas.microsoft.com/office/powerpoint/2010/main" val="189911000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b="1" dirty="0" smtClean="0">
                <a:ea typeface="Calibri"/>
                <a:cs typeface="Simplified Arabic"/>
              </a:rPr>
              <a:t>      </a:t>
            </a:r>
            <a:br>
              <a:rPr lang="ar-IQ" b="1" dirty="0" smtClean="0">
                <a:ea typeface="Calibri"/>
                <a:cs typeface="Simplified Arabic"/>
              </a:rPr>
            </a:br>
            <a:r>
              <a:rPr lang="ar-IQ" b="1" dirty="0">
                <a:ea typeface="Calibri"/>
                <a:cs typeface="Simplified Arabic"/>
              </a:rPr>
              <a:t> </a:t>
            </a:r>
            <a:r>
              <a:rPr lang="ar-IQ" b="1" dirty="0" smtClean="0">
                <a:ea typeface="Calibri"/>
                <a:cs typeface="Simplified Arabic"/>
              </a:rPr>
              <a:t>         </a:t>
            </a:r>
            <a:r>
              <a:rPr lang="ar-SA" b="1" dirty="0" smtClean="0">
                <a:ea typeface="Calibri"/>
                <a:cs typeface="Simplified Arabic"/>
              </a:rPr>
              <a:t>القوسان </a:t>
            </a:r>
            <a:r>
              <a:rPr lang="ar-SA" b="1" dirty="0">
                <a:ea typeface="Calibri"/>
                <a:cs typeface="Simplified Arabic"/>
              </a:rPr>
              <a:t>المستطيلان [ ] </a:t>
            </a:r>
            <a:r>
              <a:rPr lang="en-US" sz="2000" dirty="0">
                <a:ea typeface="Calibri"/>
                <a:cs typeface="Arial"/>
              </a:rPr>
              <a:t/>
            </a:r>
            <a:br>
              <a:rPr lang="en-US" sz="2000" dirty="0">
                <a:ea typeface="Calibri"/>
                <a:cs typeface="Arial"/>
              </a:rPr>
            </a:br>
            <a:endParaRPr lang="ar-IQ" dirty="0"/>
          </a:p>
        </p:txBody>
      </p:sp>
      <p:sp>
        <p:nvSpPr>
          <p:cNvPr id="3" name="عنصر نائب للمحتوى 2"/>
          <p:cNvSpPr>
            <a:spLocks noGrp="1"/>
          </p:cNvSpPr>
          <p:nvPr>
            <p:ph idx="1"/>
          </p:nvPr>
        </p:nvSpPr>
        <p:spPr>
          <a:xfrm>
            <a:off x="457200" y="1600200"/>
            <a:ext cx="8363272" cy="4525963"/>
          </a:xfrm>
        </p:spPr>
        <p:txBody>
          <a:bodyPr>
            <a:noAutofit/>
          </a:bodyPr>
          <a:lstStyle/>
          <a:p>
            <a:r>
              <a:rPr lang="ar-SA" sz="4000" b="1" dirty="0">
                <a:ea typeface="Calibri"/>
                <a:cs typeface="Simplified Arabic"/>
              </a:rPr>
              <a:t>وتستخدم بشكل مشابه للقوسين السابقين الهلالين، ولكن يفضل استخدامهما بشكل خاص للهوامش في الدراسات والأبحاث. إذ على الكاتب أن يذكر فيهما رقم الهامش أو الهامش نفسه، مثال:</a:t>
            </a:r>
            <a:br>
              <a:rPr lang="ar-SA" sz="4000" b="1" dirty="0">
                <a:ea typeface="Calibri"/>
                <a:cs typeface="Simplified Arabic"/>
              </a:rPr>
            </a:br>
            <a:r>
              <a:rPr lang="ar-SA" sz="4000" b="1" dirty="0">
                <a:ea typeface="Calibri"/>
                <a:cs typeface="Simplified Arabic"/>
              </a:rPr>
              <a:t> تجري الرياح بما لا تشتهي السفن </a:t>
            </a:r>
            <a:r>
              <a:rPr lang="ar-SA" sz="6000" b="1" dirty="0">
                <a:solidFill>
                  <a:srgbClr val="FF0000"/>
                </a:solidFill>
                <a:ea typeface="Calibri"/>
                <a:cs typeface="Simplified Arabic"/>
              </a:rPr>
              <a:t>[</a:t>
            </a:r>
            <a:r>
              <a:rPr lang="ar-SA" sz="4000" b="1" dirty="0">
                <a:ea typeface="Calibri"/>
                <a:cs typeface="Simplified Arabic"/>
              </a:rPr>
              <a:t>المتنبي</a:t>
            </a:r>
            <a:r>
              <a:rPr lang="ar-SA" sz="6000" b="1" dirty="0">
                <a:solidFill>
                  <a:srgbClr val="FF0000"/>
                </a:solidFill>
                <a:ea typeface="Calibri"/>
                <a:cs typeface="Simplified Arabic"/>
              </a:rPr>
              <a:t>]</a:t>
            </a:r>
            <a:r>
              <a:rPr lang="ar-SA" sz="4000" b="1" dirty="0">
                <a:ea typeface="Calibri"/>
                <a:cs typeface="Simplified Arabic"/>
              </a:rPr>
              <a:t/>
            </a:r>
            <a:br>
              <a:rPr lang="ar-SA" sz="4000" b="1" dirty="0">
                <a:ea typeface="Calibri"/>
                <a:cs typeface="Simplified Arabic"/>
              </a:rPr>
            </a:br>
            <a:endParaRPr lang="ar-IQ" sz="4000" dirty="0"/>
          </a:p>
        </p:txBody>
      </p:sp>
    </p:spTree>
    <p:extLst>
      <p:ext uri="{BB962C8B-B14F-4D97-AF65-F5344CB8AC3E}">
        <p14:creationId xmlns:p14="http://schemas.microsoft.com/office/powerpoint/2010/main" val="327293237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a:lnSpc>
                <a:spcPct val="115000"/>
              </a:lnSpc>
              <a:spcAft>
                <a:spcPts val="1000"/>
              </a:spcAft>
            </a:pPr>
            <a:r>
              <a:rPr lang="ar-SA" sz="4800" b="1" dirty="0">
                <a:ea typeface="Calibri"/>
                <a:cs typeface="Simplified Arabic"/>
              </a:rPr>
              <a:t>تستخدم أيضا داخل أقواس التنصيص إذا جاء كلام على لسان المتحدث المنقول عنه </a:t>
            </a:r>
            <a:r>
              <a:rPr lang="ar-SA" sz="4800" b="1" dirty="0" err="1" smtClean="0">
                <a:ea typeface="Calibri"/>
                <a:cs typeface="Simplified Arabic"/>
              </a:rPr>
              <a:t>مثل:قال</a:t>
            </a:r>
            <a:r>
              <a:rPr lang="ar-SA" sz="4800" b="1" dirty="0" smtClean="0">
                <a:ea typeface="Calibri"/>
                <a:cs typeface="Simplified Arabic"/>
              </a:rPr>
              <a:t> </a:t>
            </a:r>
            <a:r>
              <a:rPr lang="ar-SA" sz="4800" b="1" dirty="0">
                <a:ea typeface="Calibri"/>
                <a:cs typeface="Simplified Arabic"/>
              </a:rPr>
              <a:t>لي وهو يهم بالخروج: لقد أخبرت الطبيب آنني أشعر بالإرهاق، فقال لي </a:t>
            </a:r>
            <a:r>
              <a:rPr lang="ar-SA" sz="6000" b="1" dirty="0">
                <a:solidFill>
                  <a:srgbClr val="FF0000"/>
                </a:solidFill>
                <a:ea typeface="Calibri"/>
                <a:cs typeface="Simplified Arabic"/>
              </a:rPr>
              <a:t>[</a:t>
            </a:r>
            <a:r>
              <a:rPr lang="ar-SA" sz="4800" b="1" dirty="0">
                <a:ea typeface="Calibri"/>
                <a:cs typeface="Simplified Arabic"/>
              </a:rPr>
              <a:t>عليك بالراحة يا علي</a:t>
            </a:r>
            <a:r>
              <a:rPr lang="ar-SA" sz="6000" b="1" dirty="0">
                <a:solidFill>
                  <a:srgbClr val="FF0000"/>
                </a:solidFill>
                <a:ea typeface="Calibri"/>
                <a:cs typeface="Simplified Arabic"/>
              </a:rPr>
              <a:t>]</a:t>
            </a:r>
            <a:r>
              <a:rPr lang="ar-SA" sz="4800" b="1" dirty="0">
                <a:ea typeface="Calibri"/>
                <a:cs typeface="Simplified Arabic"/>
              </a:rPr>
              <a:t> </a:t>
            </a:r>
            <a:r>
              <a:rPr lang="ar-SA" sz="4800" b="1" dirty="0" smtClean="0">
                <a:ea typeface="Calibri"/>
                <a:cs typeface="Simplified Arabic"/>
              </a:rPr>
              <a:t>،وكتب </a:t>
            </a:r>
            <a:r>
              <a:rPr lang="ar-SA" sz="4800" b="1" dirty="0">
                <a:ea typeface="Calibri"/>
                <a:cs typeface="Simplified Arabic"/>
              </a:rPr>
              <a:t>لي دواء للعلاج.</a:t>
            </a:r>
            <a:endParaRPr lang="en-US" sz="4800" dirty="0">
              <a:ea typeface="Calibri"/>
              <a:cs typeface="Arial"/>
            </a:endParaRPr>
          </a:p>
          <a:p>
            <a:endParaRPr lang="ar-IQ" dirty="0"/>
          </a:p>
        </p:txBody>
      </p:sp>
    </p:spTree>
    <p:extLst>
      <p:ext uri="{BB962C8B-B14F-4D97-AF65-F5344CB8AC3E}">
        <p14:creationId xmlns:p14="http://schemas.microsoft.com/office/powerpoint/2010/main" val="3585744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9036496" cy="6858000"/>
          </a:xfrm>
        </p:spPr>
        <p:txBody>
          <a:bodyPr>
            <a:normAutofit/>
          </a:bodyPr>
          <a:lstStyle/>
          <a:p>
            <a:pPr marL="269875" indent="-180340">
              <a:lnSpc>
                <a:spcPct val="115000"/>
              </a:lnSpc>
              <a:spcAft>
                <a:spcPts val="1000"/>
              </a:spcAft>
              <a:tabLst>
                <a:tab pos="359410" algn="l"/>
              </a:tabLst>
            </a:pPr>
            <a:r>
              <a:rPr lang="ar-IQ" sz="6600" b="1" dirty="0">
                <a:solidFill>
                  <a:prstClr val="white"/>
                </a:solidFill>
                <a:ea typeface="Calibri"/>
                <a:cs typeface="Simplified Arabic"/>
              </a:rPr>
              <a:t>كُن في الحُبِّ كالشّمس،كن في الصداقة والأخوّة كالنّهرِ،كُن في ستر العيوبِ كالليل،كن في التواضعِ </a:t>
            </a:r>
            <a:r>
              <a:rPr lang="ar-IQ" sz="6600" b="1" dirty="0" smtClean="0">
                <a:solidFill>
                  <a:prstClr val="white"/>
                </a:solidFill>
                <a:ea typeface="Calibri"/>
                <a:cs typeface="Simplified Arabic"/>
              </a:rPr>
              <a:t>كالترابِ،كن </a:t>
            </a:r>
            <a:r>
              <a:rPr lang="ar-IQ" sz="6600" b="1" dirty="0">
                <a:solidFill>
                  <a:prstClr val="white"/>
                </a:solidFill>
                <a:ea typeface="Calibri"/>
                <a:cs typeface="Simplified Arabic"/>
              </a:rPr>
              <a:t>في </a:t>
            </a:r>
            <a:r>
              <a:rPr lang="ar-IQ" sz="6600" b="1" dirty="0" smtClean="0">
                <a:solidFill>
                  <a:prstClr val="white"/>
                </a:solidFill>
                <a:ea typeface="Calibri"/>
                <a:cs typeface="Simplified Arabic"/>
              </a:rPr>
              <a:t>الغضب </a:t>
            </a:r>
            <a:r>
              <a:rPr lang="ar-IQ" sz="6600" b="1" dirty="0" smtClean="0">
                <a:solidFill>
                  <a:prstClr val="white"/>
                </a:solidFill>
                <a:ea typeface="Calibri"/>
                <a:cs typeface="Simplified Arabic"/>
              </a:rPr>
              <a:t>كالميت</a:t>
            </a:r>
            <a:r>
              <a:rPr lang="ar-IQ" sz="6600" b="1" dirty="0" smtClean="0">
                <a:solidFill>
                  <a:prstClr val="white"/>
                </a:solidFill>
                <a:ea typeface="Calibri"/>
                <a:cs typeface="Simplified Arabic"/>
              </a:rPr>
              <a:t>.</a:t>
            </a:r>
            <a:endParaRPr lang="en-US" sz="4800" dirty="0">
              <a:ea typeface="Calibri"/>
              <a:cs typeface="Arial"/>
            </a:endParaRPr>
          </a:p>
          <a:p>
            <a:endParaRPr lang="ar-IQ" sz="6600" dirty="0"/>
          </a:p>
        </p:txBody>
      </p:sp>
    </p:spTree>
    <p:extLst>
      <p:ext uri="{BB962C8B-B14F-4D97-AF65-F5344CB8AC3E}">
        <p14:creationId xmlns:p14="http://schemas.microsoft.com/office/powerpoint/2010/main" val="109499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9270"/>
            <a:ext cx="9144000" cy="6838730"/>
          </a:xfrm>
        </p:spPr>
        <p:txBody>
          <a:bodyPr>
            <a:normAutofit/>
          </a:bodyPr>
          <a:lstStyle/>
          <a:p>
            <a:pPr>
              <a:lnSpc>
                <a:spcPct val="115000"/>
              </a:lnSpc>
              <a:spcAft>
                <a:spcPts val="1000"/>
              </a:spcAft>
            </a:pPr>
            <a:r>
              <a:rPr lang="ar-SA" sz="5400" b="1" dirty="0">
                <a:ea typeface="Calibri"/>
                <a:cs typeface="Simplified Arabic"/>
              </a:rPr>
              <a:t>ببن أنواع الشيء أو </a:t>
            </a:r>
            <a:r>
              <a:rPr lang="ar-SA" sz="5400" b="1" dirty="0" smtClean="0">
                <a:ea typeface="Calibri"/>
                <a:cs typeface="Simplified Arabic"/>
              </a:rPr>
              <a:t>أقسامه،</a:t>
            </a:r>
            <a:r>
              <a:rPr lang="ar-IQ" sz="5400" b="1" dirty="0" smtClean="0">
                <a:ea typeface="Calibri"/>
                <a:cs typeface="Simplified Arabic"/>
              </a:rPr>
              <a:t>الزمن خمسة انواع</a:t>
            </a:r>
            <a:r>
              <a:rPr lang="ar-SA" sz="5400" b="1" dirty="0" smtClean="0">
                <a:ea typeface="Calibri"/>
                <a:cs typeface="Simplified Arabic"/>
              </a:rPr>
              <a:t>:</a:t>
            </a:r>
            <a:r>
              <a:rPr lang="ar-SA" sz="5400" b="1" dirty="0">
                <a:ea typeface="Calibri"/>
                <a:cs typeface="Simplified Arabic"/>
              </a:rPr>
              <a:t/>
            </a:r>
            <a:br>
              <a:rPr lang="ar-SA" sz="5400" b="1" dirty="0">
                <a:ea typeface="Calibri"/>
                <a:cs typeface="Simplified Arabic"/>
              </a:rPr>
            </a:br>
            <a:r>
              <a:rPr lang="ar-SA" sz="5400" b="1" dirty="0">
                <a:ea typeface="Calibri"/>
                <a:cs typeface="Simplified Arabic"/>
              </a:rPr>
              <a:t> </a:t>
            </a:r>
            <a:r>
              <a:rPr lang="ar-SA" sz="6000" b="1" dirty="0" smtClean="0">
                <a:latin typeface="Times New Roman"/>
                <a:ea typeface="Times New Roman"/>
                <a:cs typeface="Simplified Arabic"/>
              </a:rPr>
              <a:t>زمن </a:t>
            </a:r>
            <a:r>
              <a:rPr lang="ar-SA" sz="6000" b="1" dirty="0">
                <a:latin typeface="Times New Roman"/>
                <a:ea typeface="Times New Roman"/>
                <a:cs typeface="Simplified Arabic"/>
              </a:rPr>
              <a:t>بطئ جدا لمن </a:t>
            </a:r>
            <a:r>
              <a:rPr lang="ar-SA" sz="6000" b="1" dirty="0" smtClean="0">
                <a:latin typeface="Times New Roman"/>
                <a:ea typeface="Times New Roman"/>
                <a:cs typeface="Simplified Arabic"/>
              </a:rPr>
              <a:t>ينتظ</a:t>
            </a:r>
            <a:r>
              <a:rPr lang="ar-IQ" sz="6000" b="1" dirty="0">
                <a:latin typeface="Times New Roman"/>
                <a:ea typeface="Times New Roman"/>
                <a:cs typeface="Simplified Arabic"/>
              </a:rPr>
              <a:t>ر</a:t>
            </a:r>
            <a:r>
              <a:rPr lang="ar-SA" sz="6000" b="1" dirty="0" smtClean="0">
                <a:latin typeface="Simplified Arabic"/>
                <a:ea typeface="Times New Roman"/>
              </a:rPr>
              <a:t>،</a:t>
            </a:r>
            <a:r>
              <a:rPr lang="ar-SA" sz="6000" b="1" dirty="0" smtClean="0">
                <a:latin typeface="Times New Roman"/>
                <a:ea typeface="Times New Roman"/>
                <a:cs typeface="Simplified Arabic"/>
              </a:rPr>
              <a:t>سريع </a:t>
            </a:r>
            <a:r>
              <a:rPr lang="ar-SA" sz="6000" b="1" dirty="0">
                <a:latin typeface="Times New Roman"/>
                <a:ea typeface="Times New Roman"/>
                <a:cs typeface="Simplified Arabic"/>
              </a:rPr>
              <a:t>جدا لمن </a:t>
            </a:r>
            <a:r>
              <a:rPr lang="ar-SA" sz="6000" b="1" dirty="0" smtClean="0">
                <a:latin typeface="Times New Roman"/>
                <a:ea typeface="Times New Roman"/>
                <a:cs typeface="Simplified Arabic"/>
              </a:rPr>
              <a:t>يخشى</a:t>
            </a:r>
            <a:r>
              <a:rPr lang="ar-SA" sz="6000" b="1" dirty="0" smtClean="0">
                <a:latin typeface="Simplified Arabic"/>
                <a:ea typeface="Times New Roman"/>
              </a:rPr>
              <a:t>،</a:t>
            </a:r>
            <a:r>
              <a:rPr lang="ar-SA" sz="6000" b="1" dirty="0" smtClean="0">
                <a:latin typeface="Times New Roman"/>
                <a:ea typeface="Times New Roman"/>
                <a:cs typeface="Simplified Arabic"/>
              </a:rPr>
              <a:t>طويل جدا لمن يتألم</a:t>
            </a:r>
            <a:r>
              <a:rPr lang="ar-SA" sz="6000" b="1" dirty="0" smtClean="0">
                <a:latin typeface="Simplified Arabic"/>
                <a:ea typeface="Times New Roman"/>
              </a:rPr>
              <a:t>،</a:t>
            </a:r>
            <a:r>
              <a:rPr lang="ar-SA" sz="6000" b="1" dirty="0" smtClean="0">
                <a:latin typeface="Times New Roman"/>
                <a:ea typeface="Times New Roman"/>
                <a:cs typeface="Simplified Arabic"/>
              </a:rPr>
              <a:t>قصير </a:t>
            </a:r>
            <a:r>
              <a:rPr lang="ar-SA" sz="6000" b="1" dirty="0">
                <a:latin typeface="Times New Roman"/>
                <a:ea typeface="Times New Roman"/>
                <a:cs typeface="Simplified Arabic"/>
              </a:rPr>
              <a:t>جدا لمن </a:t>
            </a:r>
            <a:r>
              <a:rPr lang="ar-SA" sz="6000" b="1" dirty="0" smtClean="0">
                <a:latin typeface="Times New Roman"/>
                <a:ea typeface="Times New Roman"/>
                <a:cs typeface="Simplified Arabic"/>
              </a:rPr>
              <a:t>يحتفل</a:t>
            </a:r>
            <a:r>
              <a:rPr lang="ar-SA" sz="6000" b="1" dirty="0" smtClean="0">
                <a:latin typeface="Simplified Arabic"/>
                <a:ea typeface="Times New Roman"/>
              </a:rPr>
              <a:t>؛</a:t>
            </a:r>
            <a:r>
              <a:rPr lang="ar-SA" sz="6000" b="1" dirty="0" smtClean="0">
                <a:latin typeface="Times New Roman"/>
                <a:ea typeface="Times New Roman"/>
                <a:cs typeface="Simplified Arabic"/>
              </a:rPr>
              <a:t>لكنها </a:t>
            </a:r>
            <a:r>
              <a:rPr lang="ar-SA" sz="6000" b="1" dirty="0">
                <a:latin typeface="Times New Roman"/>
                <a:ea typeface="Times New Roman"/>
                <a:cs typeface="Simplified Arabic"/>
              </a:rPr>
              <a:t>الابديه لمن </a:t>
            </a:r>
            <a:r>
              <a:rPr lang="ar-SA" sz="6000" b="1" dirty="0" smtClean="0">
                <a:latin typeface="Times New Roman"/>
                <a:ea typeface="Times New Roman"/>
                <a:cs typeface="Simplified Arabic"/>
              </a:rPr>
              <a:t>يحب.</a:t>
            </a:r>
            <a:endParaRPr lang="en-US" sz="6000" b="1" dirty="0">
              <a:latin typeface="Times New Roman"/>
              <a:ea typeface="Times New Roman"/>
            </a:endParaRPr>
          </a:p>
          <a:p>
            <a:pPr>
              <a:lnSpc>
                <a:spcPct val="115000"/>
              </a:lnSpc>
              <a:spcAft>
                <a:spcPts val="1000"/>
              </a:spcAft>
            </a:pPr>
            <a:endParaRPr lang="ar-IQ" sz="6000" b="1" dirty="0" smtClean="0">
              <a:ea typeface="Times New Roman"/>
              <a:cs typeface="Simplified Arabic"/>
            </a:endParaRPr>
          </a:p>
          <a:p>
            <a:pPr>
              <a:lnSpc>
                <a:spcPct val="115000"/>
              </a:lnSpc>
              <a:spcAft>
                <a:spcPts val="1000"/>
              </a:spcAft>
            </a:pPr>
            <a:endParaRPr lang="ar-IQ" b="1" dirty="0">
              <a:ea typeface="Times New Roman"/>
              <a:cs typeface="Simplified Arabic"/>
            </a:endParaRPr>
          </a:p>
        </p:txBody>
      </p:sp>
    </p:spTree>
    <p:extLst>
      <p:ext uri="{BB962C8B-B14F-4D97-AF65-F5344CB8AC3E}">
        <p14:creationId xmlns:p14="http://schemas.microsoft.com/office/powerpoint/2010/main" val="2958015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1353</TotalTime>
  <Words>1604</Words>
  <Application>Microsoft Office PowerPoint</Application>
  <PresentationFormat>عرض على الشاشة (3:4)‏</PresentationFormat>
  <Paragraphs>170</Paragraphs>
  <Slides>79</Slides>
  <Notes>0</Notes>
  <HiddenSlides>0</HiddenSlides>
  <MMClips>0</MMClips>
  <ScaleCrop>false</ScaleCrop>
  <HeadingPairs>
    <vt:vector size="4" baseType="variant">
      <vt:variant>
        <vt:lpstr>نسق</vt:lpstr>
      </vt:variant>
      <vt:variant>
        <vt:i4>2</vt:i4>
      </vt:variant>
      <vt:variant>
        <vt:lpstr>عناوين الشرائح</vt:lpstr>
      </vt:variant>
      <vt:variant>
        <vt:i4>79</vt:i4>
      </vt:variant>
    </vt:vector>
  </HeadingPairs>
  <TitlesOfParts>
    <vt:vector size="81" baseType="lpstr">
      <vt:lpstr>نسق Office</vt:lpstr>
      <vt:lpstr>6_نسق Office</vt:lpstr>
      <vt:lpstr>الدكتورة هاجر محمود علي </vt:lpstr>
      <vt:lpstr> علامات الترقيم في الكتابة العربية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النقطتان الرأسيتان ( :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الشرطة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عــلامة الاستفهام (؟) </vt:lpstr>
      <vt:lpstr>عرض تقديمي في PowerPoint</vt:lpstr>
      <vt:lpstr>عرض تقديمي في PowerPoint</vt:lpstr>
      <vt:lpstr>عرض تقديمي في PowerPoint</vt:lpstr>
      <vt:lpstr>عرض تقديمي في PowerPoint</vt:lpstr>
      <vt:lpstr>علامة التعجب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علامة الحذف ( ... ) </vt:lpstr>
      <vt:lpstr>عرض تقديمي في PowerPoint</vt:lpstr>
      <vt:lpstr>عرض تقديمي في PowerPoint</vt:lpstr>
      <vt:lpstr>عرض تقديمي في PowerPoint</vt:lpstr>
      <vt:lpstr>عرض تقديمي في PowerPoint</vt:lpstr>
      <vt:lpstr>   علامة التنصيص ( « » ) </vt:lpstr>
      <vt:lpstr>عرض تقديمي في PowerPoint</vt:lpstr>
      <vt:lpstr>عرض تقديمي في PowerPoint</vt:lpstr>
      <vt:lpstr>عرض تقديمي في PowerPoint</vt:lpstr>
      <vt:lpstr>عرض تقديمي في PowerPoint</vt:lpstr>
      <vt:lpstr>عرض تقديمي في PowerPoint</vt:lpstr>
      <vt:lpstr>    القوسان الهلاليان ( )  </vt:lpstr>
      <vt:lpstr>عرض تقديمي في PowerPoint</vt:lpstr>
      <vt:lpstr>عرض تقديمي في PowerPoint</vt:lpstr>
      <vt:lpstr>عرض تقديمي في PowerPoint</vt:lpstr>
      <vt:lpstr>                 القوسان المستطيلان [ ]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الدكتورة هاجر محمود علي </dc:title>
  <dc:creator>DR.Ahmed Saker 2o1O</dc:creator>
  <cp:lastModifiedBy>safa</cp:lastModifiedBy>
  <cp:revision>88</cp:revision>
  <dcterms:created xsi:type="dcterms:W3CDTF">2016-01-23T12:12:09Z</dcterms:created>
  <dcterms:modified xsi:type="dcterms:W3CDTF">2017-01-22T09:18:36Z</dcterms:modified>
</cp:coreProperties>
</file>