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الارشاد والتوجيـه النفسي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114800"/>
            <a:ext cx="6400800" cy="1219200"/>
          </a:xfrm>
        </p:spPr>
        <p:txBody>
          <a:bodyPr>
            <a:normAutofit/>
          </a:bodyPr>
          <a:lstStyle/>
          <a:p>
            <a:r>
              <a:rPr lang="ar-IQ" sz="4000" b="1" dirty="0" smtClean="0"/>
              <a:t>إعداد الدكتورة سميرة البدري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5450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5745162"/>
          </a:xfrm>
        </p:spPr>
        <p:txBody>
          <a:bodyPr>
            <a:normAutofit/>
          </a:bodyPr>
          <a:lstStyle/>
          <a:p>
            <a:pPr lvl="0" algn="r" rtl="1"/>
            <a:r>
              <a:rPr lang="ar-IQ" sz="3600" b="1" dirty="0" smtClean="0"/>
              <a:t>.</a:t>
            </a:r>
            <a:r>
              <a:rPr lang="ar-IQ" sz="3600" dirty="0" smtClean="0"/>
              <a:t> تعريف </a:t>
            </a:r>
            <a:r>
              <a:rPr lang="ar-IQ" sz="3600" dirty="0"/>
              <a:t>التوجيه </a:t>
            </a:r>
            <a:r>
              <a:rPr lang="ar-IQ" sz="3600" dirty="0" smtClean="0"/>
              <a:t>وخصائص</a:t>
            </a:r>
            <a:r>
              <a:rPr lang="ar-IQ" sz="3600" dirty="0"/>
              <a:t>ه</a:t>
            </a:r>
            <a:r>
              <a:rPr lang="ar-IQ" sz="3600" dirty="0" smtClean="0"/>
              <a:t>، </a:t>
            </a:r>
            <a:r>
              <a:rPr lang="ar-IQ" sz="3600" dirty="0"/>
              <a:t>تعريف الارشاد </a:t>
            </a:r>
            <a:r>
              <a:rPr lang="ar-IQ" sz="3600" dirty="0" smtClean="0"/>
              <a:t>وخصائصه</a:t>
            </a:r>
            <a:br>
              <a:rPr lang="ar-IQ" sz="3600" dirty="0" smtClean="0"/>
            </a:br>
            <a:r>
              <a:rPr lang="ar-IQ" sz="3600" dirty="0" smtClean="0"/>
              <a:t> </a:t>
            </a:r>
            <a:br>
              <a:rPr lang="ar-IQ" sz="3600" dirty="0" smtClean="0"/>
            </a:br>
            <a:r>
              <a:rPr lang="ar-IQ" sz="3600" dirty="0" smtClean="0"/>
              <a:t> </a:t>
            </a:r>
            <a:r>
              <a:rPr lang="ar-IQ" sz="3600" b="1" dirty="0" smtClean="0"/>
              <a:t>. </a:t>
            </a:r>
            <a:r>
              <a:rPr lang="ar-IQ" sz="3600" dirty="0" smtClean="0"/>
              <a:t>العلاقة بين </a:t>
            </a:r>
            <a:r>
              <a:rPr lang="ar-IQ" sz="3600" dirty="0"/>
              <a:t>التويجـه والارشاد النفسي </a:t>
            </a:r>
            <a:r>
              <a:rPr lang="ar-IQ" sz="3600" dirty="0" smtClean="0"/>
              <a:t>.</a:t>
            </a:r>
            <a:br>
              <a:rPr lang="ar-IQ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ar-IQ" sz="3600" b="1" dirty="0" smtClean="0"/>
              <a:t>.</a:t>
            </a:r>
            <a:r>
              <a:rPr lang="ar-IQ" sz="3600" dirty="0" smtClean="0"/>
              <a:t> الحاجـة </a:t>
            </a:r>
            <a:r>
              <a:rPr lang="ar-IQ" sz="3600" dirty="0"/>
              <a:t>إلى التوجيـه والارشاد 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IQ" sz="4800" dirty="0"/>
              <a:t> 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3946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algn="r" rtl="1"/>
            <a:r>
              <a:rPr lang="ar-IQ" b="1" u="sng" dirty="0"/>
              <a:t>اسس التوجيـه والارشاد .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4000" b="1" dirty="0" smtClean="0"/>
              <a:t>1 </a:t>
            </a:r>
            <a:r>
              <a:rPr lang="ar-IQ" sz="4000" b="1" dirty="0" smtClean="0"/>
              <a:t> . الاسس </a:t>
            </a:r>
            <a:r>
              <a:rPr lang="ar-IQ" sz="4000" b="1" dirty="0"/>
              <a:t>الدينيـة </a:t>
            </a:r>
            <a:r>
              <a:rPr lang="ar-IQ" sz="4000" b="1" dirty="0" smtClean="0"/>
              <a:t> </a:t>
            </a:r>
            <a:br>
              <a:rPr lang="ar-IQ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2 </a:t>
            </a:r>
            <a:r>
              <a:rPr lang="ar-IQ" sz="4000" b="1" dirty="0" smtClean="0"/>
              <a:t>  . الاسس </a:t>
            </a:r>
            <a:r>
              <a:rPr lang="ar-IQ" sz="4000" b="1" dirty="0"/>
              <a:t>النفسيـة </a:t>
            </a:r>
            <a:r>
              <a:rPr lang="ar-IQ" sz="4000" b="1" dirty="0" smtClean="0"/>
              <a:t/>
            </a:r>
            <a:br>
              <a:rPr lang="ar-IQ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ar-IQ" sz="4000" b="1" dirty="0" smtClean="0"/>
              <a:t> </a:t>
            </a:r>
            <a:r>
              <a:rPr lang="en-US" sz="4000" b="1" dirty="0" smtClean="0"/>
              <a:t>3</a:t>
            </a:r>
            <a:r>
              <a:rPr lang="ar-IQ" sz="4000" b="1" dirty="0" smtClean="0"/>
              <a:t> </a:t>
            </a:r>
            <a:r>
              <a:rPr lang="en-US" sz="4000" b="1" dirty="0" smtClean="0"/>
              <a:t>.</a:t>
            </a:r>
            <a:r>
              <a:rPr lang="ar-IQ" sz="4000" b="1" dirty="0" smtClean="0"/>
              <a:t> الاسس </a:t>
            </a:r>
            <a:r>
              <a:rPr lang="ar-IQ" sz="4000" b="1" dirty="0"/>
              <a:t>الإجتماعيـة </a:t>
            </a:r>
            <a:r>
              <a:rPr lang="ar-IQ" sz="4000" b="1" dirty="0" smtClean="0"/>
              <a:t> 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6067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668962"/>
          </a:xfrm>
        </p:spPr>
        <p:txBody>
          <a:bodyPr/>
          <a:lstStyle/>
          <a:p>
            <a:pPr algn="r" rtl="1"/>
            <a:r>
              <a:rPr lang="ar-IQ" b="1" u="sng" dirty="0"/>
              <a:t>أهداف التوجيـه والارشاد </a:t>
            </a:r>
            <a:r>
              <a:rPr lang="ar-IQ" b="1" u="sng" dirty="0" smtClean="0"/>
              <a:t>: </a:t>
            </a:r>
            <a:r>
              <a:rPr lang="ar-IQ" u="sng" dirty="0" smtClean="0"/>
              <a:t/>
            </a:r>
            <a:br>
              <a:rPr lang="ar-IQ" u="sng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IQ" dirty="0" smtClean="0"/>
              <a:t>1. تحقيق </a:t>
            </a:r>
            <a:r>
              <a:rPr lang="ar-IQ" dirty="0"/>
              <a:t>الصحـة النفسـية </a:t>
            </a:r>
            <a:r>
              <a:rPr lang="ar-IQ" dirty="0" smtClean="0"/>
              <a:t>.</a:t>
            </a:r>
            <a:br>
              <a:rPr lang="ar-IQ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ar-IQ" dirty="0" smtClean="0"/>
              <a:t>2. تحقيق </a:t>
            </a:r>
            <a:r>
              <a:rPr lang="ar-IQ" dirty="0"/>
              <a:t>التوافق </a:t>
            </a:r>
            <a:r>
              <a:rPr lang="ar-IQ" dirty="0" smtClean="0"/>
              <a:t>.</a:t>
            </a:r>
            <a:br>
              <a:rPr lang="ar-IQ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ar-IQ" dirty="0" smtClean="0"/>
              <a:t>3. تحسين العملية التعليمية 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5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 smtClean="0"/>
              <a:t>- </a:t>
            </a:r>
            <a:r>
              <a:rPr lang="ar-IQ" sz="3600" u="sng" dirty="0" smtClean="0"/>
              <a:t>من </a:t>
            </a:r>
            <a:r>
              <a:rPr lang="ar-IQ" sz="3600" u="sng" dirty="0"/>
              <a:t>الذي يقوم بالعمليـة الإرشادية التدريسي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IQ" sz="3600" dirty="0" smtClean="0"/>
              <a:t>- التدريسي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>إذن </a:t>
            </a:r>
            <a:r>
              <a:rPr lang="ar-IQ" sz="3600" dirty="0"/>
              <a:t>لابد أن نتعرف على مواصفات التدريسي </a:t>
            </a: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>لانه </a:t>
            </a:r>
            <a:r>
              <a:rPr lang="ar-IQ" sz="3600" dirty="0"/>
              <a:t>فاقد الشيء لايعطيـه .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58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marL="2286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 smtClean="0">
                <a:ea typeface="Calibri"/>
                <a:cs typeface="Arial"/>
              </a:rPr>
              <a:t>- </a:t>
            </a:r>
            <a:r>
              <a:rPr lang="ar-IQ" b="1" u="sng" dirty="0" smtClean="0">
                <a:ea typeface="Calibri"/>
                <a:cs typeface="Arial"/>
              </a:rPr>
              <a:t>مناهج </a:t>
            </a:r>
            <a:r>
              <a:rPr lang="ar-IQ" b="1" u="sng" dirty="0">
                <a:ea typeface="Calibri"/>
                <a:cs typeface="Arial"/>
              </a:rPr>
              <a:t>الارشاد والتوجيـه .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r>
              <a:rPr lang="ar-IQ" sz="3600" dirty="0" smtClean="0">
                <a:ea typeface="Calibri"/>
                <a:cs typeface="Arial"/>
              </a:rPr>
              <a:t>1</a:t>
            </a:r>
            <a:r>
              <a:rPr lang="ar-IQ" sz="3600" b="1" dirty="0" smtClean="0">
                <a:ea typeface="Calibri"/>
                <a:cs typeface="Arial"/>
              </a:rPr>
              <a:t>. </a:t>
            </a:r>
            <a:r>
              <a:rPr lang="ar-IQ" dirty="0" smtClean="0">
                <a:ea typeface="Calibri"/>
                <a:cs typeface="Arial"/>
              </a:rPr>
              <a:t>المنهج </a:t>
            </a:r>
            <a:r>
              <a:rPr lang="ar-IQ" dirty="0">
                <a:ea typeface="Calibri"/>
                <a:cs typeface="Arial"/>
              </a:rPr>
              <a:t>النمائي .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r>
              <a:rPr lang="ar-IQ" sz="3600" dirty="0" smtClean="0">
                <a:ea typeface="Calibri"/>
                <a:cs typeface="Arial"/>
              </a:rPr>
              <a:t>2</a:t>
            </a:r>
            <a:r>
              <a:rPr lang="ar-IQ" sz="3600" b="1" dirty="0" smtClean="0">
                <a:ea typeface="Calibri"/>
                <a:cs typeface="Arial"/>
              </a:rPr>
              <a:t>.</a:t>
            </a:r>
            <a:r>
              <a:rPr lang="ar-IQ" sz="3600" dirty="0" smtClean="0">
                <a:ea typeface="Calibri"/>
                <a:cs typeface="Arial"/>
              </a:rPr>
              <a:t> </a:t>
            </a:r>
            <a:r>
              <a:rPr lang="ar-IQ" dirty="0" smtClean="0">
                <a:ea typeface="Calibri"/>
                <a:cs typeface="Arial"/>
              </a:rPr>
              <a:t>المنهج </a:t>
            </a:r>
            <a:r>
              <a:rPr lang="ar-IQ" dirty="0">
                <a:ea typeface="Calibri"/>
                <a:cs typeface="Arial"/>
              </a:rPr>
              <a:t>الوقائي .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r>
              <a:rPr lang="ar-IQ" sz="3600" dirty="0" smtClean="0">
                <a:ea typeface="Calibri"/>
                <a:cs typeface="Arial"/>
              </a:rPr>
              <a:t>3</a:t>
            </a:r>
            <a:r>
              <a:rPr lang="ar-IQ" sz="3600" b="1" dirty="0" smtClean="0">
                <a:ea typeface="Calibri"/>
                <a:cs typeface="Arial"/>
              </a:rPr>
              <a:t>.</a:t>
            </a:r>
            <a:r>
              <a:rPr lang="ar-IQ" sz="3600" dirty="0" smtClean="0">
                <a:ea typeface="Calibri"/>
                <a:cs typeface="Arial"/>
              </a:rPr>
              <a:t> </a:t>
            </a:r>
            <a:r>
              <a:rPr lang="ar-IQ" dirty="0" smtClean="0">
                <a:ea typeface="Calibri"/>
                <a:cs typeface="Arial"/>
              </a:rPr>
              <a:t>المنهج </a:t>
            </a:r>
            <a:r>
              <a:rPr lang="ar-IQ" dirty="0">
                <a:ea typeface="Calibri"/>
                <a:cs typeface="Arial"/>
              </a:rPr>
              <a:t>العلاجي .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pPr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u="sng" dirty="0">
                <a:ea typeface="Calibri"/>
                <a:cs typeface="Arial"/>
              </a:rPr>
              <a:t>وسائل جمع المعلومات 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r>
              <a:rPr lang="ar-IQ" u="sng" dirty="0">
                <a:ea typeface="Calibri"/>
                <a:cs typeface="Arial"/>
              </a:rPr>
              <a:t>     </a:t>
            </a:r>
            <a:r>
              <a:rPr lang="ar-IQ" dirty="0">
                <a:ea typeface="Calibri"/>
                <a:cs typeface="Arial"/>
              </a:rPr>
              <a:t>  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r>
              <a:rPr lang="ar-IQ" dirty="0">
                <a:ea typeface="Calibri"/>
                <a:cs typeface="Arial"/>
              </a:rPr>
              <a:t>   المقابلـة ، الملاحظـة ،  دراسـة الحالـة ، الإستبيان 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r>
              <a:rPr lang="ar-IQ" dirty="0">
                <a:ea typeface="Calibri"/>
                <a:cs typeface="Arial"/>
              </a:rPr>
              <a:t> 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u="sng" dirty="0">
                <a:ea typeface="Calibri"/>
                <a:cs typeface="Arial"/>
              </a:rPr>
              <a:t>التوجيـه : </a:t>
            </a:r>
            <a:r>
              <a:rPr lang="ar-IQ" dirty="0">
                <a:ea typeface="Calibri"/>
                <a:cs typeface="Arial"/>
              </a:rPr>
              <a:t>مجموعـة من الخدمات تساعد الفرد على فهم ذاته ومشكلاته وان يتم ببيئة </a:t>
            </a:r>
            <a:r>
              <a:rPr lang="ar-IQ" dirty="0" smtClean="0">
                <a:ea typeface="Calibri"/>
                <a:cs typeface="Arial"/>
              </a:rPr>
              <a:t>ويوائم مايملكه </a:t>
            </a:r>
            <a:r>
              <a:rPr lang="ar-IQ" dirty="0">
                <a:ea typeface="Calibri"/>
                <a:cs typeface="Arial"/>
              </a:rPr>
              <a:t>وما يدير حولـه .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pPr marL="4572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u="sng" dirty="0">
                <a:ea typeface="Calibri"/>
                <a:cs typeface="Arial"/>
              </a:rPr>
              <a:t>الإرشاد :</a:t>
            </a:r>
            <a:r>
              <a:rPr lang="ar-IQ" dirty="0">
                <a:ea typeface="Calibri"/>
                <a:cs typeface="Arial"/>
              </a:rPr>
              <a:t> علاقـة تفاعليـة بين المرشد والمسترشد .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r>
              <a:rPr lang="ar-IQ" dirty="0">
                <a:ea typeface="Calibri"/>
                <a:cs typeface="Arial"/>
              </a:rPr>
              <a:t>المرشد هو الشخص المؤهل علمياً </a:t>
            </a:r>
            <a:r>
              <a:rPr lang="ar-IQ" dirty="0" smtClean="0">
                <a:ea typeface="Calibri"/>
                <a:cs typeface="Arial"/>
              </a:rPr>
              <a:t>واكاديمياً </a:t>
            </a:r>
            <a:r>
              <a:rPr lang="ar-IQ" dirty="0">
                <a:ea typeface="Calibri"/>
                <a:cs typeface="Arial"/>
              </a:rPr>
              <a:t>الذي يقوم بالعمليـة الإرشاديـة .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r>
              <a:rPr lang="ar-IQ" dirty="0">
                <a:ea typeface="Calibri"/>
                <a:cs typeface="Arial"/>
              </a:rPr>
              <a:t>المسترشد : طالب العون او المساعدة وهو الطالب .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66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الارشاد والتوجيـه النفسي </vt:lpstr>
      <vt:lpstr>. تعريف التوجيه وخصائصه، تعريف الارشاد وخصائصه    . العلاقة بين التويجـه والارشاد النفسي .  . الحاجـة إلى التوجيـه والارشاد .   </vt:lpstr>
      <vt:lpstr>اسس التوجيـه والارشاد . 1  . الاسس الدينيـة    2   . الاسس النفسيـة    3 . الاسس الإجتماعيـة   </vt:lpstr>
      <vt:lpstr>أهداف التوجيـه والارشاد :   1. تحقيق الصحـة النفسـية .  2. تحقيق التوافق .  3. تحسين العملية التعليمية . </vt:lpstr>
      <vt:lpstr>- من الذي يقوم بالعمليـة الإرشادية التدريسي  - التدريسي  إذن لابد أن نتعرف على مواصفات التدريسي  لانه فاقد الشيء لايعطيـه . </vt:lpstr>
      <vt:lpstr>- مناهج الارشاد والتوجيـه . 1. المنهج النمائي . 2. المنهج الوقائي . 3. المنهج العلاجي . </vt:lpstr>
      <vt:lpstr>وسائل جمع المعلومات             المقابلـة ، الملاحظـة ،  دراسـة الحالـة ، الإستبيان    </vt:lpstr>
      <vt:lpstr>التوجيـه : مجموعـة من الخدمات تساعد الفرد على فهم ذاته ومشكلاته وان يتم ببيئة ويوائم مايملكه وما يدير حولـه . </vt:lpstr>
      <vt:lpstr>الإرشاد : علاقـة تفاعليـة بين المرشد والمسترشد . المرشد هو الشخص المؤهل علمياً واكاديمياً الذي يقوم بالعمليـة الإرشاديـة . المسترشد : طالب العون او المساعدة وهو الطالب 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الارشاد والتوجيـه النفسي </dc:title>
  <dc:creator>safa</dc:creator>
  <cp:lastModifiedBy>safa</cp:lastModifiedBy>
  <cp:revision>5</cp:revision>
  <dcterms:created xsi:type="dcterms:W3CDTF">2006-08-16T00:00:00Z</dcterms:created>
  <dcterms:modified xsi:type="dcterms:W3CDTF">2019-06-27T06:57:05Z</dcterms:modified>
</cp:coreProperties>
</file>