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434"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971920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801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19" name="Education in Medical Research…"/>
          <p:cNvSpPr txBox="1">
            <a:spLocks noGrp="1"/>
          </p:cNvSpPr>
          <p:nvPr>
            <p:ph type="subTitle" sz="quarter" idx="1"/>
          </p:nvPr>
        </p:nvSpPr>
        <p:spPr>
          <a:xfrm>
            <a:off x="858648" y="4608443"/>
            <a:ext cx="11667874" cy="1660386"/>
          </a:xfrm>
          <a:prstGeom prst="rect">
            <a:avLst/>
          </a:prstGeom>
        </p:spPr>
        <p:txBody>
          <a:bodyPr/>
          <a:lstStyle/>
          <a:p>
            <a:pPr defTabSz="502412">
              <a:defRPr sz="5074" b="1" i="1">
                <a:solidFill>
                  <a:schemeClr val="accent1">
                    <a:satOff val="-3355"/>
                    <a:lumOff val="26614"/>
                  </a:schemeClr>
                </a:solidFill>
                <a:latin typeface="Helvetica"/>
                <a:ea typeface="Helvetica"/>
                <a:cs typeface="Helvetica"/>
                <a:sym typeface="Helvetica"/>
              </a:defRPr>
            </a:pPr>
            <a:r>
              <a:rPr dirty="0"/>
              <a:t>Education in Medical Research</a:t>
            </a:r>
          </a:p>
          <a:p>
            <a:pPr defTabSz="502412">
              <a:defRPr sz="5074" b="1" i="1">
                <a:solidFill>
                  <a:schemeClr val="accent1">
                    <a:satOff val="-3355"/>
                    <a:lumOff val="26614"/>
                  </a:schemeClr>
                </a:solidFill>
                <a:latin typeface="Helvetica"/>
                <a:ea typeface="Helvetica"/>
                <a:cs typeface="Helvetica"/>
                <a:sym typeface="Helvetica"/>
              </a:defRPr>
            </a:pPr>
            <a:r>
              <a:rPr dirty="0"/>
              <a:t>CME unit </a:t>
            </a:r>
          </a:p>
        </p:txBody>
      </p:sp>
      <p:pic>
        <p:nvPicPr>
          <p:cNvPr id="120" name="Screen Shot 2017-03-19 at 12.47.24 AM.png" descr="Screen Shot 2017-03-19 at 12.47.24 AM.png"/>
          <p:cNvPicPr>
            <a:picLocks noChangeAspect="1"/>
          </p:cNvPicPr>
          <p:nvPr/>
        </p:nvPicPr>
        <p:blipFill>
          <a:blip r:embed="rId3">
            <a:extLst/>
          </a:blip>
          <a:stretch>
            <a:fillRect/>
          </a:stretch>
        </p:blipFill>
        <p:spPr>
          <a:xfrm>
            <a:off x="1265752" y="-25997"/>
            <a:ext cx="11072366" cy="4597997"/>
          </a:xfrm>
          <a:prstGeom prst="rect">
            <a:avLst/>
          </a:prstGeom>
          <a:ln w="12700">
            <a:miter lim="400000"/>
          </a:ln>
        </p:spPr>
      </p:pic>
      <p:sp>
        <p:nvSpPr>
          <p:cNvPr id="121" name="Firas A. Alobaidi…"/>
          <p:cNvSpPr txBox="1"/>
          <p:nvPr/>
        </p:nvSpPr>
        <p:spPr>
          <a:xfrm>
            <a:off x="6001454" y="7543800"/>
            <a:ext cx="7017518" cy="964367"/>
          </a:xfrm>
          <a:prstGeom prst="rect">
            <a:avLst/>
          </a:prstGeom>
          <a:solidFill>
            <a:srgbClr val="DCDEE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i="1"/>
            </a:pPr>
            <a:r>
              <a:rPr sz="2800" dirty="0"/>
              <a:t> </a:t>
            </a:r>
            <a:r>
              <a:rPr sz="2800" b="1" dirty="0" err="1">
                <a:latin typeface="Helvetica"/>
                <a:ea typeface="Helvetica"/>
                <a:cs typeface="Helvetica"/>
                <a:sym typeface="Helvetica"/>
              </a:rPr>
              <a:t>Firas</a:t>
            </a:r>
            <a:r>
              <a:rPr sz="2800" b="1" dirty="0">
                <a:latin typeface="Helvetica"/>
                <a:ea typeface="Helvetica"/>
                <a:cs typeface="Helvetica"/>
                <a:sym typeface="Helvetica"/>
              </a:rPr>
              <a:t> A. </a:t>
            </a:r>
            <a:r>
              <a:rPr sz="2800" b="1" dirty="0" err="1">
                <a:latin typeface="Helvetica"/>
                <a:ea typeface="Helvetica"/>
                <a:cs typeface="Helvetica"/>
                <a:sym typeface="Helvetica"/>
              </a:rPr>
              <a:t>Alobaidi</a:t>
            </a:r>
            <a:endParaRPr sz="2800" b="1" dirty="0">
              <a:latin typeface="Helvetica"/>
              <a:ea typeface="Helvetica"/>
              <a:cs typeface="Helvetica"/>
              <a:sym typeface="Helvetica"/>
            </a:endParaRPr>
          </a:p>
          <a:p>
            <a:pPr>
              <a:defRPr b="1" i="1">
                <a:latin typeface="Helvetica"/>
                <a:ea typeface="Helvetica"/>
                <a:cs typeface="Helvetica"/>
                <a:sym typeface="Helvetica"/>
              </a:defRPr>
            </a:pPr>
            <a:r>
              <a:rPr sz="2800" dirty="0"/>
              <a:t>Asst. Prof. of Orthopedic surgery</a:t>
            </a:r>
          </a:p>
        </p:txBody>
      </p:sp>
      <p:sp>
        <p:nvSpPr>
          <p:cNvPr id="122" name="Study Design"/>
          <p:cNvSpPr txBox="1"/>
          <p:nvPr/>
        </p:nvSpPr>
        <p:spPr>
          <a:xfrm>
            <a:off x="4140200" y="6635748"/>
            <a:ext cx="5922988"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400" b="1" i="1">
                <a:solidFill>
                  <a:srgbClr val="FF2F92"/>
                </a:solidFill>
                <a:latin typeface="Helvetica"/>
                <a:ea typeface="Helvetica"/>
                <a:cs typeface="Helvetica"/>
                <a:sym typeface="Helvetica"/>
              </a:defRPr>
            </a:lvl1pPr>
          </a:lstStyle>
          <a:p>
            <a:r>
              <a:rPr sz="3600" dirty="0"/>
              <a:t>Study Design </a:t>
            </a:r>
          </a:p>
        </p:txBody>
      </p:sp>
      <p:pic>
        <p:nvPicPr>
          <p:cNvPr id="123" name="images.png" descr="images.png"/>
          <p:cNvPicPr>
            <a:picLocks noChangeAspect="1"/>
          </p:cNvPicPr>
          <p:nvPr/>
        </p:nvPicPr>
        <p:blipFill>
          <a:blip r:embed="rId4">
            <a:extLst/>
          </a:blip>
          <a:stretch>
            <a:fillRect/>
          </a:stretch>
        </p:blipFill>
        <p:spPr>
          <a:xfrm>
            <a:off x="80416" y="363882"/>
            <a:ext cx="1430055" cy="1449294"/>
          </a:xfrm>
          <a:prstGeom prst="rect">
            <a:avLst/>
          </a:prstGeom>
          <a:ln w="12700">
            <a:miter lim="400000"/>
          </a:ln>
        </p:spPr>
      </p:pic>
      <p:pic>
        <p:nvPicPr>
          <p:cNvPr id="124" name="Screen Shot 2016-11-20 at 10.03.03 PM.png" descr="Screen Shot 2016-11-20 at 10.03.03 PM.png"/>
          <p:cNvPicPr>
            <a:picLocks noChangeAspect="1"/>
          </p:cNvPicPr>
          <p:nvPr/>
        </p:nvPicPr>
        <p:blipFill>
          <a:blip r:embed="rId5">
            <a:extLst/>
          </a:blip>
          <a:stretch>
            <a:fillRect/>
          </a:stretch>
        </p:blipFill>
        <p:spPr>
          <a:xfrm>
            <a:off x="11469912" y="193107"/>
            <a:ext cx="1549060" cy="179084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07" name="46dfbefa6660ffb15ecfd0192e381963.jpg" descr="46dfbefa6660ffb15ecfd0192e381963.jpg"/>
          <p:cNvPicPr>
            <a:picLocks noChangeAspect="1"/>
          </p:cNvPicPr>
          <p:nvPr/>
        </p:nvPicPr>
        <p:blipFill>
          <a:blip r:embed="rId3">
            <a:extLst/>
          </a:blip>
          <a:stretch>
            <a:fillRect/>
          </a:stretch>
        </p:blipFill>
        <p:spPr>
          <a:xfrm>
            <a:off x="1325626" y="439565"/>
            <a:ext cx="10353548" cy="824723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09" name="img769620.jpg2.png" descr="img769620.jpg2.png"/>
          <p:cNvPicPr>
            <a:picLocks noChangeAspect="1"/>
          </p:cNvPicPr>
          <p:nvPr/>
        </p:nvPicPr>
        <p:blipFill>
          <a:blip r:embed="rId3">
            <a:extLst/>
          </a:blip>
          <a:stretch>
            <a:fillRect/>
          </a:stretch>
        </p:blipFill>
        <p:spPr>
          <a:xfrm>
            <a:off x="1422400" y="1257300"/>
            <a:ext cx="10160000" cy="72390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11" name="ExplainingCaseControlSJW.jpg" descr="ExplainingCaseControlSJW.jpg"/>
          <p:cNvPicPr>
            <a:picLocks noChangeAspect="1"/>
          </p:cNvPicPr>
          <p:nvPr/>
        </p:nvPicPr>
        <p:blipFill>
          <a:blip r:embed="rId3">
            <a:extLst/>
          </a:blip>
          <a:stretch>
            <a:fillRect/>
          </a:stretch>
        </p:blipFill>
        <p:spPr>
          <a:xfrm>
            <a:off x="3445642" y="314233"/>
            <a:ext cx="6113517" cy="912513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13" name="Experimental study designs"/>
          <p:cNvSpPr txBox="1"/>
          <p:nvPr/>
        </p:nvSpPr>
        <p:spPr>
          <a:xfrm>
            <a:off x="196570" y="622299"/>
            <a:ext cx="6733892" cy="685801"/>
          </a:xfrm>
          <a:prstGeom prst="rect">
            <a:avLst/>
          </a:prstGeom>
          <a:solidFill>
            <a:schemeClr val="accent2">
              <a:hueOff val="-2473793"/>
              <a:satOff val="-50209"/>
              <a:lumOff val="235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800" b="1">
                <a:latin typeface="Helvetica"/>
                <a:ea typeface="Helvetica"/>
                <a:cs typeface="Helvetica"/>
                <a:sym typeface="Helvetica"/>
              </a:defRPr>
            </a:lvl1pPr>
          </a:lstStyle>
          <a:p>
            <a:r>
              <a:t>Experimental study designs</a:t>
            </a:r>
          </a:p>
        </p:txBody>
      </p:sp>
      <p:sp>
        <p:nvSpPr>
          <p:cNvPr id="214" name="The researcher intervenes in some way with the experimental group and reports any differences in the outcome between this experimental group and a control group in whom no intervention or a different intervention was offered."/>
          <p:cNvSpPr txBox="1"/>
          <p:nvPr/>
        </p:nvSpPr>
        <p:spPr>
          <a:xfrm>
            <a:off x="61757" y="1701796"/>
            <a:ext cx="12881286" cy="2286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r>
              <a:t>The researcher </a:t>
            </a:r>
            <a:r>
              <a:rPr b="1">
                <a:latin typeface="Helvetica"/>
                <a:ea typeface="Helvetica"/>
                <a:cs typeface="Helvetica"/>
                <a:sym typeface="Helvetica"/>
              </a:rPr>
              <a:t>intervenes</a:t>
            </a:r>
            <a:r>
              <a:t> in some way with the experimental group and reports any differences in the outcome between this experimental group and a control group in whom no intervention or a different intervention was offered.</a:t>
            </a:r>
          </a:p>
        </p:txBody>
      </p:sp>
      <p:sp>
        <p:nvSpPr>
          <p:cNvPr id="215" name="Open Trial :"/>
          <p:cNvSpPr txBox="1"/>
          <p:nvPr/>
        </p:nvSpPr>
        <p:spPr>
          <a:xfrm>
            <a:off x="133070" y="4381500"/>
            <a:ext cx="2799273" cy="647701"/>
          </a:xfrm>
          <a:prstGeom prst="rect">
            <a:avLst/>
          </a:prstGeom>
          <a:solidFill>
            <a:schemeClr val="accent2">
              <a:hueOff val="-2473793"/>
              <a:satOff val="-50209"/>
              <a:lumOff val="235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Open Trial :</a:t>
            </a:r>
          </a:p>
        </p:txBody>
      </p:sp>
      <p:sp>
        <p:nvSpPr>
          <p:cNvPr id="216" name="There is no control group"/>
          <p:cNvSpPr txBox="1"/>
          <p:nvPr/>
        </p:nvSpPr>
        <p:spPr>
          <a:xfrm>
            <a:off x="3236533" y="4425950"/>
            <a:ext cx="4578613"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vl1pPr>
          </a:lstStyle>
          <a:p>
            <a:r>
              <a:t>There is no control group</a:t>
            </a:r>
          </a:p>
        </p:txBody>
      </p:sp>
      <p:sp>
        <p:nvSpPr>
          <p:cNvPr id="217" name="Controlled Trial :"/>
          <p:cNvSpPr txBox="1"/>
          <p:nvPr/>
        </p:nvSpPr>
        <p:spPr>
          <a:xfrm>
            <a:off x="120809" y="5554507"/>
            <a:ext cx="3768689" cy="647701"/>
          </a:xfrm>
          <a:prstGeom prst="rect">
            <a:avLst/>
          </a:prstGeom>
          <a:solidFill>
            <a:schemeClr val="accent2">
              <a:hueOff val="-2473793"/>
              <a:satOff val="-50209"/>
              <a:lumOff val="235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Controlled Trial :</a:t>
            </a:r>
          </a:p>
        </p:txBody>
      </p:sp>
      <p:sp>
        <p:nvSpPr>
          <p:cNvPr id="218" name="There is no Randomization, or no true randomization (Quasi-randomized trial ): e.g. randomized according to date of birth"/>
          <p:cNvSpPr txBox="1"/>
          <p:nvPr/>
        </p:nvSpPr>
        <p:spPr>
          <a:xfrm>
            <a:off x="4235609" y="5499101"/>
            <a:ext cx="8356713"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vl1pPr>
          </a:lstStyle>
          <a:p>
            <a:r>
              <a:rPr dirty="0"/>
              <a:t>There is no Randomization, or no true randomization (Quasi-randomized trial ): e.g. randomized according to date of birth </a:t>
            </a:r>
          </a:p>
        </p:txBody>
      </p:sp>
      <p:sp>
        <p:nvSpPr>
          <p:cNvPr id="219" name="Randomized Controlled Trial ( RCT ) :"/>
          <p:cNvSpPr txBox="1"/>
          <p:nvPr/>
        </p:nvSpPr>
        <p:spPr>
          <a:xfrm>
            <a:off x="133070" y="7359650"/>
            <a:ext cx="8356713" cy="647701"/>
          </a:xfrm>
          <a:prstGeom prst="rect">
            <a:avLst/>
          </a:prstGeom>
          <a:solidFill>
            <a:schemeClr val="accent2">
              <a:hueOff val="-2473793"/>
              <a:satOff val="-50209"/>
              <a:lumOff val="235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Randomized Controlled Trial ( RCT ) :</a:t>
            </a:r>
          </a:p>
        </p:txBody>
      </p:sp>
      <p:sp>
        <p:nvSpPr>
          <p:cNvPr id="220" name="The gold standard design for studying treatment effects."/>
          <p:cNvSpPr txBox="1"/>
          <p:nvPr/>
        </p:nvSpPr>
        <p:spPr>
          <a:xfrm>
            <a:off x="482600" y="8082447"/>
            <a:ext cx="9765123"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vl1pPr>
          </a:lstStyle>
          <a:p>
            <a:r>
              <a:rPr dirty="0"/>
              <a:t>The gold standard design for studying treatment effects.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22" name="Cross - over Trial :"/>
          <p:cNvSpPr txBox="1"/>
          <p:nvPr/>
        </p:nvSpPr>
        <p:spPr>
          <a:xfrm>
            <a:off x="171170" y="635000"/>
            <a:ext cx="4210263" cy="647701"/>
          </a:xfrm>
          <a:prstGeom prst="rect">
            <a:avLst/>
          </a:prstGeom>
          <a:solidFill>
            <a:schemeClr val="accent2">
              <a:hueOff val="-2473793"/>
              <a:satOff val="-50209"/>
              <a:lumOff val="235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Cross - over Trial :</a:t>
            </a:r>
          </a:p>
        </p:txBody>
      </p:sp>
      <p:sp>
        <p:nvSpPr>
          <p:cNvPr id="223" name="All the subjects receive one treatment and then switch to the other treatment halfway through the study."/>
          <p:cNvSpPr txBox="1"/>
          <p:nvPr/>
        </p:nvSpPr>
        <p:spPr>
          <a:xfrm>
            <a:off x="234670" y="1466849"/>
            <a:ext cx="12535459"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vl1pPr>
          </a:lstStyle>
          <a:p>
            <a:r>
              <a:t>All the subjects receive one treatment and then switch to the other treatment halfway through the study.</a:t>
            </a:r>
          </a:p>
        </p:txBody>
      </p:sp>
      <p:sp>
        <p:nvSpPr>
          <p:cNvPr id="224" name="n-of-1 Trial :"/>
          <p:cNvSpPr txBox="1"/>
          <p:nvPr/>
        </p:nvSpPr>
        <p:spPr>
          <a:xfrm>
            <a:off x="234670" y="2959100"/>
            <a:ext cx="3062897" cy="647701"/>
          </a:xfrm>
          <a:prstGeom prst="rect">
            <a:avLst/>
          </a:prstGeom>
          <a:solidFill>
            <a:schemeClr val="accent2">
              <a:hueOff val="-2473793"/>
              <a:satOff val="-50209"/>
              <a:lumOff val="235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 n-of-1 Trial :</a:t>
            </a:r>
          </a:p>
        </p:txBody>
      </p:sp>
      <p:sp>
        <p:nvSpPr>
          <p:cNvPr id="225" name="A single subject is studied and receives repeated courses of active drug and placebo in a random order."/>
          <p:cNvSpPr txBox="1"/>
          <p:nvPr/>
        </p:nvSpPr>
        <p:spPr>
          <a:xfrm>
            <a:off x="183870" y="3898899"/>
            <a:ext cx="12338808"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vl1pPr>
          </a:lstStyle>
          <a:p>
            <a:r>
              <a:t>A single subject is studied and receives repeated courses of active drug and placebo in a random order.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27" name="RCT Overview Cartoon.png" descr="RCT Overview Cartoon.png"/>
          <p:cNvPicPr>
            <a:picLocks noChangeAspect="1"/>
          </p:cNvPicPr>
          <p:nvPr/>
        </p:nvPicPr>
        <p:blipFill>
          <a:blip r:embed="rId3">
            <a:extLst/>
          </a:blip>
          <a:stretch>
            <a:fillRect/>
          </a:stretch>
        </p:blipFill>
        <p:spPr>
          <a:xfrm>
            <a:off x="568191" y="1820682"/>
            <a:ext cx="11868418" cy="6112236"/>
          </a:xfrm>
          <a:prstGeom prst="rect">
            <a:avLst/>
          </a:prstGeom>
          <a:ln w="12700">
            <a:miter lim="400000"/>
          </a:ln>
        </p:spPr>
      </p:pic>
      <p:sp>
        <p:nvSpPr>
          <p:cNvPr id="228" name="RCT : there is Randomization , Control group and Intervention"/>
          <p:cNvSpPr txBox="1"/>
          <p:nvPr/>
        </p:nvSpPr>
        <p:spPr>
          <a:xfrm>
            <a:off x="347282" y="7932918"/>
            <a:ext cx="12089327" cy="647701"/>
          </a:xfrm>
          <a:prstGeom prst="rect">
            <a:avLst/>
          </a:prstGeom>
          <a:solidFill>
            <a:schemeClr val="accent2">
              <a:hueOff val="-2473793"/>
              <a:satOff val="-50209"/>
              <a:lumOff val="235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1">
                <a:latin typeface="Helvetica"/>
                <a:ea typeface="Helvetica"/>
                <a:cs typeface="Helvetica"/>
                <a:sym typeface="Helvetica"/>
              </a:defRPr>
            </a:pPr>
            <a:r>
              <a:rPr dirty="0"/>
              <a:t>RCT : </a:t>
            </a:r>
            <a:r>
              <a:rPr sz="3000" dirty="0"/>
              <a:t>there is </a:t>
            </a:r>
            <a:r>
              <a:rPr sz="3000" dirty="0">
                <a:solidFill>
                  <a:schemeClr val="accent5"/>
                </a:solidFill>
              </a:rPr>
              <a:t>Randomization</a:t>
            </a:r>
            <a:r>
              <a:rPr sz="3000" dirty="0"/>
              <a:t> , </a:t>
            </a:r>
            <a:r>
              <a:rPr sz="3000" dirty="0">
                <a:solidFill>
                  <a:schemeClr val="accent5"/>
                </a:solidFill>
              </a:rPr>
              <a:t>Control group</a:t>
            </a:r>
            <a:r>
              <a:rPr sz="3000" dirty="0"/>
              <a:t> and</a:t>
            </a:r>
            <a:r>
              <a:rPr sz="3000" dirty="0">
                <a:solidFill>
                  <a:schemeClr val="accent5"/>
                </a:solidFill>
              </a:rPr>
              <a:t> Intervention</a:t>
            </a:r>
          </a:p>
        </p:txBody>
      </p:sp>
      <p:pic>
        <p:nvPicPr>
          <p:cNvPr id="229" name="researchDesign.jpg" descr="researchDesign.jpg"/>
          <p:cNvPicPr>
            <a:picLocks noChangeAspect="1"/>
          </p:cNvPicPr>
          <p:nvPr/>
        </p:nvPicPr>
        <p:blipFill>
          <a:blip r:embed="rId4">
            <a:extLst/>
          </a:blip>
          <a:stretch>
            <a:fillRect/>
          </a:stretch>
        </p:blipFill>
        <p:spPr>
          <a:xfrm>
            <a:off x="678957" y="526107"/>
            <a:ext cx="2764724" cy="242189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1" name="How to randomize ?"/>
          <p:cNvSpPr txBox="1"/>
          <p:nvPr/>
        </p:nvSpPr>
        <p:spPr>
          <a:xfrm>
            <a:off x="172681" y="339942"/>
            <a:ext cx="12430740"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000" b="1">
                <a:solidFill>
                  <a:srgbClr val="FF2600"/>
                </a:solidFill>
                <a:latin typeface="Helvetica"/>
                <a:ea typeface="Helvetica"/>
                <a:cs typeface="Helvetica"/>
                <a:sym typeface="Helvetica"/>
              </a:defRPr>
            </a:lvl1pPr>
          </a:lstStyle>
          <a:p>
            <a:r>
              <a:t>How to randomize ?</a:t>
            </a:r>
          </a:p>
        </p:txBody>
      </p:sp>
      <p:sp>
        <p:nvSpPr>
          <p:cNvPr id="232" name="Random sampling VS. random allocation"/>
          <p:cNvSpPr txBox="1"/>
          <p:nvPr/>
        </p:nvSpPr>
        <p:spPr>
          <a:xfrm>
            <a:off x="258023" y="1493340"/>
            <a:ext cx="12260057"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300" b="1">
                <a:solidFill>
                  <a:srgbClr val="0433FF"/>
                </a:solidFill>
                <a:latin typeface="Helvetica"/>
                <a:ea typeface="Helvetica"/>
                <a:cs typeface="Helvetica"/>
                <a:sym typeface="Helvetica"/>
              </a:defRPr>
            </a:lvl1pPr>
          </a:lstStyle>
          <a:p>
            <a:r>
              <a:t>Random sampling VS. random allocation</a:t>
            </a:r>
          </a:p>
        </p:txBody>
      </p:sp>
      <p:sp>
        <p:nvSpPr>
          <p:cNvPr id="233" name="1- Simple randomization : Dice , Coin"/>
          <p:cNvSpPr txBox="1"/>
          <p:nvPr/>
        </p:nvSpPr>
        <p:spPr>
          <a:xfrm>
            <a:off x="235084" y="2917989"/>
            <a:ext cx="897697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1">
                <a:solidFill>
                  <a:srgbClr val="0096FF"/>
                </a:solidFill>
                <a:latin typeface="Helvetica"/>
                <a:ea typeface="Helvetica"/>
                <a:cs typeface="Helvetica"/>
                <a:sym typeface="Helvetica"/>
              </a:defRPr>
            </a:pPr>
            <a:r>
              <a:t>1- Simple randomization : </a:t>
            </a:r>
            <a:r>
              <a:rPr>
                <a:solidFill>
                  <a:srgbClr val="FF2F92"/>
                </a:solidFill>
              </a:rPr>
              <a:t>Dice , Coin</a:t>
            </a:r>
          </a:p>
        </p:txBody>
      </p:sp>
      <p:sp>
        <p:nvSpPr>
          <p:cNvPr id="234" name="if small sample ( &lt; 200 ), then unequal groups !"/>
          <p:cNvSpPr txBox="1"/>
          <p:nvPr/>
        </p:nvSpPr>
        <p:spPr>
          <a:xfrm>
            <a:off x="784232" y="3810682"/>
            <a:ext cx="11921667"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300" b="1">
                <a:latin typeface="Helvetica"/>
                <a:ea typeface="Helvetica"/>
                <a:cs typeface="Helvetica"/>
                <a:sym typeface="Helvetica"/>
              </a:defRPr>
            </a:lvl1pPr>
          </a:lstStyle>
          <a:p>
            <a:r>
              <a:t>if small sample ( &lt; 200 ), then unequal groups !</a:t>
            </a:r>
          </a:p>
        </p:txBody>
      </p:sp>
      <p:sp>
        <p:nvSpPr>
          <p:cNvPr id="235" name="2- Block randomization :"/>
          <p:cNvSpPr txBox="1"/>
          <p:nvPr/>
        </p:nvSpPr>
        <p:spPr>
          <a:xfrm>
            <a:off x="221970" y="4858371"/>
            <a:ext cx="1028339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solidFill>
                  <a:srgbClr val="0096FF"/>
                </a:solidFill>
                <a:latin typeface="Helvetica"/>
                <a:ea typeface="Helvetica"/>
                <a:cs typeface="Helvetica"/>
                <a:sym typeface="Helvetica"/>
              </a:defRPr>
            </a:lvl1pPr>
          </a:lstStyle>
          <a:p>
            <a:r>
              <a:t>2- Block randomization :</a:t>
            </a:r>
          </a:p>
        </p:txBody>
      </p:sp>
      <p:sp>
        <p:nvSpPr>
          <p:cNvPr id="236" name="Eligible patients"/>
          <p:cNvSpPr/>
          <p:nvPr/>
        </p:nvSpPr>
        <p:spPr>
          <a:xfrm>
            <a:off x="850900" y="6128024"/>
            <a:ext cx="1894682" cy="1720752"/>
          </a:xfrm>
          <a:prstGeom prst="ellipse">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000" b="1">
                <a:solidFill>
                  <a:srgbClr val="FF2600"/>
                </a:solidFill>
                <a:latin typeface="Helvetica"/>
                <a:ea typeface="Helvetica"/>
                <a:cs typeface="Helvetica"/>
                <a:sym typeface="Helvetica"/>
              </a:defRPr>
            </a:lvl1pPr>
          </a:lstStyle>
          <a:p>
            <a:r>
              <a:t>Eligible patients</a:t>
            </a:r>
          </a:p>
        </p:txBody>
      </p:sp>
      <p:sp>
        <p:nvSpPr>
          <p:cNvPr id="237" name="Line"/>
          <p:cNvSpPr/>
          <p:nvPr/>
        </p:nvSpPr>
        <p:spPr>
          <a:xfrm flipV="1">
            <a:off x="2819400" y="6206164"/>
            <a:ext cx="1733303" cy="556039"/>
          </a:xfrm>
          <a:prstGeom prst="line">
            <a:avLst/>
          </a:prstGeom>
          <a:ln w="152400">
            <a:solidFill>
              <a:srgbClr val="FF2600"/>
            </a:solidFill>
            <a:miter lim="400000"/>
            <a:tailEnd type="triangle"/>
          </a:ln>
        </p:spPr>
        <p:txBody>
          <a:bodyPr lIns="50800" tIns="50800" rIns="50800" bIns="50800" anchor="ctr"/>
          <a:lstStyle/>
          <a:p>
            <a:pPr>
              <a:defRPr sz="2400"/>
            </a:pPr>
            <a:endParaRPr/>
          </a:p>
        </p:txBody>
      </p:sp>
      <p:sp>
        <p:nvSpPr>
          <p:cNvPr id="238" name="Line"/>
          <p:cNvSpPr/>
          <p:nvPr/>
        </p:nvSpPr>
        <p:spPr>
          <a:xfrm>
            <a:off x="2793750" y="7100515"/>
            <a:ext cx="1782863" cy="525327"/>
          </a:xfrm>
          <a:prstGeom prst="line">
            <a:avLst/>
          </a:prstGeom>
          <a:ln w="152400">
            <a:solidFill>
              <a:srgbClr val="FF2600"/>
            </a:solidFill>
            <a:miter lim="400000"/>
            <a:tailEnd type="triangle"/>
          </a:ln>
        </p:spPr>
        <p:txBody>
          <a:bodyPr lIns="50800" tIns="50800" rIns="50800" bIns="50800" anchor="ctr"/>
          <a:lstStyle/>
          <a:p>
            <a:pPr>
              <a:defRPr sz="2400"/>
            </a:pPr>
            <a:endParaRPr/>
          </a:p>
        </p:txBody>
      </p:sp>
      <p:sp>
        <p:nvSpPr>
          <p:cNvPr id="239" name="Rx  A"/>
          <p:cNvSpPr txBox="1"/>
          <p:nvPr/>
        </p:nvSpPr>
        <p:spPr>
          <a:xfrm>
            <a:off x="4603244" y="5925110"/>
            <a:ext cx="1520845"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b="1">
                <a:latin typeface="Helvetica"/>
                <a:ea typeface="Helvetica"/>
                <a:cs typeface="Helvetica"/>
                <a:sym typeface="Helvetica"/>
              </a:defRPr>
            </a:pPr>
            <a:r>
              <a:t>Rx  </a:t>
            </a:r>
            <a:r>
              <a:rPr>
                <a:solidFill>
                  <a:srgbClr val="0433FF"/>
                </a:solidFill>
              </a:rPr>
              <a:t>A</a:t>
            </a:r>
          </a:p>
        </p:txBody>
      </p:sp>
      <p:sp>
        <p:nvSpPr>
          <p:cNvPr id="240" name="Rx  B"/>
          <p:cNvSpPr txBox="1"/>
          <p:nvPr/>
        </p:nvSpPr>
        <p:spPr>
          <a:xfrm>
            <a:off x="4717770" y="7240657"/>
            <a:ext cx="1291792"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b="1">
                <a:latin typeface="Helvetica"/>
                <a:ea typeface="Helvetica"/>
                <a:cs typeface="Helvetica"/>
                <a:sym typeface="Helvetica"/>
              </a:defRPr>
            </a:pPr>
            <a:r>
              <a:t>Rx  </a:t>
            </a:r>
            <a:r>
              <a:rPr>
                <a:solidFill>
                  <a:srgbClr val="FF2600"/>
                </a:solidFill>
              </a:rPr>
              <a:t>B</a:t>
            </a:r>
          </a:p>
        </p:txBody>
      </p:sp>
      <p:sp>
        <p:nvSpPr>
          <p:cNvPr id="241" name="ABAB"/>
          <p:cNvSpPr txBox="1"/>
          <p:nvPr/>
        </p:nvSpPr>
        <p:spPr>
          <a:xfrm>
            <a:off x="10322993" y="4762505"/>
            <a:ext cx="242338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b="1">
                <a:latin typeface="Helvetica"/>
                <a:ea typeface="Helvetica"/>
                <a:cs typeface="Helvetica"/>
                <a:sym typeface="Helvetica"/>
              </a:defRPr>
            </a:pPr>
            <a:r>
              <a:rPr>
                <a:solidFill>
                  <a:srgbClr val="0433FF"/>
                </a:solidFill>
              </a:rPr>
              <a:t>A</a:t>
            </a:r>
            <a:r>
              <a:rPr>
                <a:solidFill>
                  <a:srgbClr val="FF2600"/>
                </a:solidFill>
              </a:rPr>
              <a:t>B</a:t>
            </a:r>
            <a:r>
              <a:rPr>
                <a:solidFill>
                  <a:srgbClr val="0433FF"/>
                </a:solidFill>
              </a:rPr>
              <a:t>A</a:t>
            </a:r>
            <a:r>
              <a:rPr>
                <a:solidFill>
                  <a:srgbClr val="FF2600"/>
                </a:solidFill>
              </a:rPr>
              <a:t>B</a:t>
            </a:r>
          </a:p>
        </p:txBody>
      </p:sp>
      <p:sp>
        <p:nvSpPr>
          <p:cNvPr id="242" name="AABB"/>
          <p:cNvSpPr txBox="1"/>
          <p:nvPr/>
        </p:nvSpPr>
        <p:spPr>
          <a:xfrm>
            <a:off x="10410625" y="5530177"/>
            <a:ext cx="2248119"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b="1">
                <a:latin typeface="Helvetica"/>
                <a:ea typeface="Helvetica"/>
                <a:cs typeface="Helvetica"/>
                <a:sym typeface="Helvetica"/>
              </a:defRPr>
            </a:pPr>
            <a:r>
              <a:rPr>
                <a:solidFill>
                  <a:srgbClr val="0433FF"/>
                </a:solidFill>
              </a:rPr>
              <a:t>AA</a:t>
            </a:r>
            <a:r>
              <a:rPr>
                <a:solidFill>
                  <a:srgbClr val="FF2600"/>
                </a:solidFill>
              </a:rPr>
              <a:t>BB</a:t>
            </a:r>
          </a:p>
        </p:txBody>
      </p:sp>
      <p:sp>
        <p:nvSpPr>
          <p:cNvPr id="243" name="BABA"/>
          <p:cNvSpPr txBox="1"/>
          <p:nvPr/>
        </p:nvSpPr>
        <p:spPr>
          <a:xfrm>
            <a:off x="10410625" y="6297850"/>
            <a:ext cx="2248119"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b="1">
                <a:latin typeface="Helvetica"/>
                <a:ea typeface="Helvetica"/>
                <a:cs typeface="Helvetica"/>
                <a:sym typeface="Helvetica"/>
              </a:defRPr>
            </a:pPr>
            <a:r>
              <a:rPr>
                <a:solidFill>
                  <a:srgbClr val="FF2600"/>
                </a:solidFill>
              </a:rPr>
              <a:t>B</a:t>
            </a:r>
            <a:r>
              <a:rPr>
                <a:solidFill>
                  <a:srgbClr val="0433FF"/>
                </a:solidFill>
              </a:rPr>
              <a:t>A</a:t>
            </a:r>
            <a:r>
              <a:rPr>
                <a:solidFill>
                  <a:srgbClr val="FF2600"/>
                </a:solidFill>
              </a:rPr>
              <a:t>B</a:t>
            </a:r>
            <a:r>
              <a:rPr>
                <a:solidFill>
                  <a:srgbClr val="0433FF"/>
                </a:solidFill>
              </a:rPr>
              <a:t>A</a:t>
            </a:r>
          </a:p>
        </p:txBody>
      </p:sp>
      <p:sp>
        <p:nvSpPr>
          <p:cNvPr id="244" name="BBAA"/>
          <p:cNvSpPr txBox="1"/>
          <p:nvPr/>
        </p:nvSpPr>
        <p:spPr>
          <a:xfrm>
            <a:off x="10722272" y="7065522"/>
            <a:ext cx="1624826"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b="1">
                <a:latin typeface="Helvetica"/>
                <a:ea typeface="Helvetica"/>
                <a:cs typeface="Helvetica"/>
                <a:sym typeface="Helvetica"/>
              </a:defRPr>
            </a:pPr>
            <a:r>
              <a:rPr>
                <a:solidFill>
                  <a:srgbClr val="FF2600"/>
                </a:solidFill>
              </a:rPr>
              <a:t>BB</a:t>
            </a:r>
            <a:r>
              <a:rPr>
                <a:solidFill>
                  <a:srgbClr val="0433FF"/>
                </a:solidFill>
              </a:rPr>
              <a:t>AA</a:t>
            </a:r>
          </a:p>
        </p:txBody>
      </p:sp>
      <p:sp>
        <p:nvSpPr>
          <p:cNvPr id="245" name="ABBA"/>
          <p:cNvSpPr txBox="1"/>
          <p:nvPr/>
        </p:nvSpPr>
        <p:spPr>
          <a:xfrm>
            <a:off x="10532915" y="7833195"/>
            <a:ext cx="2003539"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b="1">
                <a:latin typeface="Helvetica"/>
                <a:ea typeface="Helvetica"/>
                <a:cs typeface="Helvetica"/>
                <a:sym typeface="Helvetica"/>
              </a:defRPr>
            </a:pPr>
            <a:r>
              <a:rPr>
                <a:solidFill>
                  <a:srgbClr val="0433FF"/>
                </a:solidFill>
              </a:rPr>
              <a:t>A</a:t>
            </a:r>
            <a:r>
              <a:rPr>
                <a:solidFill>
                  <a:srgbClr val="FF2600"/>
                </a:solidFill>
              </a:rPr>
              <a:t>BB</a:t>
            </a:r>
            <a:r>
              <a:rPr>
                <a:solidFill>
                  <a:srgbClr val="0433FF"/>
                </a:solidFill>
              </a:rPr>
              <a:t>A</a:t>
            </a:r>
          </a:p>
        </p:txBody>
      </p:sp>
      <p:sp>
        <p:nvSpPr>
          <p:cNvPr id="246" name="BAAB"/>
          <p:cNvSpPr txBox="1"/>
          <p:nvPr/>
        </p:nvSpPr>
        <p:spPr>
          <a:xfrm>
            <a:off x="10639824" y="8600868"/>
            <a:ext cx="1789722"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b="1">
                <a:latin typeface="Helvetica"/>
                <a:ea typeface="Helvetica"/>
                <a:cs typeface="Helvetica"/>
                <a:sym typeface="Helvetica"/>
              </a:defRPr>
            </a:pPr>
            <a:r>
              <a:rPr>
                <a:solidFill>
                  <a:srgbClr val="FF2600"/>
                </a:solidFill>
              </a:rPr>
              <a:t>B</a:t>
            </a:r>
            <a:r>
              <a:rPr>
                <a:solidFill>
                  <a:srgbClr val="0433FF"/>
                </a:solidFill>
              </a:rPr>
              <a:t>AA</a:t>
            </a:r>
            <a:r>
              <a:rPr>
                <a:solidFill>
                  <a:srgbClr val="FF2600"/>
                </a:solidFill>
              </a:rPr>
              <a:t>B</a:t>
            </a:r>
          </a:p>
        </p:txBody>
      </p:sp>
      <p:sp>
        <p:nvSpPr>
          <p:cNvPr id="247" name="Never unequal by more than half block size"/>
          <p:cNvSpPr txBox="1"/>
          <p:nvPr/>
        </p:nvSpPr>
        <p:spPr>
          <a:xfrm>
            <a:off x="680579" y="8924718"/>
            <a:ext cx="850608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200" b="1">
                <a:solidFill>
                  <a:srgbClr val="FF2F92"/>
                </a:solidFill>
                <a:latin typeface="Helvetica"/>
                <a:ea typeface="Helvetica"/>
                <a:cs typeface="Helvetica"/>
                <a:sym typeface="Helvetica"/>
              </a:defRPr>
            </a:lvl1pPr>
          </a:lstStyle>
          <a:p>
            <a:r>
              <a:rPr dirty="0"/>
              <a:t>Never unequal by more than half block size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49" name="Small blocks allow guessing of next allocation"/>
          <p:cNvSpPr txBox="1"/>
          <p:nvPr/>
        </p:nvSpPr>
        <p:spPr>
          <a:xfrm>
            <a:off x="450570" y="800100"/>
            <a:ext cx="11796578"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solidFill>
                  <a:srgbClr val="0096FF"/>
                </a:solidFill>
                <a:latin typeface="Helvetica"/>
                <a:ea typeface="Helvetica"/>
                <a:cs typeface="Helvetica"/>
                <a:sym typeface="Helvetica"/>
              </a:defRPr>
            </a:lvl1pPr>
          </a:lstStyle>
          <a:p>
            <a:r>
              <a:t>Small blocks allow guessing of next allocation</a:t>
            </a:r>
          </a:p>
        </p:txBody>
      </p:sp>
      <p:sp>
        <p:nvSpPr>
          <p:cNvPr id="250" name="Large blocks can lead to unequal treatment groups  1/2 of the block"/>
          <p:cNvSpPr txBox="1"/>
          <p:nvPr/>
        </p:nvSpPr>
        <p:spPr>
          <a:xfrm>
            <a:off x="475970" y="1885950"/>
            <a:ext cx="1205286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solidFill>
                  <a:srgbClr val="0096FF"/>
                </a:solidFill>
                <a:latin typeface="Helvetica"/>
                <a:ea typeface="Helvetica"/>
                <a:cs typeface="Helvetica"/>
                <a:sym typeface="Helvetica"/>
              </a:defRPr>
            </a:lvl1pPr>
          </a:lstStyle>
          <a:p>
            <a:r>
              <a:t>Large blocks can lead to unequal treatment groups  1/2 of the block</a:t>
            </a:r>
          </a:p>
        </p:txBody>
      </p:sp>
      <p:sp>
        <p:nvSpPr>
          <p:cNvPr id="251" name="so variable sized blocks technique can be used"/>
          <p:cNvSpPr txBox="1"/>
          <p:nvPr/>
        </p:nvSpPr>
        <p:spPr>
          <a:xfrm>
            <a:off x="534733" y="3429000"/>
            <a:ext cx="11935335"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solidFill>
                  <a:srgbClr val="0096FF"/>
                </a:solidFill>
                <a:latin typeface="Helvetica"/>
                <a:ea typeface="Helvetica"/>
                <a:cs typeface="Helvetica"/>
                <a:sym typeface="Helvetica"/>
              </a:defRPr>
            </a:lvl1pPr>
          </a:lstStyle>
          <a:p>
            <a:r>
              <a:t>so variable sized blocks technique can be used</a:t>
            </a:r>
          </a:p>
        </p:txBody>
      </p:sp>
      <p:sp>
        <p:nvSpPr>
          <p:cNvPr id="252" name="sample of n = 100"/>
          <p:cNvSpPr/>
          <p:nvPr/>
        </p:nvSpPr>
        <p:spPr>
          <a:xfrm>
            <a:off x="901700" y="5480050"/>
            <a:ext cx="2247156" cy="2130227"/>
          </a:xfrm>
          <a:prstGeom prst="roundRect">
            <a:avLst>
              <a:gd name="adj" fmla="val 8943"/>
            </a:avLst>
          </a:prstGeom>
          <a:solidFill>
            <a:schemeClr val="accent3">
              <a:satOff val="18648"/>
              <a:lumOff val="59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500" b="1">
                <a:solidFill>
                  <a:srgbClr val="FF2600"/>
                </a:solidFill>
                <a:latin typeface="Helvetica"/>
                <a:ea typeface="Helvetica"/>
                <a:cs typeface="Helvetica"/>
                <a:sym typeface="Helvetica"/>
              </a:defRPr>
            </a:lvl1pPr>
          </a:lstStyle>
          <a:p>
            <a:r>
              <a:t>sample of n = 100</a:t>
            </a:r>
          </a:p>
        </p:txBody>
      </p:sp>
      <p:sp>
        <p:nvSpPr>
          <p:cNvPr id="253" name="Line"/>
          <p:cNvSpPr/>
          <p:nvPr/>
        </p:nvSpPr>
        <p:spPr>
          <a:xfrm flipV="1">
            <a:off x="3340100" y="5044857"/>
            <a:ext cx="5322953" cy="1197193"/>
          </a:xfrm>
          <a:prstGeom prst="line">
            <a:avLst/>
          </a:prstGeom>
          <a:ln w="152400">
            <a:solidFill>
              <a:srgbClr val="FF2600"/>
            </a:solidFill>
            <a:miter lim="400000"/>
            <a:tailEnd type="triangle"/>
          </a:ln>
        </p:spPr>
        <p:txBody>
          <a:bodyPr lIns="50800" tIns="50800" rIns="50800" bIns="50800" anchor="ctr"/>
          <a:lstStyle/>
          <a:p>
            <a:pPr>
              <a:defRPr sz="2400"/>
            </a:pPr>
            <a:endParaRPr/>
          </a:p>
        </p:txBody>
      </p:sp>
      <p:sp>
        <p:nvSpPr>
          <p:cNvPr id="254" name="Line"/>
          <p:cNvSpPr/>
          <p:nvPr/>
        </p:nvSpPr>
        <p:spPr>
          <a:xfrm>
            <a:off x="3339837" y="6654972"/>
            <a:ext cx="4979608" cy="2010233"/>
          </a:xfrm>
          <a:prstGeom prst="line">
            <a:avLst/>
          </a:prstGeom>
          <a:ln w="152400">
            <a:solidFill>
              <a:srgbClr val="FF2600"/>
            </a:solidFill>
            <a:miter lim="400000"/>
            <a:tailEnd type="triangle"/>
          </a:ln>
        </p:spPr>
        <p:txBody>
          <a:bodyPr lIns="50800" tIns="50800" rIns="50800" bIns="50800" anchor="ctr"/>
          <a:lstStyle/>
          <a:p>
            <a:pPr>
              <a:defRPr sz="2400"/>
            </a:pPr>
            <a:endParaRPr/>
          </a:p>
        </p:txBody>
      </p:sp>
      <p:sp>
        <p:nvSpPr>
          <p:cNvPr id="255" name="Block Randomization"/>
          <p:cNvSpPr txBox="1"/>
          <p:nvPr/>
        </p:nvSpPr>
        <p:spPr>
          <a:xfrm>
            <a:off x="4558580" y="5986363"/>
            <a:ext cx="3402672"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b="1">
                <a:latin typeface="Helvetica"/>
                <a:ea typeface="Helvetica"/>
                <a:cs typeface="Helvetica"/>
                <a:sym typeface="Helvetica"/>
              </a:defRPr>
            </a:lvl1pPr>
          </a:lstStyle>
          <a:p>
            <a:r>
              <a:t>Block Randomization</a:t>
            </a:r>
          </a:p>
        </p:txBody>
      </p:sp>
      <p:sp>
        <p:nvSpPr>
          <p:cNvPr id="256" name="Rx  A…"/>
          <p:cNvSpPr txBox="1"/>
          <p:nvPr/>
        </p:nvSpPr>
        <p:spPr>
          <a:xfrm>
            <a:off x="8438870" y="4254500"/>
            <a:ext cx="3402672" cy="223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defRPr sz="5000" b="1">
                <a:solidFill>
                  <a:srgbClr val="0433FF"/>
                </a:solidFill>
                <a:latin typeface="Helvetica"/>
                <a:ea typeface="Helvetica"/>
                <a:cs typeface="Helvetica"/>
                <a:sym typeface="Helvetica"/>
              </a:defRPr>
            </a:pPr>
            <a:r>
              <a:t>Rx  A</a:t>
            </a:r>
          </a:p>
          <a:p>
            <a:pPr>
              <a:lnSpc>
                <a:spcPct val="90000"/>
              </a:lnSpc>
              <a:defRPr sz="5000" b="1">
                <a:solidFill>
                  <a:srgbClr val="FF40FF"/>
                </a:solidFill>
                <a:latin typeface="Helvetica"/>
                <a:ea typeface="Helvetica"/>
                <a:cs typeface="Helvetica"/>
                <a:sym typeface="Helvetica"/>
              </a:defRPr>
            </a:pPr>
            <a:r>
              <a:t>40 / 50  D.M</a:t>
            </a:r>
          </a:p>
        </p:txBody>
      </p:sp>
      <p:sp>
        <p:nvSpPr>
          <p:cNvPr id="257" name="Rx  B…"/>
          <p:cNvSpPr txBox="1"/>
          <p:nvPr/>
        </p:nvSpPr>
        <p:spPr>
          <a:xfrm>
            <a:off x="8660897" y="7359650"/>
            <a:ext cx="2958618" cy="223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defRPr sz="5000" b="1">
                <a:solidFill>
                  <a:srgbClr val="FF2600"/>
                </a:solidFill>
                <a:latin typeface="Helvetica"/>
                <a:ea typeface="Helvetica"/>
                <a:cs typeface="Helvetica"/>
                <a:sym typeface="Helvetica"/>
              </a:defRPr>
            </a:pPr>
            <a:r>
              <a:t>Rx  B</a:t>
            </a:r>
          </a:p>
          <a:p>
            <a:pPr>
              <a:lnSpc>
                <a:spcPct val="90000"/>
              </a:lnSpc>
              <a:defRPr sz="5000" b="1">
                <a:solidFill>
                  <a:srgbClr val="FF40FF"/>
                </a:solidFill>
                <a:latin typeface="Helvetica"/>
                <a:ea typeface="Helvetica"/>
                <a:cs typeface="Helvetica"/>
                <a:sym typeface="Helvetica"/>
              </a:defRPr>
            </a:pPr>
            <a:r>
              <a:t>5 / 50 D.M</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59" name="3- Stratified randomization : ( in small trials n &lt; 200 )"/>
          <p:cNvSpPr txBox="1"/>
          <p:nvPr/>
        </p:nvSpPr>
        <p:spPr>
          <a:xfrm>
            <a:off x="171170" y="400050"/>
            <a:ext cx="12332260"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1">
                <a:solidFill>
                  <a:srgbClr val="0096FF"/>
                </a:solidFill>
                <a:latin typeface="Helvetica"/>
                <a:ea typeface="Helvetica"/>
                <a:cs typeface="Helvetica"/>
                <a:sym typeface="Helvetica"/>
              </a:defRPr>
            </a:pPr>
            <a:r>
              <a:t>3- Stratified randomization :</a:t>
            </a:r>
            <a:r>
              <a:rPr>
                <a:solidFill>
                  <a:srgbClr val="FF2F92"/>
                </a:solidFill>
              </a:rPr>
              <a:t> ( in small trials n &lt; 200 )</a:t>
            </a:r>
          </a:p>
        </p:txBody>
      </p:sp>
      <p:sp>
        <p:nvSpPr>
          <p:cNvPr id="260" name="Diabetic patients"/>
          <p:cNvSpPr txBox="1"/>
          <p:nvPr/>
        </p:nvSpPr>
        <p:spPr>
          <a:xfrm>
            <a:off x="806170" y="1968500"/>
            <a:ext cx="2578610" cy="11938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Diabetic patients</a:t>
            </a:r>
          </a:p>
        </p:txBody>
      </p:sp>
      <p:sp>
        <p:nvSpPr>
          <p:cNvPr id="261" name="Non diabetic patients"/>
          <p:cNvSpPr txBox="1"/>
          <p:nvPr/>
        </p:nvSpPr>
        <p:spPr>
          <a:xfrm>
            <a:off x="883337" y="5636260"/>
            <a:ext cx="2424276" cy="163068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lvl1pPr>
          </a:lstStyle>
          <a:p>
            <a:r>
              <a:t>Non diabetic patients</a:t>
            </a:r>
          </a:p>
        </p:txBody>
      </p:sp>
      <p:sp>
        <p:nvSpPr>
          <p:cNvPr id="262" name="Line"/>
          <p:cNvSpPr/>
          <p:nvPr/>
        </p:nvSpPr>
        <p:spPr>
          <a:xfrm flipV="1">
            <a:off x="3454400" y="1802671"/>
            <a:ext cx="2895105" cy="597629"/>
          </a:xfrm>
          <a:prstGeom prst="line">
            <a:avLst/>
          </a:prstGeom>
          <a:ln w="152400">
            <a:solidFill>
              <a:srgbClr val="FF2600"/>
            </a:solidFill>
            <a:miter lim="400000"/>
            <a:tailEnd type="triangle"/>
          </a:ln>
        </p:spPr>
        <p:txBody>
          <a:bodyPr lIns="50800" tIns="50800" rIns="50800" bIns="50800" anchor="ctr"/>
          <a:lstStyle/>
          <a:p>
            <a:pPr>
              <a:defRPr sz="2400"/>
            </a:pPr>
            <a:endParaRPr/>
          </a:p>
        </p:txBody>
      </p:sp>
      <p:sp>
        <p:nvSpPr>
          <p:cNvPr id="263" name="Line"/>
          <p:cNvSpPr/>
          <p:nvPr/>
        </p:nvSpPr>
        <p:spPr>
          <a:xfrm>
            <a:off x="3463925" y="2890140"/>
            <a:ext cx="2874402" cy="558457"/>
          </a:xfrm>
          <a:prstGeom prst="line">
            <a:avLst/>
          </a:prstGeom>
          <a:ln w="152400">
            <a:solidFill>
              <a:srgbClr val="FF2600"/>
            </a:solidFill>
            <a:miter lim="400000"/>
            <a:tailEnd type="triangle"/>
          </a:ln>
        </p:spPr>
        <p:txBody>
          <a:bodyPr lIns="50800" tIns="50800" rIns="50800" bIns="50800" anchor="ctr"/>
          <a:lstStyle/>
          <a:p>
            <a:pPr>
              <a:defRPr sz="2400"/>
            </a:pPr>
            <a:endParaRPr/>
          </a:p>
        </p:txBody>
      </p:sp>
      <p:sp>
        <p:nvSpPr>
          <p:cNvPr id="264" name="Line"/>
          <p:cNvSpPr/>
          <p:nvPr/>
        </p:nvSpPr>
        <p:spPr>
          <a:xfrm flipV="1">
            <a:off x="3657600" y="5403769"/>
            <a:ext cx="2558143" cy="728555"/>
          </a:xfrm>
          <a:prstGeom prst="line">
            <a:avLst/>
          </a:prstGeom>
          <a:ln w="152400">
            <a:solidFill>
              <a:srgbClr val="FF2600"/>
            </a:solidFill>
            <a:miter lim="400000"/>
            <a:tailEnd type="triangle"/>
          </a:ln>
        </p:spPr>
        <p:txBody>
          <a:bodyPr lIns="50800" tIns="50800" rIns="50800" bIns="50800" anchor="ctr"/>
          <a:lstStyle/>
          <a:p>
            <a:pPr>
              <a:defRPr sz="2400"/>
            </a:pPr>
            <a:endParaRPr/>
          </a:p>
        </p:txBody>
      </p:sp>
      <p:sp>
        <p:nvSpPr>
          <p:cNvPr id="265" name="Line"/>
          <p:cNvSpPr/>
          <p:nvPr/>
        </p:nvSpPr>
        <p:spPr>
          <a:xfrm>
            <a:off x="3708399" y="6667500"/>
            <a:ext cx="2682621" cy="433136"/>
          </a:xfrm>
          <a:prstGeom prst="line">
            <a:avLst/>
          </a:prstGeom>
          <a:ln w="152400">
            <a:solidFill>
              <a:srgbClr val="FF2600"/>
            </a:solidFill>
            <a:miter lim="400000"/>
            <a:tailEnd type="triangle"/>
          </a:ln>
        </p:spPr>
        <p:txBody>
          <a:bodyPr lIns="50800" tIns="50800" rIns="50800" bIns="50800" anchor="ctr"/>
          <a:lstStyle/>
          <a:p>
            <a:pPr>
              <a:defRPr sz="2400"/>
            </a:pPr>
            <a:endParaRPr/>
          </a:p>
        </p:txBody>
      </p:sp>
      <p:sp>
        <p:nvSpPr>
          <p:cNvPr id="266" name="Rx  A"/>
          <p:cNvSpPr txBox="1"/>
          <p:nvPr/>
        </p:nvSpPr>
        <p:spPr>
          <a:xfrm>
            <a:off x="6772566" y="1441450"/>
            <a:ext cx="1572086"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solidFill>
                  <a:srgbClr val="0433FF"/>
                </a:solidFill>
                <a:latin typeface="Helvetica"/>
                <a:ea typeface="Helvetica"/>
                <a:cs typeface="Helvetica"/>
                <a:sym typeface="Helvetica"/>
              </a:defRPr>
            </a:lvl1pPr>
          </a:lstStyle>
          <a:p>
            <a:r>
              <a:t>Rx  A</a:t>
            </a:r>
          </a:p>
        </p:txBody>
      </p:sp>
      <p:sp>
        <p:nvSpPr>
          <p:cNvPr id="267" name="Rx  B"/>
          <p:cNvSpPr txBox="1"/>
          <p:nvPr/>
        </p:nvSpPr>
        <p:spPr>
          <a:xfrm>
            <a:off x="6591517" y="3028950"/>
            <a:ext cx="193418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solidFill>
                  <a:srgbClr val="FF2F92"/>
                </a:solidFill>
                <a:latin typeface="Helvetica"/>
                <a:ea typeface="Helvetica"/>
                <a:cs typeface="Helvetica"/>
                <a:sym typeface="Helvetica"/>
              </a:defRPr>
            </a:lvl1pPr>
          </a:lstStyle>
          <a:p>
            <a:r>
              <a:t>Rx  B</a:t>
            </a:r>
          </a:p>
        </p:txBody>
      </p:sp>
      <p:sp>
        <p:nvSpPr>
          <p:cNvPr id="268" name="Rx  A"/>
          <p:cNvSpPr txBox="1"/>
          <p:nvPr/>
        </p:nvSpPr>
        <p:spPr>
          <a:xfrm>
            <a:off x="6719633" y="5137150"/>
            <a:ext cx="1572085"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solidFill>
                  <a:srgbClr val="0433FF"/>
                </a:solidFill>
                <a:latin typeface="Helvetica"/>
                <a:ea typeface="Helvetica"/>
                <a:cs typeface="Helvetica"/>
                <a:sym typeface="Helvetica"/>
              </a:defRPr>
            </a:lvl1pPr>
          </a:lstStyle>
          <a:p>
            <a:r>
              <a:t>Rx  A</a:t>
            </a:r>
          </a:p>
        </p:txBody>
      </p:sp>
      <p:sp>
        <p:nvSpPr>
          <p:cNvPr id="269" name="Rx  B"/>
          <p:cNvSpPr txBox="1"/>
          <p:nvPr/>
        </p:nvSpPr>
        <p:spPr>
          <a:xfrm>
            <a:off x="6635222" y="6750050"/>
            <a:ext cx="184677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solidFill>
                  <a:srgbClr val="FF2F92"/>
                </a:solidFill>
                <a:latin typeface="Helvetica"/>
                <a:ea typeface="Helvetica"/>
                <a:cs typeface="Helvetica"/>
                <a:sym typeface="Helvetica"/>
              </a:defRPr>
            </a:lvl1pPr>
          </a:lstStyle>
          <a:p>
            <a:r>
              <a:t>Rx  B</a:t>
            </a:r>
          </a:p>
        </p:txBody>
      </p:sp>
      <p:sp>
        <p:nvSpPr>
          <p:cNvPr id="270" name="BUT !!!"/>
          <p:cNvSpPr txBox="1"/>
          <p:nvPr/>
        </p:nvSpPr>
        <p:spPr>
          <a:xfrm>
            <a:off x="4029068" y="7924800"/>
            <a:ext cx="4616464" cy="647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b="1" dirty="0">
                <a:latin typeface="Helvetica"/>
                <a:ea typeface="Helvetica"/>
                <a:cs typeface="Helvetica"/>
                <a:sym typeface="Helvetica"/>
              </a:rPr>
              <a:t>BUT</a:t>
            </a:r>
            <a:r>
              <a:rPr dirty="0"/>
              <a: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72" name="Stratification demands block randomization"/>
          <p:cNvSpPr txBox="1"/>
          <p:nvPr/>
        </p:nvSpPr>
        <p:spPr>
          <a:xfrm>
            <a:off x="412470" y="590550"/>
            <a:ext cx="12285081"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solidFill>
                  <a:srgbClr val="0096FF"/>
                </a:solidFill>
                <a:latin typeface="Helvetica"/>
                <a:ea typeface="Helvetica"/>
                <a:cs typeface="Helvetica"/>
                <a:sym typeface="Helvetica"/>
              </a:defRPr>
            </a:lvl1pPr>
          </a:lstStyle>
          <a:p>
            <a:r>
              <a:t>Stratification demands block randomization</a:t>
            </a:r>
          </a:p>
        </p:txBody>
      </p:sp>
      <p:sp>
        <p:nvSpPr>
          <p:cNvPr id="273" name="if you do not block in stratification then it is the same as simple randomization"/>
          <p:cNvSpPr txBox="1"/>
          <p:nvPr/>
        </p:nvSpPr>
        <p:spPr>
          <a:xfrm>
            <a:off x="422442" y="1625600"/>
            <a:ext cx="12159917"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solidFill>
                  <a:srgbClr val="0096FF"/>
                </a:solidFill>
                <a:latin typeface="Helvetica"/>
                <a:ea typeface="Helvetica"/>
                <a:cs typeface="Helvetica"/>
                <a:sym typeface="Helvetica"/>
              </a:defRPr>
            </a:lvl1pPr>
          </a:lstStyle>
          <a:p>
            <a:r>
              <a:t>if you do not block in stratification then it is the same as simple randomization </a:t>
            </a:r>
          </a:p>
        </p:txBody>
      </p:sp>
      <p:sp>
        <p:nvSpPr>
          <p:cNvPr id="274" name="Blocked stratification"/>
          <p:cNvSpPr txBox="1"/>
          <p:nvPr/>
        </p:nvSpPr>
        <p:spPr>
          <a:xfrm>
            <a:off x="3581194" y="3581399"/>
            <a:ext cx="5642833"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000" b="1">
                <a:latin typeface="Helvetica"/>
                <a:ea typeface="Helvetica"/>
                <a:cs typeface="Helvetica"/>
                <a:sym typeface="Helvetica"/>
              </a:defRPr>
            </a:pPr>
            <a:r>
              <a:rPr>
                <a:solidFill>
                  <a:srgbClr val="FF2600"/>
                </a:solidFill>
              </a:rPr>
              <a:t>Blocked stratification</a:t>
            </a:r>
            <a:r>
              <a:t> </a:t>
            </a:r>
          </a:p>
        </p:txBody>
      </p:sp>
      <p:sp>
        <p:nvSpPr>
          <p:cNvPr id="275" name="D.M"/>
          <p:cNvSpPr txBox="1"/>
          <p:nvPr/>
        </p:nvSpPr>
        <p:spPr>
          <a:xfrm>
            <a:off x="1961870" y="4768850"/>
            <a:ext cx="2319798" cy="6477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D.M</a:t>
            </a:r>
          </a:p>
        </p:txBody>
      </p:sp>
      <p:sp>
        <p:nvSpPr>
          <p:cNvPr id="276" name="Non D.M"/>
          <p:cNvSpPr txBox="1"/>
          <p:nvPr/>
        </p:nvSpPr>
        <p:spPr>
          <a:xfrm>
            <a:off x="8705570" y="4768850"/>
            <a:ext cx="2054636" cy="6477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Non D.M</a:t>
            </a:r>
          </a:p>
        </p:txBody>
      </p:sp>
      <p:sp>
        <p:nvSpPr>
          <p:cNvPr id="277" name="ABAB"/>
          <p:cNvSpPr txBox="1"/>
          <p:nvPr/>
        </p:nvSpPr>
        <p:spPr>
          <a:xfrm>
            <a:off x="2305862" y="5765800"/>
            <a:ext cx="1631815"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ABAB</a:t>
            </a:r>
          </a:p>
        </p:txBody>
      </p:sp>
      <p:sp>
        <p:nvSpPr>
          <p:cNvPr id="278" name="BABA"/>
          <p:cNvSpPr txBox="1"/>
          <p:nvPr/>
        </p:nvSpPr>
        <p:spPr>
          <a:xfrm>
            <a:off x="2355570" y="6496050"/>
            <a:ext cx="1532398"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BABA</a:t>
            </a:r>
          </a:p>
        </p:txBody>
      </p:sp>
      <p:sp>
        <p:nvSpPr>
          <p:cNvPr id="279" name="ABBA"/>
          <p:cNvSpPr txBox="1"/>
          <p:nvPr/>
        </p:nvSpPr>
        <p:spPr>
          <a:xfrm>
            <a:off x="2355570" y="7226300"/>
            <a:ext cx="1532398"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ABBA</a:t>
            </a:r>
          </a:p>
        </p:txBody>
      </p:sp>
      <p:sp>
        <p:nvSpPr>
          <p:cNvPr id="280" name="BAAB"/>
          <p:cNvSpPr txBox="1"/>
          <p:nvPr/>
        </p:nvSpPr>
        <p:spPr>
          <a:xfrm>
            <a:off x="2305862" y="7956550"/>
            <a:ext cx="1631815"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BAAB</a:t>
            </a:r>
          </a:p>
        </p:txBody>
      </p:sp>
      <p:sp>
        <p:nvSpPr>
          <p:cNvPr id="281" name="BABA"/>
          <p:cNvSpPr txBox="1"/>
          <p:nvPr/>
        </p:nvSpPr>
        <p:spPr>
          <a:xfrm>
            <a:off x="8705570" y="5765800"/>
            <a:ext cx="2054636"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BABA</a:t>
            </a:r>
          </a:p>
        </p:txBody>
      </p:sp>
      <p:sp>
        <p:nvSpPr>
          <p:cNvPr id="282" name="BBAA"/>
          <p:cNvSpPr txBox="1"/>
          <p:nvPr/>
        </p:nvSpPr>
        <p:spPr>
          <a:xfrm>
            <a:off x="8916981" y="6496050"/>
            <a:ext cx="1631815"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BBAA</a:t>
            </a:r>
          </a:p>
        </p:txBody>
      </p:sp>
      <p:sp>
        <p:nvSpPr>
          <p:cNvPr id="283" name="BABA"/>
          <p:cNvSpPr txBox="1"/>
          <p:nvPr/>
        </p:nvSpPr>
        <p:spPr>
          <a:xfrm>
            <a:off x="8852613" y="7226300"/>
            <a:ext cx="1760551"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BABA</a:t>
            </a:r>
          </a:p>
        </p:txBody>
      </p:sp>
      <p:sp>
        <p:nvSpPr>
          <p:cNvPr id="284" name="ABAB"/>
          <p:cNvSpPr txBox="1"/>
          <p:nvPr/>
        </p:nvSpPr>
        <p:spPr>
          <a:xfrm>
            <a:off x="8916981" y="7956550"/>
            <a:ext cx="1631815"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ABAB</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6" name="Aim :"/>
          <p:cNvSpPr/>
          <p:nvPr/>
        </p:nvSpPr>
        <p:spPr>
          <a:xfrm>
            <a:off x="671906" y="807668"/>
            <a:ext cx="2898671" cy="774701"/>
          </a:xfrm>
          <a:prstGeom prst="rect">
            <a:avLst/>
          </a:prstGeom>
          <a:solidFill>
            <a:schemeClr val="accent1">
              <a:satOff val="-3355"/>
              <a:lumOff val="26614"/>
            </a:schemeClr>
          </a:solid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400" b="1">
                <a:latin typeface="Helvetica"/>
                <a:ea typeface="Helvetica"/>
                <a:cs typeface="Helvetica"/>
                <a:sym typeface="Helvetica"/>
              </a:defRPr>
            </a:lvl1pPr>
          </a:lstStyle>
          <a:p>
            <a:r>
              <a:t>Aim :</a:t>
            </a:r>
          </a:p>
        </p:txBody>
      </p:sp>
      <p:sp>
        <p:nvSpPr>
          <p:cNvPr id="127" name="1- Define  Study Design in research"/>
          <p:cNvSpPr txBox="1"/>
          <p:nvPr/>
        </p:nvSpPr>
        <p:spPr>
          <a:xfrm>
            <a:off x="734309" y="2543571"/>
            <a:ext cx="9767396"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1- Define  Study Design in research</a:t>
            </a:r>
          </a:p>
        </p:txBody>
      </p:sp>
      <p:sp>
        <p:nvSpPr>
          <p:cNvPr id="128" name="2- Types of Study Designs"/>
          <p:cNvSpPr txBox="1"/>
          <p:nvPr/>
        </p:nvSpPr>
        <p:spPr>
          <a:xfrm>
            <a:off x="783354" y="3566981"/>
            <a:ext cx="9443778"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2- Types of Study Designs </a:t>
            </a:r>
          </a:p>
        </p:txBody>
      </p:sp>
      <p:sp>
        <p:nvSpPr>
          <p:cNvPr id="129" name="3- Self- assessment exercises"/>
          <p:cNvSpPr txBox="1"/>
          <p:nvPr/>
        </p:nvSpPr>
        <p:spPr>
          <a:xfrm>
            <a:off x="846635" y="4690236"/>
            <a:ext cx="8021719"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3- Self- assessment exercises </a:t>
            </a:r>
          </a:p>
        </p:txBody>
      </p:sp>
      <p:pic>
        <p:nvPicPr>
          <p:cNvPr id="130" name="UX_Methodology_Research.png" descr="UX_Methodology_Research.png"/>
          <p:cNvPicPr>
            <a:picLocks noChangeAspect="1"/>
          </p:cNvPicPr>
          <p:nvPr/>
        </p:nvPicPr>
        <p:blipFill>
          <a:blip r:embed="rId3">
            <a:extLst/>
          </a:blip>
          <a:stretch>
            <a:fillRect/>
          </a:stretch>
        </p:blipFill>
        <p:spPr>
          <a:xfrm>
            <a:off x="4057620" y="4690236"/>
            <a:ext cx="6158624" cy="4105749"/>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86" name="Study of the studies :"/>
          <p:cNvSpPr txBox="1"/>
          <p:nvPr/>
        </p:nvSpPr>
        <p:spPr>
          <a:xfrm>
            <a:off x="422294" y="584114"/>
            <a:ext cx="4997169" cy="647701"/>
          </a:xfrm>
          <a:prstGeom prst="rect">
            <a:avLst/>
          </a:prstGeom>
          <a:solidFill>
            <a:schemeClr val="accent1">
              <a:satOff val="-3355"/>
              <a:lumOff val="2661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Study of the studies :</a:t>
            </a:r>
          </a:p>
        </p:txBody>
      </p:sp>
      <p:pic>
        <p:nvPicPr>
          <p:cNvPr id="287" name="10-introduction-to-metaanalysis-5-728.jpg" descr="10-introduction-to-metaanalysis-5-728.jpg"/>
          <p:cNvPicPr>
            <a:picLocks noChangeAspect="1"/>
          </p:cNvPicPr>
          <p:nvPr/>
        </p:nvPicPr>
        <p:blipFill>
          <a:blip r:embed="rId3">
            <a:extLst/>
          </a:blip>
          <a:stretch>
            <a:fillRect/>
          </a:stretch>
        </p:blipFill>
        <p:spPr>
          <a:xfrm>
            <a:off x="1879600" y="1409700"/>
            <a:ext cx="9245600" cy="693420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89" name="IndianJSexTransmDis_2012_33_1_49_93829_u1.jpg" descr="IndianJSexTransmDis_2012_33_1_49_93829_u1.jpg"/>
          <p:cNvPicPr>
            <a:picLocks noChangeAspect="1"/>
          </p:cNvPicPr>
          <p:nvPr/>
        </p:nvPicPr>
        <p:blipFill>
          <a:blip r:embed="rId3">
            <a:extLst/>
          </a:blip>
          <a:stretch>
            <a:fillRect/>
          </a:stretch>
        </p:blipFill>
        <p:spPr>
          <a:xfrm>
            <a:off x="1297118" y="355000"/>
            <a:ext cx="10410564" cy="7850845"/>
          </a:xfrm>
          <a:prstGeom prst="rect">
            <a:avLst/>
          </a:prstGeom>
          <a:ln w="12700">
            <a:miter lim="400000"/>
          </a:ln>
        </p:spPr>
      </p:pic>
      <p:sp>
        <p:nvSpPr>
          <p:cNvPr id="290" name="Hierarchy of evidence"/>
          <p:cNvSpPr txBox="1"/>
          <p:nvPr/>
        </p:nvSpPr>
        <p:spPr>
          <a:xfrm>
            <a:off x="2793610" y="8758917"/>
            <a:ext cx="7077921"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Hierarchy of evidence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92" name="Summary :"/>
          <p:cNvSpPr txBox="1"/>
          <p:nvPr/>
        </p:nvSpPr>
        <p:spPr>
          <a:xfrm>
            <a:off x="199837" y="286770"/>
            <a:ext cx="2699858" cy="647708"/>
          </a:xfrm>
          <a:prstGeom prst="rect">
            <a:avLst/>
          </a:prstGeom>
          <a:solidFill>
            <a:schemeClr val="accent1">
              <a:satOff val="-3355"/>
              <a:lumOff val="2661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b="1">
                <a:latin typeface="Helvetica"/>
                <a:ea typeface="Helvetica"/>
                <a:cs typeface="Helvetica"/>
                <a:sym typeface="Helvetica"/>
              </a:rPr>
              <a:t>Summary</a:t>
            </a:r>
            <a:r>
              <a:t> :</a:t>
            </a:r>
          </a:p>
        </p:txBody>
      </p:sp>
      <p:pic>
        <p:nvPicPr>
          <p:cNvPr id="293" name="Screen Shot 2018-08-10 at 10.07.49 AM.png" descr="Screen Shot 2018-08-10 at 10.07.49 AM.png"/>
          <p:cNvPicPr>
            <a:picLocks noChangeAspect="1"/>
          </p:cNvPicPr>
          <p:nvPr/>
        </p:nvPicPr>
        <p:blipFill>
          <a:blip r:embed="rId3">
            <a:extLst/>
          </a:blip>
          <a:stretch>
            <a:fillRect/>
          </a:stretch>
        </p:blipFill>
        <p:spPr>
          <a:xfrm>
            <a:off x="1452343" y="1066800"/>
            <a:ext cx="10528301" cy="762000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95" name="Self- assessment exercises :"/>
          <p:cNvSpPr txBox="1"/>
          <p:nvPr/>
        </p:nvSpPr>
        <p:spPr>
          <a:xfrm>
            <a:off x="322449" y="396905"/>
            <a:ext cx="6472319" cy="647701"/>
          </a:xfrm>
          <a:prstGeom prst="rect">
            <a:avLst/>
          </a:prstGeom>
          <a:solidFill>
            <a:schemeClr val="accent1">
              <a:satOff val="-3355"/>
              <a:lumOff val="2661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Self- assessment exercises :</a:t>
            </a:r>
          </a:p>
        </p:txBody>
      </p:sp>
      <p:sp>
        <p:nvSpPr>
          <p:cNvPr id="296" name="Patients with ankle injuries who are seeing a physiotherapist are questioned about the type of trainers they wear in order to investigate the relationship between running shoes and susceptibility to ankle injuries.The answers are compared with those of healthy people."/>
          <p:cNvSpPr txBox="1"/>
          <p:nvPr/>
        </p:nvSpPr>
        <p:spPr>
          <a:xfrm>
            <a:off x="380537" y="3275088"/>
            <a:ext cx="12431422" cy="193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vl1pPr>
          </a:lstStyle>
          <a:p>
            <a:r>
              <a:t>Patients with ankle injuries who are seeing a physiotherapist are questioned about the type of trainers they wear in order to investigate the relationship between running shoes and susceptibility to ankle injuries.The answers are compared with those of healthy people.</a:t>
            </a:r>
          </a:p>
        </p:txBody>
      </p:sp>
      <p:sp>
        <p:nvSpPr>
          <p:cNvPr id="297" name="What types of studies are suggested by the following statements ?"/>
          <p:cNvSpPr txBox="1"/>
          <p:nvPr/>
        </p:nvSpPr>
        <p:spPr>
          <a:xfrm>
            <a:off x="272526" y="1676936"/>
            <a:ext cx="12647444"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b="1">
                <a:latin typeface="Helvetica"/>
                <a:ea typeface="Helvetica"/>
                <a:cs typeface="Helvetica"/>
                <a:sym typeface="Helvetica"/>
              </a:defRPr>
            </a:lvl1pPr>
          </a:lstStyle>
          <a:p>
            <a:r>
              <a:t>What types of studies are suggested by the following statements ?</a:t>
            </a:r>
          </a:p>
        </p:txBody>
      </p:sp>
      <p:sp>
        <p:nvSpPr>
          <p:cNvPr id="298" name="Q 1"/>
          <p:cNvSpPr txBox="1"/>
          <p:nvPr/>
        </p:nvSpPr>
        <p:spPr>
          <a:xfrm>
            <a:off x="323225" y="2605974"/>
            <a:ext cx="851224" cy="647701"/>
          </a:xfrm>
          <a:prstGeom prst="rect">
            <a:avLst/>
          </a:prstGeom>
          <a:solidFill>
            <a:schemeClr val="accent1">
              <a:satOff val="-3355"/>
              <a:lumOff val="2661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1">
                <a:latin typeface="Helvetica"/>
                <a:ea typeface="Helvetica"/>
                <a:cs typeface="Helvetica"/>
                <a:sym typeface="Helvetica"/>
              </a:defRPr>
            </a:lvl1pPr>
          </a:lstStyle>
          <a:p>
            <a:r>
              <a:t>Q 1</a:t>
            </a:r>
          </a:p>
        </p:txBody>
      </p:sp>
      <p:sp>
        <p:nvSpPr>
          <p:cNvPr id="299" name="Q 2"/>
          <p:cNvSpPr txBox="1"/>
          <p:nvPr/>
        </p:nvSpPr>
        <p:spPr>
          <a:xfrm>
            <a:off x="323225" y="5913337"/>
            <a:ext cx="851224" cy="647701"/>
          </a:xfrm>
          <a:prstGeom prst="rect">
            <a:avLst/>
          </a:prstGeom>
          <a:solidFill>
            <a:schemeClr val="accent1">
              <a:satOff val="-3355"/>
              <a:lumOff val="2661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1">
                <a:latin typeface="Helvetica"/>
                <a:ea typeface="Helvetica"/>
                <a:cs typeface="Helvetica"/>
                <a:sym typeface="Helvetica"/>
              </a:defRPr>
            </a:lvl1pPr>
          </a:lstStyle>
          <a:p>
            <a:r>
              <a:t>Q 2</a:t>
            </a:r>
          </a:p>
        </p:txBody>
      </p:sp>
      <p:sp>
        <p:nvSpPr>
          <p:cNvPr id="300" name="Builders exposed to asbestos on demolition site are seen regularly, to detect any adverse consequences."/>
          <p:cNvSpPr txBox="1"/>
          <p:nvPr/>
        </p:nvSpPr>
        <p:spPr>
          <a:xfrm>
            <a:off x="447255" y="6627790"/>
            <a:ext cx="1211029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vl1pPr>
          </a:lstStyle>
          <a:p>
            <a:r>
              <a:t>Builders exposed to asbestos on demolition site are seen regularly, to detect any adverse consequences.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2" name="Q 3"/>
          <p:cNvSpPr txBox="1"/>
          <p:nvPr/>
        </p:nvSpPr>
        <p:spPr>
          <a:xfrm>
            <a:off x="285741" y="434347"/>
            <a:ext cx="851224" cy="647701"/>
          </a:xfrm>
          <a:prstGeom prst="rect">
            <a:avLst/>
          </a:prstGeom>
          <a:solidFill>
            <a:schemeClr val="accent1">
              <a:satOff val="-3355"/>
              <a:lumOff val="2661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1">
                <a:latin typeface="Helvetica"/>
                <a:ea typeface="Helvetica"/>
                <a:cs typeface="Helvetica"/>
                <a:sym typeface="Helvetica"/>
              </a:defRPr>
            </a:lvl1pPr>
          </a:lstStyle>
          <a:p>
            <a:r>
              <a:t>Q 3</a:t>
            </a:r>
          </a:p>
        </p:txBody>
      </p:sp>
      <p:sp>
        <p:nvSpPr>
          <p:cNvPr id="303" name="A consultant physician investigate how many patients newly referred to the outpatient clinic are seen within 16 weeks of the date of referral."/>
          <p:cNvSpPr txBox="1"/>
          <p:nvPr/>
        </p:nvSpPr>
        <p:spPr>
          <a:xfrm>
            <a:off x="384852" y="1011514"/>
            <a:ext cx="12235097"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vl1pPr>
          </a:lstStyle>
          <a:p>
            <a:r>
              <a:t>A consultant physician investigate how many patients newly referred to the outpatient clinic are seen within 16 weeks of the date of referral.</a:t>
            </a:r>
          </a:p>
        </p:txBody>
      </p:sp>
      <p:sp>
        <p:nvSpPr>
          <p:cNvPr id="304" name="Q 4"/>
          <p:cNvSpPr txBox="1"/>
          <p:nvPr/>
        </p:nvSpPr>
        <p:spPr>
          <a:xfrm>
            <a:off x="285699" y="3467136"/>
            <a:ext cx="851224" cy="647701"/>
          </a:xfrm>
          <a:prstGeom prst="rect">
            <a:avLst/>
          </a:prstGeom>
          <a:solidFill>
            <a:schemeClr val="accent1">
              <a:satOff val="-3355"/>
              <a:lumOff val="2661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1">
                <a:latin typeface="Helvetica"/>
                <a:ea typeface="Helvetica"/>
                <a:cs typeface="Helvetica"/>
                <a:sym typeface="Helvetica"/>
              </a:defRPr>
            </a:lvl1pPr>
          </a:lstStyle>
          <a:p>
            <a:r>
              <a:t>Q 4</a:t>
            </a:r>
          </a:p>
        </p:txBody>
      </p:sp>
      <p:sp>
        <p:nvSpPr>
          <p:cNvPr id="305" name="Patients with chronic lower back pain are randomly given one of two treatments and assessed regularly."/>
          <p:cNvSpPr txBox="1"/>
          <p:nvPr/>
        </p:nvSpPr>
        <p:spPr>
          <a:xfrm>
            <a:off x="372371" y="4181590"/>
            <a:ext cx="12260058"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000"/>
            </a:lvl1pPr>
          </a:lstStyle>
          <a:p>
            <a:r>
              <a:t>Patients with chronic lower back pain are randomly given one of two treatments and assessed regularly.</a:t>
            </a:r>
          </a:p>
        </p:txBody>
      </p:sp>
      <p:pic>
        <p:nvPicPr>
          <p:cNvPr id="306" name="reserch.jpg" descr="reserch.jpg"/>
          <p:cNvPicPr>
            <a:picLocks noChangeAspect="1"/>
          </p:cNvPicPr>
          <p:nvPr/>
        </p:nvPicPr>
        <p:blipFill>
          <a:blip r:embed="rId3">
            <a:extLst/>
          </a:blip>
          <a:stretch>
            <a:fillRect/>
          </a:stretch>
        </p:blipFill>
        <p:spPr>
          <a:xfrm>
            <a:off x="4159250" y="5594002"/>
            <a:ext cx="4686300" cy="317500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8" name="Answers :"/>
          <p:cNvSpPr txBox="1"/>
          <p:nvPr/>
        </p:nvSpPr>
        <p:spPr>
          <a:xfrm>
            <a:off x="497177" y="421866"/>
            <a:ext cx="2520937" cy="647701"/>
          </a:xfrm>
          <a:prstGeom prst="rect">
            <a:avLst/>
          </a:prstGeom>
          <a:solidFill>
            <a:schemeClr val="accent2">
              <a:hueOff val="-2473793"/>
              <a:satOff val="-50209"/>
              <a:lumOff val="235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Answers :</a:t>
            </a:r>
          </a:p>
        </p:txBody>
      </p:sp>
      <p:sp>
        <p:nvSpPr>
          <p:cNvPr id="309" name="1- Case - control study.…"/>
          <p:cNvSpPr txBox="1"/>
          <p:nvPr/>
        </p:nvSpPr>
        <p:spPr>
          <a:xfrm>
            <a:off x="522139" y="1728991"/>
            <a:ext cx="8066132" cy="392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1">
                <a:latin typeface="Helvetica"/>
                <a:ea typeface="Helvetica"/>
                <a:cs typeface="Helvetica"/>
                <a:sym typeface="Helvetica"/>
              </a:defRPr>
            </a:pPr>
            <a:r>
              <a:rPr dirty="0"/>
              <a:t>1- Case - control study.</a:t>
            </a:r>
          </a:p>
          <a:p>
            <a:pPr algn="l">
              <a:defRPr b="1">
                <a:latin typeface="Helvetica"/>
                <a:ea typeface="Helvetica"/>
                <a:cs typeface="Helvetica"/>
                <a:sym typeface="Helvetica"/>
              </a:defRPr>
            </a:pPr>
            <a:endParaRPr dirty="0"/>
          </a:p>
          <a:p>
            <a:pPr algn="l">
              <a:defRPr b="1">
                <a:latin typeface="Helvetica"/>
                <a:ea typeface="Helvetica"/>
                <a:cs typeface="Helvetica"/>
                <a:sym typeface="Helvetica"/>
              </a:defRPr>
            </a:pPr>
            <a:r>
              <a:rPr dirty="0"/>
              <a:t>2- Prospective cohort study.</a:t>
            </a:r>
          </a:p>
          <a:p>
            <a:pPr algn="l">
              <a:defRPr b="1">
                <a:latin typeface="Helvetica"/>
                <a:ea typeface="Helvetica"/>
                <a:cs typeface="Helvetica"/>
                <a:sym typeface="Helvetica"/>
              </a:defRPr>
            </a:pPr>
            <a:endParaRPr dirty="0"/>
          </a:p>
          <a:p>
            <a:pPr algn="l">
              <a:defRPr b="1">
                <a:latin typeface="Helvetica"/>
                <a:ea typeface="Helvetica"/>
                <a:cs typeface="Helvetica"/>
                <a:sym typeface="Helvetica"/>
              </a:defRPr>
            </a:pPr>
            <a:r>
              <a:rPr dirty="0"/>
              <a:t>3- Audit</a:t>
            </a:r>
          </a:p>
          <a:p>
            <a:pPr algn="l">
              <a:defRPr b="1">
                <a:latin typeface="Helvetica"/>
                <a:ea typeface="Helvetica"/>
                <a:cs typeface="Helvetica"/>
                <a:sym typeface="Helvetica"/>
              </a:defRPr>
            </a:pPr>
            <a:endParaRPr dirty="0"/>
          </a:p>
          <a:p>
            <a:pPr algn="l">
              <a:defRPr b="1">
                <a:latin typeface="Helvetica"/>
                <a:ea typeface="Helvetica"/>
                <a:cs typeface="Helvetica"/>
                <a:sym typeface="Helvetica"/>
              </a:defRPr>
            </a:pPr>
            <a:r>
              <a:rPr dirty="0"/>
              <a:t>4- Randomized controlled trial.</a:t>
            </a:r>
          </a:p>
        </p:txBody>
      </p:sp>
      <p:sp>
        <p:nvSpPr>
          <p:cNvPr id="310" name="References :"/>
          <p:cNvSpPr txBox="1"/>
          <p:nvPr/>
        </p:nvSpPr>
        <p:spPr>
          <a:xfrm>
            <a:off x="544226" y="5653292"/>
            <a:ext cx="2920220"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stStyle>
          <a:p>
            <a:r>
              <a:rPr dirty="0"/>
              <a:t>References :</a:t>
            </a:r>
          </a:p>
        </p:txBody>
      </p:sp>
      <p:sp>
        <p:nvSpPr>
          <p:cNvPr id="311" name="1-Lee J, Norvell C, Dettori R. SMART approach to spine clinical research,AO spine ,Switzerland , 2013"/>
          <p:cNvSpPr txBox="1"/>
          <p:nvPr/>
        </p:nvSpPr>
        <p:spPr>
          <a:xfrm>
            <a:off x="148970" y="6312033"/>
            <a:ext cx="12423342" cy="101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000"/>
            </a:pPr>
            <a:r>
              <a:rPr b="1" dirty="0">
                <a:latin typeface="Helvetica"/>
                <a:ea typeface="Helvetica"/>
                <a:cs typeface="Helvetica"/>
                <a:sym typeface="Helvetica"/>
              </a:rPr>
              <a:t>1</a:t>
            </a:r>
            <a:r>
              <a:rPr dirty="0"/>
              <a:t>-Lee J, </a:t>
            </a:r>
            <a:r>
              <a:rPr dirty="0" err="1"/>
              <a:t>Norvell</a:t>
            </a:r>
            <a:r>
              <a:rPr dirty="0"/>
              <a:t> C, </a:t>
            </a:r>
            <a:r>
              <a:rPr dirty="0" err="1"/>
              <a:t>Dettori</a:t>
            </a:r>
            <a:r>
              <a:rPr dirty="0"/>
              <a:t> R. SMART approach to spine clinical </a:t>
            </a:r>
            <a:r>
              <a:rPr dirty="0" err="1"/>
              <a:t>research,AO</a:t>
            </a:r>
            <a:r>
              <a:rPr dirty="0"/>
              <a:t> spine ,Switzerland , 2013</a:t>
            </a:r>
          </a:p>
        </p:txBody>
      </p:sp>
      <p:sp>
        <p:nvSpPr>
          <p:cNvPr id="312" name="2- Gosall G, Gosall N. The Doctor s Guide to critical appraisal, 2nd ed, UK, 2009"/>
          <p:cNvSpPr txBox="1"/>
          <p:nvPr/>
        </p:nvSpPr>
        <p:spPr>
          <a:xfrm>
            <a:off x="447776" y="7418316"/>
            <a:ext cx="12124536" cy="101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000"/>
            </a:pPr>
            <a:r>
              <a:rPr b="1" dirty="0">
                <a:latin typeface="Helvetica"/>
                <a:ea typeface="Helvetica"/>
                <a:cs typeface="Helvetica"/>
                <a:sym typeface="Helvetica"/>
              </a:rPr>
              <a:t>2</a:t>
            </a:r>
            <a:r>
              <a:rPr dirty="0"/>
              <a:t>- </a:t>
            </a:r>
            <a:r>
              <a:rPr dirty="0" err="1"/>
              <a:t>Gosall</a:t>
            </a:r>
            <a:r>
              <a:rPr dirty="0"/>
              <a:t> G, </a:t>
            </a:r>
            <a:r>
              <a:rPr dirty="0" err="1"/>
              <a:t>Gosall</a:t>
            </a:r>
            <a:r>
              <a:rPr dirty="0"/>
              <a:t> N. The Doctor s Guide to critical appraisal, 2nd </a:t>
            </a:r>
            <a:r>
              <a:rPr dirty="0" err="1"/>
              <a:t>ed</a:t>
            </a:r>
            <a:r>
              <a:rPr dirty="0"/>
              <a:t>, UK, 2009</a:t>
            </a:r>
          </a:p>
        </p:txBody>
      </p:sp>
      <p:sp>
        <p:nvSpPr>
          <p:cNvPr id="313" name="3- further sources from youtube and internet sources ( pictures)"/>
          <p:cNvSpPr txBox="1"/>
          <p:nvPr/>
        </p:nvSpPr>
        <p:spPr>
          <a:xfrm>
            <a:off x="387760" y="8502914"/>
            <a:ext cx="11847229" cy="55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000"/>
            </a:pPr>
            <a:r>
              <a:rPr b="1" dirty="0">
                <a:latin typeface="Helvetica"/>
                <a:ea typeface="Helvetica"/>
                <a:cs typeface="Helvetica"/>
                <a:sym typeface="Helvetica"/>
              </a:rPr>
              <a:t>3</a:t>
            </a:r>
            <a:r>
              <a:rPr dirty="0"/>
              <a:t>- further sources from </a:t>
            </a:r>
            <a:r>
              <a:rPr dirty="0" err="1"/>
              <a:t>youtube</a:t>
            </a:r>
            <a:r>
              <a:rPr dirty="0"/>
              <a:t> and internet sources ( pictures)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15" name="Thank you"/>
          <p:cNvSpPr txBox="1"/>
          <p:nvPr/>
        </p:nvSpPr>
        <p:spPr>
          <a:xfrm>
            <a:off x="1828703" y="8100979"/>
            <a:ext cx="9093394" cy="1308101"/>
          </a:xfrm>
          <a:prstGeom prst="rect">
            <a:avLst/>
          </a:prstGeom>
          <a:solidFill>
            <a:schemeClr val="accent2">
              <a:hueOff val="-2473793"/>
              <a:satOff val="-50209"/>
              <a:lumOff val="235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latin typeface="Apple Chancery"/>
                <a:ea typeface="Apple Chancery"/>
                <a:cs typeface="Apple Chancery"/>
                <a:sym typeface="Apple Chancery"/>
              </a:defRPr>
            </a:lvl1pPr>
          </a:lstStyle>
          <a:p>
            <a:r>
              <a:t>Thank you</a:t>
            </a:r>
          </a:p>
        </p:txBody>
      </p:sp>
      <p:pic>
        <p:nvPicPr>
          <p:cNvPr id="316" name="f2e4248504e5d084a0c26404d4b409a6.PNG" descr="f2e4248504e5d084a0c26404d4b409a6.PNG"/>
          <p:cNvPicPr>
            <a:picLocks noChangeAspect="1"/>
          </p:cNvPicPr>
          <p:nvPr/>
        </p:nvPicPr>
        <p:blipFill>
          <a:blip r:embed="rId3">
            <a:extLst/>
          </a:blip>
          <a:stretch>
            <a:fillRect/>
          </a:stretch>
        </p:blipFill>
        <p:spPr>
          <a:xfrm>
            <a:off x="3301105" y="330873"/>
            <a:ext cx="6148590" cy="758397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32" name="Minimum requirements to be a researcher :…"/>
          <p:cNvSpPr txBox="1"/>
          <p:nvPr/>
        </p:nvSpPr>
        <p:spPr>
          <a:xfrm>
            <a:off x="368471" y="279418"/>
            <a:ext cx="12267858" cy="201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b="1">
                <a:solidFill>
                  <a:srgbClr val="0096FF"/>
                </a:solidFill>
                <a:latin typeface="Helvetica"/>
                <a:ea typeface="Helvetica"/>
                <a:cs typeface="Helvetica"/>
                <a:sym typeface="Helvetica"/>
              </a:defRPr>
            </a:pPr>
            <a:r>
              <a:t>Minimum requirements to be a researcher :</a:t>
            </a:r>
          </a:p>
          <a:p>
            <a:pPr algn="l">
              <a:lnSpc>
                <a:spcPct val="50000"/>
              </a:lnSpc>
              <a:defRPr b="1">
                <a:solidFill>
                  <a:srgbClr val="0096FF"/>
                </a:solidFill>
                <a:latin typeface="Helvetica"/>
                <a:ea typeface="Helvetica"/>
                <a:cs typeface="Helvetica"/>
                <a:sym typeface="Helvetica"/>
              </a:defRPr>
            </a:pPr>
            <a:endParaRPr/>
          </a:p>
          <a:p>
            <a:pPr algn="l">
              <a:defRPr sz="3200" b="1">
                <a:solidFill>
                  <a:srgbClr val="FF2F92"/>
                </a:solidFill>
                <a:latin typeface="Helvetica"/>
                <a:ea typeface="Helvetica"/>
                <a:cs typeface="Helvetica"/>
                <a:sym typeface="Helvetica"/>
              </a:defRPr>
            </a:pPr>
            <a:r>
              <a:t>1- C.I.T.I ( GCP ) certificate </a:t>
            </a:r>
          </a:p>
          <a:p>
            <a:pPr algn="l">
              <a:defRPr b="1">
                <a:solidFill>
                  <a:srgbClr val="FF2F92"/>
                </a:solidFill>
                <a:latin typeface="Helvetica"/>
                <a:ea typeface="Helvetica"/>
                <a:cs typeface="Helvetica"/>
                <a:sym typeface="Helvetica"/>
              </a:defRPr>
            </a:pPr>
            <a:r>
              <a:rPr sz="3200"/>
              <a:t>2- Research methodology course certificate</a:t>
            </a:r>
            <a:r>
              <a:t> </a:t>
            </a:r>
          </a:p>
        </p:txBody>
      </p:sp>
      <p:sp>
        <p:nvSpPr>
          <p:cNvPr id="133" name="How to perform a study protocol ?"/>
          <p:cNvSpPr txBox="1"/>
          <p:nvPr/>
        </p:nvSpPr>
        <p:spPr>
          <a:xfrm>
            <a:off x="311045" y="2292369"/>
            <a:ext cx="12085329"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1">
                <a:solidFill>
                  <a:srgbClr val="0096FF"/>
                </a:solidFill>
                <a:latin typeface="Helvetica"/>
                <a:ea typeface="Helvetica"/>
                <a:cs typeface="Helvetica"/>
                <a:sym typeface="Helvetica"/>
              </a:defRPr>
            </a:lvl1pPr>
          </a:lstStyle>
          <a:p>
            <a:r>
              <a:rPr dirty="0"/>
              <a:t>How to perform a study protocol ?</a:t>
            </a:r>
          </a:p>
        </p:txBody>
      </p:sp>
      <p:sp>
        <p:nvSpPr>
          <p:cNvPr id="134" name="1- Asking a clinically important question…"/>
          <p:cNvSpPr txBox="1"/>
          <p:nvPr/>
        </p:nvSpPr>
        <p:spPr>
          <a:xfrm>
            <a:off x="390558" y="3033269"/>
            <a:ext cx="11885638" cy="5744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30000"/>
              </a:lnSpc>
              <a:defRPr sz="3000"/>
            </a:pPr>
            <a:r>
              <a:rPr sz="2800" b="1" dirty="0">
                <a:solidFill>
                  <a:srgbClr val="FF2F92"/>
                </a:solidFill>
                <a:latin typeface="Helvetica"/>
                <a:ea typeface="Helvetica"/>
                <a:cs typeface="Helvetica"/>
                <a:sym typeface="Helvetica"/>
              </a:rPr>
              <a:t>1-</a:t>
            </a:r>
            <a:r>
              <a:rPr sz="2800" dirty="0"/>
              <a:t> </a:t>
            </a:r>
            <a:r>
              <a:rPr sz="2800" b="1" dirty="0">
                <a:latin typeface="Helvetica"/>
                <a:ea typeface="Helvetica"/>
                <a:cs typeface="Helvetica"/>
                <a:sym typeface="Helvetica"/>
              </a:rPr>
              <a:t>Asking a clinically important question</a:t>
            </a:r>
          </a:p>
          <a:p>
            <a:pPr algn="l">
              <a:lnSpc>
                <a:spcPct val="130000"/>
              </a:lnSpc>
              <a:defRPr sz="3000"/>
            </a:pPr>
            <a:r>
              <a:rPr sz="2800" b="1" dirty="0">
                <a:solidFill>
                  <a:srgbClr val="FF2F92"/>
                </a:solidFill>
                <a:latin typeface="Helvetica"/>
                <a:ea typeface="Helvetica"/>
                <a:cs typeface="Helvetica"/>
                <a:sym typeface="Helvetica"/>
              </a:rPr>
              <a:t>2-</a:t>
            </a:r>
            <a:r>
              <a:rPr sz="2800" dirty="0"/>
              <a:t> </a:t>
            </a:r>
            <a:r>
              <a:rPr sz="2800" b="1" dirty="0">
                <a:latin typeface="Helvetica"/>
                <a:ea typeface="Helvetica"/>
                <a:cs typeface="Helvetica"/>
                <a:sym typeface="Helvetica"/>
              </a:rPr>
              <a:t>Conducting a comprehensive literature review</a:t>
            </a:r>
          </a:p>
          <a:p>
            <a:pPr algn="l">
              <a:lnSpc>
                <a:spcPct val="130000"/>
              </a:lnSpc>
              <a:defRPr sz="3000"/>
            </a:pPr>
            <a:r>
              <a:rPr sz="2800" b="1" dirty="0">
                <a:solidFill>
                  <a:srgbClr val="FF2F92"/>
                </a:solidFill>
                <a:latin typeface="Helvetica"/>
                <a:ea typeface="Helvetica"/>
                <a:cs typeface="Helvetica"/>
                <a:sym typeface="Helvetica"/>
              </a:rPr>
              <a:t>3-</a:t>
            </a:r>
            <a:r>
              <a:rPr sz="2800" dirty="0"/>
              <a:t> </a:t>
            </a:r>
            <a:r>
              <a:rPr sz="2800" b="1" dirty="0">
                <a:latin typeface="Helvetica"/>
                <a:ea typeface="Helvetica"/>
                <a:cs typeface="Helvetica"/>
                <a:sym typeface="Helvetica"/>
              </a:rPr>
              <a:t>Deciding on the best study methodology</a:t>
            </a:r>
          </a:p>
          <a:p>
            <a:pPr algn="l">
              <a:lnSpc>
                <a:spcPct val="130000"/>
              </a:lnSpc>
              <a:defRPr sz="3000"/>
            </a:pPr>
            <a:r>
              <a:rPr sz="2800" b="1" dirty="0">
                <a:solidFill>
                  <a:srgbClr val="FF2F92"/>
                </a:solidFill>
                <a:latin typeface="Helvetica"/>
                <a:ea typeface="Helvetica"/>
                <a:cs typeface="Helvetica"/>
                <a:sym typeface="Helvetica"/>
              </a:rPr>
              <a:t>4-</a:t>
            </a:r>
            <a:r>
              <a:rPr sz="2800" dirty="0"/>
              <a:t> </a:t>
            </a:r>
            <a:r>
              <a:rPr sz="2800" b="1" dirty="0">
                <a:latin typeface="Helvetica"/>
                <a:ea typeface="Helvetica"/>
                <a:cs typeface="Helvetica"/>
                <a:sym typeface="Helvetica"/>
              </a:rPr>
              <a:t>Eligibility criteria</a:t>
            </a:r>
          </a:p>
          <a:p>
            <a:pPr algn="l">
              <a:lnSpc>
                <a:spcPct val="130000"/>
              </a:lnSpc>
              <a:defRPr sz="3000"/>
            </a:pPr>
            <a:r>
              <a:rPr sz="2800" b="1" dirty="0">
                <a:solidFill>
                  <a:srgbClr val="FF2F92"/>
                </a:solidFill>
                <a:latin typeface="Helvetica"/>
                <a:ea typeface="Helvetica"/>
                <a:cs typeface="Helvetica"/>
                <a:sym typeface="Helvetica"/>
              </a:rPr>
              <a:t>5-</a:t>
            </a:r>
            <a:r>
              <a:rPr sz="2800" dirty="0"/>
              <a:t> </a:t>
            </a:r>
            <a:r>
              <a:rPr sz="2800" b="1" dirty="0">
                <a:latin typeface="Helvetica"/>
                <a:ea typeface="Helvetica"/>
                <a:cs typeface="Helvetica"/>
                <a:sym typeface="Helvetica"/>
              </a:rPr>
              <a:t>Choosing primary and secondary outcomes</a:t>
            </a:r>
          </a:p>
          <a:p>
            <a:pPr algn="l">
              <a:lnSpc>
                <a:spcPct val="130000"/>
              </a:lnSpc>
              <a:defRPr sz="3000"/>
            </a:pPr>
            <a:r>
              <a:rPr sz="2800" b="1" dirty="0">
                <a:solidFill>
                  <a:srgbClr val="FF2F92"/>
                </a:solidFill>
                <a:latin typeface="Helvetica"/>
                <a:ea typeface="Helvetica"/>
                <a:cs typeface="Helvetica"/>
                <a:sym typeface="Helvetica"/>
              </a:rPr>
              <a:t>6-</a:t>
            </a:r>
            <a:r>
              <a:rPr sz="2800" dirty="0"/>
              <a:t> </a:t>
            </a:r>
            <a:r>
              <a:rPr sz="2800" b="1" dirty="0">
                <a:latin typeface="Helvetica"/>
                <a:ea typeface="Helvetica"/>
                <a:cs typeface="Helvetica"/>
                <a:sym typeface="Helvetica"/>
              </a:rPr>
              <a:t>Sample size calculation for primary outcomes</a:t>
            </a:r>
          </a:p>
          <a:p>
            <a:pPr algn="l">
              <a:lnSpc>
                <a:spcPct val="130000"/>
              </a:lnSpc>
              <a:defRPr sz="3000"/>
            </a:pPr>
            <a:r>
              <a:rPr sz="2800" b="1" dirty="0">
                <a:solidFill>
                  <a:srgbClr val="FF2F92"/>
                </a:solidFill>
                <a:latin typeface="Helvetica"/>
                <a:ea typeface="Helvetica"/>
                <a:cs typeface="Helvetica"/>
                <a:sym typeface="Helvetica"/>
              </a:rPr>
              <a:t>7-</a:t>
            </a:r>
            <a:r>
              <a:rPr sz="2800" dirty="0"/>
              <a:t> </a:t>
            </a:r>
            <a:r>
              <a:rPr sz="2800" b="1" dirty="0">
                <a:latin typeface="Helvetica"/>
                <a:ea typeface="Helvetica"/>
                <a:cs typeface="Helvetica"/>
                <a:sym typeface="Helvetica"/>
              </a:rPr>
              <a:t>Writing a study proposal</a:t>
            </a:r>
          </a:p>
          <a:p>
            <a:pPr algn="l">
              <a:lnSpc>
                <a:spcPct val="130000"/>
              </a:lnSpc>
              <a:defRPr sz="3000"/>
            </a:pPr>
            <a:r>
              <a:rPr sz="2800" b="1" dirty="0">
                <a:solidFill>
                  <a:srgbClr val="FF2F92"/>
                </a:solidFill>
                <a:latin typeface="Helvetica"/>
                <a:ea typeface="Helvetica"/>
                <a:cs typeface="Helvetica"/>
                <a:sym typeface="Helvetica"/>
              </a:rPr>
              <a:t>8-</a:t>
            </a:r>
            <a:r>
              <a:rPr sz="2800" dirty="0"/>
              <a:t> </a:t>
            </a:r>
            <a:r>
              <a:rPr sz="2800" b="1" dirty="0">
                <a:latin typeface="Helvetica"/>
                <a:ea typeface="Helvetica"/>
                <a:cs typeface="Helvetica"/>
                <a:sym typeface="Helvetica"/>
              </a:rPr>
              <a:t>Obtaining ethical approval</a:t>
            </a:r>
          </a:p>
          <a:p>
            <a:pPr algn="l">
              <a:lnSpc>
                <a:spcPct val="130000"/>
              </a:lnSpc>
              <a:defRPr sz="3000"/>
            </a:pPr>
            <a:r>
              <a:rPr sz="2800" b="1" dirty="0">
                <a:solidFill>
                  <a:srgbClr val="FF2F92"/>
                </a:solidFill>
                <a:latin typeface="Helvetica"/>
                <a:ea typeface="Helvetica"/>
                <a:cs typeface="Helvetica"/>
                <a:sym typeface="Helvetica"/>
              </a:rPr>
              <a:t>9-</a:t>
            </a:r>
            <a:r>
              <a:rPr sz="2800" dirty="0"/>
              <a:t> </a:t>
            </a:r>
            <a:r>
              <a:rPr sz="2800" b="1" dirty="0">
                <a:latin typeface="Helvetica"/>
                <a:ea typeface="Helvetica"/>
                <a:cs typeface="Helvetica"/>
                <a:sym typeface="Helvetica"/>
              </a:rPr>
              <a:t>Performing preliminary or pilot study </a:t>
            </a:r>
          </a:p>
          <a:p>
            <a:pPr algn="l">
              <a:lnSpc>
                <a:spcPct val="130000"/>
              </a:lnSpc>
              <a:defRPr sz="3000"/>
            </a:pPr>
            <a:r>
              <a:rPr sz="2800" b="1" dirty="0">
                <a:solidFill>
                  <a:srgbClr val="FF2F92"/>
                </a:solidFill>
                <a:latin typeface="Helvetica"/>
                <a:ea typeface="Helvetica"/>
                <a:cs typeface="Helvetica"/>
                <a:sym typeface="Helvetica"/>
              </a:rPr>
              <a:t>10-</a:t>
            </a:r>
            <a:r>
              <a:rPr sz="2800" dirty="0"/>
              <a:t> </a:t>
            </a:r>
            <a:r>
              <a:rPr sz="2800" b="1" dirty="0">
                <a:latin typeface="Helvetica"/>
                <a:ea typeface="Helvetica"/>
                <a:cs typeface="Helvetica"/>
                <a:sym typeface="Helvetica"/>
              </a:rPr>
              <a:t>Obtaining research funding to start the research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6" name="Study Design = is the procedure under which a study is…"/>
          <p:cNvSpPr txBox="1"/>
          <p:nvPr/>
        </p:nvSpPr>
        <p:spPr>
          <a:xfrm>
            <a:off x="309968" y="425364"/>
            <a:ext cx="12384864" cy="1193801"/>
          </a:xfrm>
          <a:prstGeom prst="rect">
            <a:avLst/>
          </a:prstGeom>
          <a:solidFill>
            <a:srgbClr val="DCDEE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1">
                <a:latin typeface="Helvetica"/>
                <a:ea typeface="Helvetica"/>
                <a:cs typeface="Helvetica"/>
                <a:sym typeface="Helvetica"/>
              </a:defRPr>
            </a:pPr>
            <a:r>
              <a:rPr>
                <a:solidFill>
                  <a:schemeClr val="accent1">
                    <a:satOff val="-3355"/>
                    <a:lumOff val="26614"/>
                  </a:schemeClr>
                </a:solidFill>
              </a:rPr>
              <a:t>Study Design</a:t>
            </a:r>
            <a:r>
              <a:t> = is the procedure under which a study is    </a:t>
            </a:r>
          </a:p>
          <a:p>
            <a:pPr algn="l">
              <a:defRPr b="1">
                <a:latin typeface="Helvetica"/>
                <a:ea typeface="Helvetica"/>
                <a:cs typeface="Helvetica"/>
                <a:sym typeface="Helvetica"/>
              </a:defRPr>
            </a:pPr>
            <a:r>
              <a:t>                           carried out.</a:t>
            </a:r>
          </a:p>
        </p:txBody>
      </p:sp>
      <p:pic>
        <p:nvPicPr>
          <p:cNvPr id="137" name="53fa3d8d0c0c9c4ee5bcb154235348c3_question-mark-art-research-question-clipart_350-466.jpg" descr="53fa3d8d0c0c9c4ee5bcb154235348c3_question-mark-art-research-question-clipart_350-466.jpg"/>
          <p:cNvPicPr>
            <a:picLocks noChangeAspect="1"/>
          </p:cNvPicPr>
          <p:nvPr/>
        </p:nvPicPr>
        <p:blipFill>
          <a:blip r:embed="rId3">
            <a:extLst/>
          </a:blip>
          <a:stretch>
            <a:fillRect/>
          </a:stretch>
        </p:blipFill>
        <p:spPr>
          <a:xfrm>
            <a:off x="7531561" y="3469270"/>
            <a:ext cx="4445001" cy="4988931"/>
          </a:xfrm>
          <a:prstGeom prst="rect">
            <a:avLst/>
          </a:prstGeom>
          <a:ln w="12700">
            <a:miter lim="400000"/>
          </a:ln>
        </p:spPr>
      </p:pic>
      <p:sp>
        <p:nvSpPr>
          <p:cNvPr id="138" name="It is the procedure by which the study question is best answered"/>
          <p:cNvSpPr txBox="1"/>
          <p:nvPr/>
        </p:nvSpPr>
        <p:spPr>
          <a:xfrm>
            <a:off x="211044" y="2228862"/>
            <a:ext cx="8527369" cy="119380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b="1">
                <a:latin typeface="Helvetica"/>
                <a:ea typeface="Helvetica"/>
                <a:cs typeface="Helvetica"/>
                <a:sym typeface="Helvetica"/>
              </a:defRPr>
            </a:pPr>
            <a:r>
              <a:t>It is the procedure by which the study question is </a:t>
            </a:r>
            <a:r>
              <a:rPr>
                <a:solidFill>
                  <a:schemeClr val="accent5"/>
                </a:solidFill>
              </a:rPr>
              <a:t>best</a:t>
            </a:r>
            <a:r>
              <a:t> answered</a:t>
            </a:r>
          </a:p>
        </p:txBody>
      </p:sp>
      <p:pic>
        <p:nvPicPr>
          <p:cNvPr id="139" name="Screen Shot 2018-08-10 at 7.42.28 AM.png" descr="Screen Shot 2018-08-10 at 7.42.28 AM.png"/>
          <p:cNvPicPr>
            <a:picLocks noChangeAspect="1"/>
          </p:cNvPicPr>
          <p:nvPr/>
        </p:nvPicPr>
        <p:blipFill>
          <a:blip r:embed="rId4">
            <a:extLst/>
          </a:blip>
          <a:stretch>
            <a:fillRect/>
          </a:stretch>
        </p:blipFill>
        <p:spPr>
          <a:xfrm>
            <a:off x="325204" y="3564627"/>
            <a:ext cx="6401996" cy="489357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41" name="Types of study designs :"/>
          <p:cNvSpPr txBox="1"/>
          <p:nvPr/>
        </p:nvSpPr>
        <p:spPr>
          <a:xfrm>
            <a:off x="347410" y="396905"/>
            <a:ext cx="6822751" cy="647701"/>
          </a:xfrm>
          <a:prstGeom prst="rect">
            <a:avLst/>
          </a:prstGeom>
          <a:solidFill>
            <a:schemeClr val="accent1">
              <a:satOff val="-3355"/>
              <a:lumOff val="2661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Types of study designs :</a:t>
            </a:r>
          </a:p>
        </p:txBody>
      </p:sp>
      <p:sp>
        <p:nvSpPr>
          <p:cNvPr id="142" name="Observational"/>
          <p:cNvSpPr txBox="1"/>
          <p:nvPr/>
        </p:nvSpPr>
        <p:spPr>
          <a:xfrm>
            <a:off x="1944149" y="1995017"/>
            <a:ext cx="3321277" cy="647708"/>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b="1">
                <a:latin typeface="Helvetica"/>
                <a:ea typeface="Helvetica"/>
                <a:cs typeface="Helvetica"/>
                <a:sym typeface="Helvetica"/>
              </a:rPr>
              <a:t>Observational</a:t>
            </a:r>
            <a:r>
              <a:t> </a:t>
            </a:r>
          </a:p>
        </p:txBody>
      </p:sp>
      <p:sp>
        <p:nvSpPr>
          <p:cNvPr id="143" name="Experimental"/>
          <p:cNvSpPr txBox="1"/>
          <p:nvPr/>
        </p:nvSpPr>
        <p:spPr>
          <a:xfrm>
            <a:off x="8816190" y="1995021"/>
            <a:ext cx="3164299" cy="647701"/>
          </a:xfrm>
          <a:prstGeom prst="rect">
            <a:avLst/>
          </a:prstGeom>
          <a:solidFill>
            <a:schemeClr val="accent2">
              <a:hueOff val="-2473793"/>
              <a:satOff val="-50209"/>
              <a:lumOff val="235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Experimental</a:t>
            </a:r>
          </a:p>
        </p:txBody>
      </p:sp>
      <p:sp>
        <p:nvSpPr>
          <p:cNvPr id="144" name="Descriptive"/>
          <p:cNvSpPr txBox="1"/>
          <p:nvPr/>
        </p:nvSpPr>
        <p:spPr>
          <a:xfrm>
            <a:off x="589929" y="5021417"/>
            <a:ext cx="2576626" cy="6477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Descriptive</a:t>
            </a:r>
          </a:p>
        </p:txBody>
      </p:sp>
      <p:sp>
        <p:nvSpPr>
          <p:cNvPr id="145" name="Arrow"/>
          <p:cNvSpPr/>
          <p:nvPr/>
        </p:nvSpPr>
        <p:spPr>
          <a:xfrm rot="7380000">
            <a:off x="1284456" y="3203217"/>
            <a:ext cx="2550452" cy="1270001"/>
          </a:xfrm>
          <a:prstGeom prst="rightArrow">
            <a:avLst>
              <a:gd name="adj1" fmla="val 32000"/>
              <a:gd name="adj2" fmla="val 64000"/>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46" name="Arrow"/>
          <p:cNvSpPr/>
          <p:nvPr/>
        </p:nvSpPr>
        <p:spPr>
          <a:xfrm rot="2640000">
            <a:off x="3225387" y="3166095"/>
            <a:ext cx="3018626" cy="1270001"/>
          </a:xfrm>
          <a:prstGeom prst="rightArrow">
            <a:avLst>
              <a:gd name="adj1" fmla="val 32000"/>
              <a:gd name="adj2" fmla="val 63000"/>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47" name="Analytical"/>
          <p:cNvSpPr txBox="1"/>
          <p:nvPr/>
        </p:nvSpPr>
        <p:spPr>
          <a:xfrm>
            <a:off x="4680687" y="5021417"/>
            <a:ext cx="2576626" cy="6477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Analytical</a:t>
            </a:r>
          </a:p>
        </p:txBody>
      </p:sp>
      <p:sp>
        <p:nvSpPr>
          <p:cNvPr id="148" name="Arrow"/>
          <p:cNvSpPr/>
          <p:nvPr/>
        </p:nvSpPr>
        <p:spPr>
          <a:xfrm rot="6600000">
            <a:off x="39261" y="6245143"/>
            <a:ext cx="2114352" cy="1178473"/>
          </a:xfrm>
          <a:prstGeom prst="rightArrow">
            <a:avLst>
              <a:gd name="adj1" fmla="val 29028"/>
              <a:gd name="adj2" fmla="val 54557"/>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49" name="Case Report"/>
          <p:cNvSpPr txBox="1"/>
          <p:nvPr/>
        </p:nvSpPr>
        <p:spPr>
          <a:xfrm>
            <a:off x="207906" y="8034376"/>
            <a:ext cx="1603984" cy="11938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Case Report</a:t>
            </a:r>
          </a:p>
        </p:txBody>
      </p:sp>
      <p:sp>
        <p:nvSpPr>
          <p:cNvPr id="150" name="Case Series"/>
          <p:cNvSpPr txBox="1"/>
          <p:nvPr/>
        </p:nvSpPr>
        <p:spPr>
          <a:xfrm>
            <a:off x="2331700" y="7866953"/>
            <a:ext cx="1603984" cy="11938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Case Series</a:t>
            </a:r>
          </a:p>
        </p:txBody>
      </p:sp>
      <p:sp>
        <p:nvSpPr>
          <p:cNvPr id="151" name="Arrow"/>
          <p:cNvSpPr/>
          <p:nvPr/>
        </p:nvSpPr>
        <p:spPr>
          <a:xfrm rot="3420000">
            <a:off x="1340543" y="6131258"/>
            <a:ext cx="2256846" cy="1270001"/>
          </a:xfrm>
          <a:prstGeom prst="rightArrow">
            <a:avLst>
              <a:gd name="adj1" fmla="val 26200"/>
              <a:gd name="adj2" fmla="val 59359"/>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52" name="Arrow"/>
          <p:cNvSpPr/>
          <p:nvPr/>
        </p:nvSpPr>
        <p:spPr>
          <a:xfrm rot="6180000">
            <a:off x="4500855" y="6343395"/>
            <a:ext cx="2032253" cy="1050999"/>
          </a:xfrm>
          <a:prstGeom prst="rightArrow">
            <a:avLst>
              <a:gd name="adj1" fmla="val 32000"/>
              <a:gd name="adj2" fmla="val 77336"/>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53" name="Cross Sectional"/>
          <p:cNvSpPr/>
          <p:nvPr/>
        </p:nvSpPr>
        <p:spPr>
          <a:xfrm>
            <a:off x="4455494" y="7828853"/>
            <a:ext cx="1807568" cy="1270001"/>
          </a:xfrm>
          <a:prstGeom prst="ellipse">
            <a:avLst/>
          </a:prstGeom>
          <a:solidFill>
            <a:schemeClr val="accent3">
              <a:satOff val="18648"/>
              <a:lumOff val="59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400" b="1">
                <a:latin typeface="Helvetica"/>
                <a:ea typeface="Helvetica"/>
                <a:cs typeface="Helvetica"/>
                <a:sym typeface="Helvetica"/>
              </a:defRPr>
            </a:pPr>
            <a:r>
              <a:rPr sz="2500"/>
              <a:t>Cross Sectiona</a:t>
            </a:r>
            <a:r>
              <a:t>l</a:t>
            </a:r>
          </a:p>
        </p:txBody>
      </p:sp>
      <p:sp>
        <p:nvSpPr>
          <p:cNvPr id="154" name="Arrow"/>
          <p:cNvSpPr/>
          <p:nvPr/>
        </p:nvSpPr>
        <p:spPr>
          <a:xfrm rot="3960000">
            <a:off x="5499332" y="6393683"/>
            <a:ext cx="2203813" cy="1024599"/>
          </a:xfrm>
          <a:prstGeom prst="rightArrow">
            <a:avLst>
              <a:gd name="adj1" fmla="val 32000"/>
              <a:gd name="adj2" fmla="val 83047"/>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55" name="Case - Control"/>
          <p:cNvSpPr/>
          <p:nvPr/>
        </p:nvSpPr>
        <p:spPr>
          <a:xfrm>
            <a:off x="6510140" y="7996276"/>
            <a:ext cx="1807568" cy="1270001"/>
          </a:xfrm>
          <a:prstGeom prst="ellipse">
            <a:avLst/>
          </a:prstGeom>
          <a:solidFill>
            <a:schemeClr val="accent3">
              <a:satOff val="18648"/>
              <a:lumOff val="59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700" b="1">
                <a:latin typeface="Helvetica"/>
                <a:ea typeface="Helvetica"/>
                <a:cs typeface="Helvetica"/>
                <a:sym typeface="Helvetica"/>
              </a:defRPr>
            </a:lvl1pPr>
          </a:lstStyle>
          <a:p>
            <a:r>
              <a:t>Case - Control</a:t>
            </a:r>
          </a:p>
        </p:txBody>
      </p:sp>
      <p:sp>
        <p:nvSpPr>
          <p:cNvPr id="156" name="Arrow"/>
          <p:cNvSpPr/>
          <p:nvPr/>
        </p:nvSpPr>
        <p:spPr>
          <a:xfrm rot="2580000">
            <a:off x="6275495" y="6118581"/>
            <a:ext cx="2394020" cy="1073696"/>
          </a:xfrm>
          <a:prstGeom prst="rightArrow">
            <a:avLst>
              <a:gd name="adj1" fmla="val 32000"/>
              <a:gd name="adj2" fmla="val 75701"/>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57" name="Cohort"/>
          <p:cNvSpPr/>
          <p:nvPr/>
        </p:nvSpPr>
        <p:spPr>
          <a:xfrm>
            <a:off x="8242300" y="7302500"/>
            <a:ext cx="1603984" cy="1270000"/>
          </a:xfrm>
          <a:prstGeom prst="ellipse">
            <a:avLst/>
          </a:prstGeom>
          <a:solidFill>
            <a:schemeClr val="accent3">
              <a:satOff val="18648"/>
              <a:lumOff val="59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900" b="1">
                <a:latin typeface="Helvetica"/>
                <a:ea typeface="Helvetica"/>
                <a:cs typeface="Helvetica"/>
                <a:sym typeface="Helvetica"/>
              </a:defRPr>
            </a:lvl1pPr>
          </a:lstStyle>
          <a:p>
            <a:r>
              <a:t>Cohort</a:t>
            </a:r>
          </a:p>
        </p:txBody>
      </p:sp>
      <p:sp>
        <p:nvSpPr>
          <p:cNvPr id="158" name="Arrow"/>
          <p:cNvSpPr/>
          <p:nvPr/>
        </p:nvSpPr>
        <p:spPr>
          <a:xfrm rot="6060000">
            <a:off x="9470990" y="3246306"/>
            <a:ext cx="1847818" cy="993748"/>
          </a:xfrm>
          <a:prstGeom prst="rightArrow">
            <a:avLst>
              <a:gd name="adj1" fmla="val 32000"/>
              <a:gd name="adj2" fmla="val 81791"/>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59" name="RCT"/>
          <p:cNvSpPr/>
          <p:nvPr/>
        </p:nvSpPr>
        <p:spPr>
          <a:xfrm>
            <a:off x="11163107" y="4507067"/>
            <a:ext cx="1807568" cy="1270001"/>
          </a:xfrm>
          <a:prstGeom prst="ellipse">
            <a:avLst/>
          </a:prstGeom>
          <a:solidFill>
            <a:schemeClr val="accent2">
              <a:hueOff val="-2473793"/>
              <a:satOff val="-50209"/>
              <a:lumOff val="23543"/>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4700" b="1">
                <a:latin typeface="Helvetica"/>
                <a:ea typeface="Helvetica"/>
                <a:cs typeface="Helvetica"/>
                <a:sym typeface="Helvetica"/>
              </a:defRPr>
            </a:lvl1pPr>
          </a:lstStyle>
          <a:p>
            <a:r>
              <a:t>RCT</a:t>
            </a:r>
          </a:p>
        </p:txBody>
      </p:sp>
      <p:sp>
        <p:nvSpPr>
          <p:cNvPr id="160" name="Arrow"/>
          <p:cNvSpPr/>
          <p:nvPr/>
        </p:nvSpPr>
        <p:spPr>
          <a:xfrm rot="3240000">
            <a:off x="10534690" y="3070497"/>
            <a:ext cx="2037984" cy="1035231"/>
          </a:xfrm>
          <a:prstGeom prst="rightArrow">
            <a:avLst>
              <a:gd name="adj1" fmla="val 32000"/>
              <a:gd name="adj2" fmla="val 78514"/>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1" name="CT"/>
          <p:cNvSpPr/>
          <p:nvPr/>
        </p:nvSpPr>
        <p:spPr>
          <a:xfrm>
            <a:off x="9155554" y="4710267"/>
            <a:ext cx="1807568" cy="1270001"/>
          </a:xfrm>
          <a:prstGeom prst="ellipse">
            <a:avLst/>
          </a:prstGeom>
          <a:solidFill>
            <a:schemeClr val="accent2">
              <a:hueOff val="-2473793"/>
              <a:satOff val="-50209"/>
              <a:lumOff val="23543"/>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4200" b="1">
                <a:latin typeface="Helvetica"/>
                <a:ea typeface="Helvetica"/>
                <a:cs typeface="Helvetica"/>
                <a:sym typeface="Helvetica"/>
              </a:defRPr>
            </a:lvl1pPr>
          </a:lstStyle>
          <a:p>
            <a:r>
              <a:t>CT</a:t>
            </a:r>
          </a:p>
        </p:txBody>
      </p:sp>
      <p:sp>
        <p:nvSpPr>
          <p:cNvPr id="162" name="Arrow"/>
          <p:cNvSpPr/>
          <p:nvPr/>
        </p:nvSpPr>
        <p:spPr>
          <a:xfrm rot="7800000">
            <a:off x="8629257" y="2857714"/>
            <a:ext cx="1818514" cy="1121262"/>
          </a:xfrm>
          <a:prstGeom prst="rightArrow">
            <a:avLst>
              <a:gd name="adj1" fmla="val 32000"/>
              <a:gd name="adj2" fmla="val 72490"/>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3" name="Open Trial"/>
          <p:cNvSpPr/>
          <p:nvPr/>
        </p:nvSpPr>
        <p:spPr>
          <a:xfrm>
            <a:off x="7658482" y="3918941"/>
            <a:ext cx="1488928" cy="1270001"/>
          </a:xfrm>
          <a:prstGeom prst="ellipse">
            <a:avLst/>
          </a:prstGeom>
          <a:solidFill>
            <a:schemeClr val="accent2">
              <a:hueOff val="-2473793"/>
              <a:satOff val="-50209"/>
              <a:lumOff val="23543"/>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900" b="1">
                <a:latin typeface="Helvetica"/>
                <a:ea typeface="Helvetica"/>
                <a:cs typeface="Helvetica"/>
                <a:sym typeface="Helvetica"/>
              </a:defRPr>
            </a:lvl1pPr>
          </a:lstStyle>
          <a:p>
            <a:r>
              <a:t>Open Trial</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5" name="Other types of study :"/>
          <p:cNvSpPr txBox="1"/>
          <p:nvPr/>
        </p:nvSpPr>
        <p:spPr>
          <a:xfrm>
            <a:off x="422294" y="496750"/>
            <a:ext cx="5230546" cy="647701"/>
          </a:xfrm>
          <a:prstGeom prst="rect">
            <a:avLst/>
          </a:prstGeom>
          <a:solidFill>
            <a:schemeClr val="accent1">
              <a:satOff val="-3355"/>
              <a:lumOff val="2661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Other types of study :</a:t>
            </a:r>
          </a:p>
        </p:txBody>
      </p:sp>
      <p:sp>
        <p:nvSpPr>
          <p:cNvPr id="166" name="Audit"/>
          <p:cNvSpPr txBox="1"/>
          <p:nvPr/>
        </p:nvSpPr>
        <p:spPr>
          <a:xfrm>
            <a:off x="484697" y="1707370"/>
            <a:ext cx="1819097" cy="647701"/>
          </a:xfrm>
          <a:prstGeom prst="rect">
            <a:avLst/>
          </a:prstGeom>
          <a:solidFill>
            <a:srgbClr val="DCDEE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Audit</a:t>
            </a:r>
          </a:p>
        </p:txBody>
      </p:sp>
      <p:sp>
        <p:nvSpPr>
          <p:cNvPr id="167" name="Survey"/>
          <p:cNvSpPr txBox="1"/>
          <p:nvPr/>
        </p:nvSpPr>
        <p:spPr>
          <a:xfrm>
            <a:off x="484697" y="2917989"/>
            <a:ext cx="1819097" cy="647701"/>
          </a:xfrm>
          <a:prstGeom prst="rect">
            <a:avLst/>
          </a:prstGeom>
          <a:solidFill>
            <a:srgbClr val="DCDEE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Survey</a:t>
            </a:r>
          </a:p>
        </p:txBody>
      </p:sp>
      <p:sp>
        <p:nvSpPr>
          <p:cNvPr id="168" name="Systematic review and Meta-analysis"/>
          <p:cNvSpPr txBox="1"/>
          <p:nvPr/>
        </p:nvSpPr>
        <p:spPr>
          <a:xfrm>
            <a:off x="437163" y="4028764"/>
            <a:ext cx="8222726" cy="647701"/>
          </a:xfrm>
          <a:prstGeom prst="rect">
            <a:avLst/>
          </a:prstGeom>
          <a:solidFill>
            <a:srgbClr val="DCDEE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Systematic review and Meta-analysis</a:t>
            </a:r>
          </a:p>
        </p:txBody>
      </p:sp>
      <p:pic>
        <p:nvPicPr>
          <p:cNvPr id="169" name="dissertation-methodology.jpg" descr="dissertation-methodology.jpg"/>
          <p:cNvPicPr>
            <a:picLocks noChangeAspect="1"/>
          </p:cNvPicPr>
          <p:nvPr/>
        </p:nvPicPr>
        <p:blipFill>
          <a:blip r:embed="rId3">
            <a:extLst/>
          </a:blip>
          <a:srcRect l="19948" t="12294" r="15058" b="4761"/>
          <a:stretch>
            <a:fillRect/>
          </a:stretch>
        </p:blipFill>
        <p:spPr>
          <a:xfrm>
            <a:off x="4748375" y="5076431"/>
            <a:ext cx="3036523" cy="3381769"/>
          </a:xfrm>
          <a:custGeom>
            <a:avLst/>
            <a:gdLst/>
            <a:ahLst/>
            <a:cxnLst>
              <a:cxn ang="0">
                <a:pos x="wd2" y="hd2"/>
              </a:cxn>
              <a:cxn ang="5400000">
                <a:pos x="wd2" y="hd2"/>
              </a:cxn>
              <a:cxn ang="10800000">
                <a:pos x="wd2" y="hd2"/>
              </a:cxn>
              <a:cxn ang="16200000">
                <a:pos x="wd2" y="hd2"/>
              </a:cxn>
            </a:cxnLst>
            <a:rect l="0" t="0" r="r" b="b"/>
            <a:pathLst>
              <a:path w="21592" h="21593" extrusionOk="0">
                <a:moveTo>
                  <a:pt x="14717" y="1"/>
                </a:moveTo>
                <a:cubicBezTo>
                  <a:pt x="14427" y="-7"/>
                  <a:pt x="14009" y="41"/>
                  <a:pt x="13309" y="107"/>
                </a:cubicBezTo>
                <a:cubicBezTo>
                  <a:pt x="12698" y="165"/>
                  <a:pt x="11539" y="274"/>
                  <a:pt x="10735" y="348"/>
                </a:cubicBezTo>
                <a:cubicBezTo>
                  <a:pt x="8631" y="544"/>
                  <a:pt x="6298" y="758"/>
                  <a:pt x="5376" y="842"/>
                </a:cubicBezTo>
                <a:cubicBezTo>
                  <a:pt x="4938" y="883"/>
                  <a:pt x="4122" y="966"/>
                  <a:pt x="3561" y="1026"/>
                </a:cubicBezTo>
                <a:cubicBezTo>
                  <a:pt x="3001" y="1087"/>
                  <a:pt x="2324" y="1157"/>
                  <a:pt x="2057" y="1179"/>
                </a:cubicBezTo>
                <a:cubicBezTo>
                  <a:pt x="1418" y="1233"/>
                  <a:pt x="1332" y="1358"/>
                  <a:pt x="1366" y="2172"/>
                </a:cubicBezTo>
                <a:cubicBezTo>
                  <a:pt x="1387" y="2672"/>
                  <a:pt x="1424" y="2811"/>
                  <a:pt x="1592" y="2989"/>
                </a:cubicBezTo>
                <a:lnTo>
                  <a:pt x="1795" y="3206"/>
                </a:lnTo>
                <a:lnTo>
                  <a:pt x="1566" y="3275"/>
                </a:lnTo>
                <a:cubicBezTo>
                  <a:pt x="1439" y="3313"/>
                  <a:pt x="1276" y="3344"/>
                  <a:pt x="1205" y="3344"/>
                </a:cubicBezTo>
                <a:cubicBezTo>
                  <a:pt x="910" y="3344"/>
                  <a:pt x="793" y="4184"/>
                  <a:pt x="1027" y="4624"/>
                </a:cubicBezTo>
                <a:cubicBezTo>
                  <a:pt x="1170" y="4892"/>
                  <a:pt x="1371" y="4958"/>
                  <a:pt x="2433" y="5087"/>
                </a:cubicBezTo>
                <a:cubicBezTo>
                  <a:pt x="2812" y="5133"/>
                  <a:pt x="3149" y="5204"/>
                  <a:pt x="3180" y="5244"/>
                </a:cubicBezTo>
                <a:cubicBezTo>
                  <a:pt x="3212" y="5284"/>
                  <a:pt x="3227" y="5487"/>
                  <a:pt x="3214" y="5694"/>
                </a:cubicBezTo>
                <a:cubicBezTo>
                  <a:pt x="3196" y="6003"/>
                  <a:pt x="3228" y="6102"/>
                  <a:pt x="3389" y="6237"/>
                </a:cubicBezTo>
                <a:cubicBezTo>
                  <a:pt x="3628" y="6436"/>
                  <a:pt x="3596" y="6448"/>
                  <a:pt x="2670" y="6509"/>
                </a:cubicBezTo>
                <a:cubicBezTo>
                  <a:pt x="2302" y="6534"/>
                  <a:pt x="1951" y="6578"/>
                  <a:pt x="1888" y="6609"/>
                </a:cubicBezTo>
                <a:cubicBezTo>
                  <a:pt x="1824" y="6640"/>
                  <a:pt x="1715" y="6849"/>
                  <a:pt x="1648" y="7074"/>
                </a:cubicBezTo>
                <a:cubicBezTo>
                  <a:pt x="1413" y="7859"/>
                  <a:pt x="1533" y="8849"/>
                  <a:pt x="1902" y="9170"/>
                </a:cubicBezTo>
                <a:cubicBezTo>
                  <a:pt x="2124" y="9362"/>
                  <a:pt x="2082" y="9376"/>
                  <a:pt x="1089" y="9422"/>
                </a:cubicBezTo>
                <a:cubicBezTo>
                  <a:pt x="189" y="9464"/>
                  <a:pt x="-8" y="9572"/>
                  <a:pt x="0" y="10023"/>
                </a:cubicBezTo>
                <a:cubicBezTo>
                  <a:pt x="6" y="10385"/>
                  <a:pt x="118" y="10492"/>
                  <a:pt x="581" y="10585"/>
                </a:cubicBezTo>
                <a:cubicBezTo>
                  <a:pt x="1211" y="10712"/>
                  <a:pt x="1198" y="10703"/>
                  <a:pt x="996" y="10904"/>
                </a:cubicBezTo>
                <a:cubicBezTo>
                  <a:pt x="852" y="11049"/>
                  <a:pt x="816" y="11188"/>
                  <a:pt x="816" y="11556"/>
                </a:cubicBezTo>
                <a:cubicBezTo>
                  <a:pt x="816" y="12103"/>
                  <a:pt x="924" y="12220"/>
                  <a:pt x="1504" y="12293"/>
                </a:cubicBezTo>
                <a:cubicBezTo>
                  <a:pt x="1996" y="12355"/>
                  <a:pt x="2040" y="12426"/>
                  <a:pt x="1665" y="12566"/>
                </a:cubicBezTo>
                <a:cubicBezTo>
                  <a:pt x="1200" y="12739"/>
                  <a:pt x="1016" y="13312"/>
                  <a:pt x="1292" y="13729"/>
                </a:cubicBezTo>
                <a:cubicBezTo>
                  <a:pt x="1400" y="13891"/>
                  <a:pt x="1402" y="13961"/>
                  <a:pt x="1290" y="14249"/>
                </a:cubicBezTo>
                <a:cubicBezTo>
                  <a:pt x="1210" y="14454"/>
                  <a:pt x="1168" y="14795"/>
                  <a:pt x="1182" y="15129"/>
                </a:cubicBezTo>
                <a:lnTo>
                  <a:pt x="1208" y="15672"/>
                </a:lnTo>
                <a:lnTo>
                  <a:pt x="841" y="15800"/>
                </a:lnTo>
                <a:cubicBezTo>
                  <a:pt x="410" y="15952"/>
                  <a:pt x="195" y="16230"/>
                  <a:pt x="195" y="16635"/>
                </a:cubicBezTo>
                <a:cubicBezTo>
                  <a:pt x="195" y="16758"/>
                  <a:pt x="149" y="16867"/>
                  <a:pt x="85" y="16961"/>
                </a:cubicBezTo>
                <a:cubicBezTo>
                  <a:pt x="99" y="17015"/>
                  <a:pt x="140" y="17088"/>
                  <a:pt x="203" y="17169"/>
                </a:cubicBezTo>
                <a:cubicBezTo>
                  <a:pt x="335" y="17336"/>
                  <a:pt x="368" y="17433"/>
                  <a:pt x="260" y="17499"/>
                </a:cubicBezTo>
                <a:cubicBezTo>
                  <a:pt x="308" y="17503"/>
                  <a:pt x="382" y="17505"/>
                  <a:pt x="415" y="17510"/>
                </a:cubicBezTo>
                <a:cubicBezTo>
                  <a:pt x="534" y="17477"/>
                  <a:pt x="601" y="17478"/>
                  <a:pt x="669" y="17550"/>
                </a:cubicBezTo>
                <a:cubicBezTo>
                  <a:pt x="776" y="17664"/>
                  <a:pt x="2718" y="18461"/>
                  <a:pt x="7532" y="20364"/>
                </a:cubicBezTo>
                <a:cubicBezTo>
                  <a:pt x="9756" y="21242"/>
                  <a:pt x="10587" y="21536"/>
                  <a:pt x="10899" y="21560"/>
                </a:cubicBezTo>
                <a:cubicBezTo>
                  <a:pt x="11044" y="21571"/>
                  <a:pt x="11093" y="21582"/>
                  <a:pt x="11184" y="21593"/>
                </a:cubicBezTo>
                <a:cubicBezTo>
                  <a:pt x="11837" y="21583"/>
                  <a:pt x="12249" y="21560"/>
                  <a:pt x="12293" y="21504"/>
                </a:cubicBezTo>
                <a:cubicBezTo>
                  <a:pt x="12321" y="21469"/>
                  <a:pt x="12409" y="21440"/>
                  <a:pt x="12493" y="21440"/>
                </a:cubicBezTo>
                <a:cubicBezTo>
                  <a:pt x="12578" y="21440"/>
                  <a:pt x="12805" y="21377"/>
                  <a:pt x="12996" y="21301"/>
                </a:cubicBezTo>
                <a:cubicBezTo>
                  <a:pt x="13187" y="21224"/>
                  <a:pt x="13487" y="21161"/>
                  <a:pt x="13662" y="21161"/>
                </a:cubicBezTo>
                <a:cubicBezTo>
                  <a:pt x="13837" y="21161"/>
                  <a:pt x="14058" y="21119"/>
                  <a:pt x="14150" y="21066"/>
                </a:cubicBezTo>
                <a:cubicBezTo>
                  <a:pt x="14243" y="21013"/>
                  <a:pt x="14366" y="20983"/>
                  <a:pt x="14427" y="21002"/>
                </a:cubicBezTo>
                <a:cubicBezTo>
                  <a:pt x="14487" y="21020"/>
                  <a:pt x="14620" y="20989"/>
                  <a:pt x="14723" y="20933"/>
                </a:cubicBezTo>
                <a:cubicBezTo>
                  <a:pt x="14826" y="20876"/>
                  <a:pt x="14984" y="20844"/>
                  <a:pt x="15073" y="20862"/>
                </a:cubicBezTo>
                <a:cubicBezTo>
                  <a:pt x="15162" y="20880"/>
                  <a:pt x="15260" y="20861"/>
                  <a:pt x="15293" y="20820"/>
                </a:cubicBezTo>
                <a:cubicBezTo>
                  <a:pt x="15326" y="20778"/>
                  <a:pt x="15448" y="20745"/>
                  <a:pt x="15564" y="20745"/>
                </a:cubicBezTo>
                <a:cubicBezTo>
                  <a:pt x="15680" y="20745"/>
                  <a:pt x="15801" y="20713"/>
                  <a:pt x="15832" y="20674"/>
                </a:cubicBezTo>
                <a:cubicBezTo>
                  <a:pt x="15863" y="20635"/>
                  <a:pt x="15926" y="20622"/>
                  <a:pt x="15973" y="20645"/>
                </a:cubicBezTo>
                <a:cubicBezTo>
                  <a:pt x="16021" y="20668"/>
                  <a:pt x="16114" y="20652"/>
                  <a:pt x="16179" y="20609"/>
                </a:cubicBezTo>
                <a:cubicBezTo>
                  <a:pt x="16245" y="20567"/>
                  <a:pt x="16575" y="20488"/>
                  <a:pt x="16913" y="20432"/>
                </a:cubicBezTo>
                <a:cubicBezTo>
                  <a:pt x="17251" y="20377"/>
                  <a:pt x="17668" y="20283"/>
                  <a:pt x="17841" y="20226"/>
                </a:cubicBezTo>
                <a:cubicBezTo>
                  <a:pt x="18015" y="20169"/>
                  <a:pt x="18174" y="20137"/>
                  <a:pt x="18197" y="20155"/>
                </a:cubicBezTo>
                <a:cubicBezTo>
                  <a:pt x="18220" y="20174"/>
                  <a:pt x="18350" y="20146"/>
                  <a:pt x="18485" y="20091"/>
                </a:cubicBezTo>
                <a:cubicBezTo>
                  <a:pt x="18620" y="20036"/>
                  <a:pt x="18784" y="20004"/>
                  <a:pt x="18846" y="20022"/>
                </a:cubicBezTo>
                <a:cubicBezTo>
                  <a:pt x="18908" y="20041"/>
                  <a:pt x="18985" y="20026"/>
                  <a:pt x="19015" y="19987"/>
                </a:cubicBezTo>
                <a:cubicBezTo>
                  <a:pt x="19046" y="19948"/>
                  <a:pt x="19123" y="19930"/>
                  <a:pt x="19188" y="19949"/>
                </a:cubicBezTo>
                <a:cubicBezTo>
                  <a:pt x="19252" y="19969"/>
                  <a:pt x="19469" y="19918"/>
                  <a:pt x="19670" y="19836"/>
                </a:cubicBezTo>
                <a:cubicBezTo>
                  <a:pt x="20026" y="19691"/>
                  <a:pt x="20644" y="19669"/>
                  <a:pt x="21067" y="19748"/>
                </a:cubicBezTo>
                <a:cubicBezTo>
                  <a:pt x="21124" y="19700"/>
                  <a:pt x="21183" y="19647"/>
                  <a:pt x="21222" y="19613"/>
                </a:cubicBezTo>
                <a:cubicBezTo>
                  <a:pt x="21243" y="19565"/>
                  <a:pt x="21276" y="19531"/>
                  <a:pt x="21321" y="19517"/>
                </a:cubicBezTo>
                <a:cubicBezTo>
                  <a:pt x="21325" y="19516"/>
                  <a:pt x="21326" y="19512"/>
                  <a:pt x="21330" y="19511"/>
                </a:cubicBezTo>
                <a:cubicBezTo>
                  <a:pt x="21413" y="19416"/>
                  <a:pt x="21375" y="19394"/>
                  <a:pt x="21267" y="19349"/>
                </a:cubicBezTo>
                <a:cubicBezTo>
                  <a:pt x="21116" y="19285"/>
                  <a:pt x="21109" y="19257"/>
                  <a:pt x="21208" y="19161"/>
                </a:cubicBezTo>
                <a:cubicBezTo>
                  <a:pt x="21304" y="19068"/>
                  <a:pt x="21304" y="19056"/>
                  <a:pt x="21208" y="19101"/>
                </a:cubicBezTo>
                <a:cubicBezTo>
                  <a:pt x="21083" y="19160"/>
                  <a:pt x="20722" y="18954"/>
                  <a:pt x="20793" y="18864"/>
                </a:cubicBezTo>
                <a:cubicBezTo>
                  <a:pt x="20816" y="18835"/>
                  <a:pt x="20769" y="18816"/>
                  <a:pt x="20689" y="18822"/>
                </a:cubicBezTo>
                <a:cubicBezTo>
                  <a:pt x="20351" y="18844"/>
                  <a:pt x="20332" y="18061"/>
                  <a:pt x="20661" y="17643"/>
                </a:cubicBezTo>
                <a:cubicBezTo>
                  <a:pt x="20688" y="17609"/>
                  <a:pt x="20723" y="17587"/>
                  <a:pt x="20754" y="17561"/>
                </a:cubicBezTo>
                <a:cubicBezTo>
                  <a:pt x="20872" y="17446"/>
                  <a:pt x="21019" y="17397"/>
                  <a:pt x="21256" y="17391"/>
                </a:cubicBezTo>
                <a:cubicBezTo>
                  <a:pt x="21428" y="17386"/>
                  <a:pt x="21538" y="17362"/>
                  <a:pt x="21592" y="17335"/>
                </a:cubicBezTo>
                <a:cubicBezTo>
                  <a:pt x="21562" y="17292"/>
                  <a:pt x="21475" y="17265"/>
                  <a:pt x="21296" y="17242"/>
                </a:cubicBezTo>
                <a:cubicBezTo>
                  <a:pt x="21224" y="17238"/>
                  <a:pt x="21144" y="17234"/>
                  <a:pt x="21101" y="17231"/>
                </a:cubicBezTo>
                <a:cubicBezTo>
                  <a:pt x="21054" y="17228"/>
                  <a:pt x="21031" y="17217"/>
                  <a:pt x="20997" y="17209"/>
                </a:cubicBezTo>
                <a:cubicBezTo>
                  <a:pt x="20888" y="17221"/>
                  <a:pt x="20815" y="17205"/>
                  <a:pt x="20785" y="17167"/>
                </a:cubicBezTo>
                <a:cubicBezTo>
                  <a:pt x="20622" y="17142"/>
                  <a:pt x="20459" y="17117"/>
                  <a:pt x="20288" y="17085"/>
                </a:cubicBezTo>
                <a:cubicBezTo>
                  <a:pt x="20271" y="17083"/>
                  <a:pt x="20242" y="17087"/>
                  <a:pt x="20229" y="17083"/>
                </a:cubicBezTo>
                <a:cubicBezTo>
                  <a:pt x="20148" y="17055"/>
                  <a:pt x="19942" y="17019"/>
                  <a:pt x="19772" y="17003"/>
                </a:cubicBezTo>
                <a:cubicBezTo>
                  <a:pt x="19631" y="16990"/>
                  <a:pt x="19469" y="16934"/>
                  <a:pt x="19357" y="16874"/>
                </a:cubicBezTo>
                <a:cubicBezTo>
                  <a:pt x="19350" y="16871"/>
                  <a:pt x="19341" y="16869"/>
                  <a:pt x="19334" y="16866"/>
                </a:cubicBezTo>
                <a:cubicBezTo>
                  <a:pt x="19250" y="16841"/>
                  <a:pt x="19154" y="16815"/>
                  <a:pt x="19109" y="16795"/>
                </a:cubicBezTo>
                <a:cubicBezTo>
                  <a:pt x="19070" y="16778"/>
                  <a:pt x="19037" y="16770"/>
                  <a:pt x="19001" y="16757"/>
                </a:cubicBezTo>
                <a:cubicBezTo>
                  <a:pt x="18968" y="16763"/>
                  <a:pt x="18927" y="16760"/>
                  <a:pt x="18888" y="16742"/>
                </a:cubicBezTo>
                <a:cubicBezTo>
                  <a:pt x="18874" y="16734"/>
                  <a:pt x="18877" y="16727"/>
                  <a:pt x="18869" y="16719"/>
                </a:cubicBezTo>
                <a:cubicBezTo>
                  <a:pt x="18841" y="16714"/>
                  <a:pt x="18806" y="16705"/>
                  <a:pt x="18798" y="16711"/>
                </a:cubicBezTo>
                <a:cubicBezTo>
                  <a:pt x="18687" y="16790"/>
                  <a:pt x="18529" y="15860"/>
                  <a:pt x="18567" y="15350"/>
                </a:cubicBezTo>
                <a:cubicBezTo>
                  <a:pt x="18620" y="14638"/>
                  <a:pt x="18724" y="14430"/>
                  <a:pt x="19086" y="14307"/>
                </a:cubicBezTo>
                <a:cubicBezTo>
                  <a:pt x="19245" y="14253"/>
                  <a:pt x="19335" y="14202"/>
                  <a:pt x="19286" y="14196"/>
                </a:cubicBezTo>
                <a:cubicBezTo>
                  <a:pt x="19238" y="14191"/>
                  <a:pt x="19041" y="14177"/>
                  <a:pt x="18849" y="14163"/>
                </a:cubicBezTo>
                <a:cubicBezTo>
                  <a:pt x="16897" y="14025"/>
                  <a:pt x="16193" y="13863"/>
                  <a:pt x="16086" y="13529"/>
                </a:cubicBezTo>
                <a:cubicBezTo>
                  <a:pt x="15986" y="13215"/>
                  <a:pt x="16101" y="12588"/>
                  <a:pt x="16278" y="12486"/>
                </a:cubicBezTo>
                <a:cubicBezTo>
                  <a:pt x="16423" y="12403"/>
                  <a:pt x="16390" y="12391"/>
                  <a:pt x="15984" y="12391"/>
                </a:cubicBezTo>
                <a:cubicBezTo>
                  <a:pt x="15609" y="12391"/>
                  <a:pt x="15509" y="12365"/>
                  <a:pt x="15426" y="12242"/>
                </a:cubicBezTo>
                <a:cubicBezTo>
                  <a:pt x="15283" y="12032"/>
                  <a:pt x="15359" y="11269"/>
                  <a:pt x="15547" y="11044"/>
                </a:cubicBezTo>
                <a:lnTo>
                  <a:pt x="15702" y="10860"/>
                </a:lnTo>
                <a:lnTo>
                  <a:pt x="17051" y="10860"/>
                </a:lnTo>
                <a:cubicBezTo>
                  <a:pt x="17793" y="10859"/>
                  <a:pt x="18489" y="10839"/>
                  <a:pt x="18598" y="10816"/>
                </a:cubicBezTo>
                <a:lnTo>
                  <a:pt x="18795" y="10776"/>
                </a:lnTo>
                <a:lnTo>
                  <a:pt x="18620" y="10599"/>
                </a:lnTo>
                <a:cubicBezTo>
                  <a:pt x="18389" y="10368"/>
                  <a:pt x="18384" y="9857"/>
                  <a:pt x="18612" y="9564"/>
                </a:cubicBezTo>
                <a:lnTo>
                  <a:pt x="18781" y="9347"/>
                </a:lnTo>
                <a:lnTo>
                  <a:pt x="18197" y="9305"/>
                </a:lnTo>
                <a:cubicBezTo>
                  <a:pt x="17336" y="9242"/>
                  <a:pt x="17336" y="9243"/>
                  <a:pt x="17336" y="7962"/>
                </a:cubicBezTo>
                <a:cubicBezTo>
                  <a:pt x="17336" y="6925"/>
                  <a:pt x="17343" y="6874"/>
                  <a:pt x="17534" y="6753"/>
                </a:cubicBezTo>
                <a:lnTo>
                  <a:pt x="17734" y="6627"/>
                </a:lnTo>
                <a:lnTo>
                  <a:pt x="17460" y="6553"/>
                </a:lnTo>
                <a:cubicBezTo>
                  <a:pt x="17065" y="6445"/>
                  <a:pt x="17229" y="6336"/>
                  <a:pt x="17785" y="6336"/>
                </a:cubicBezTo>
                <a:cubicBezTo>
                  <a:pt x="18293" y="6336"/>
                  <a:pt x="18361" y="6299"/>
                  <a:pt x="18121" y="6161"/>
                </a:cubicBezTo>
                <a:cubicBezTo>
                  <a:pt x="18025" y="6107"/>
                  <a:pt x="17959" y="5941"/>
                  <a:pt x="17932" y="5685"/>
                </a:cubicBezTo>
                <a:cubicBezTo>
                  <a:pt x="17886" y="5256"/>
                  <a:pt x="18036" y="4979"/>
                  <a:pt x="18366" y="4883"/>
                </a:cubicBezTo>
                <a:cubicBezTo>
                  <a:pt x="18489" y="4848"/>
                  <a:pt x="18297" y="4804"/>
                  <a:pt x="17754" y="4744"/>
                </a:cubicBezTo>
                <a:cubicBezTo>
                  <a:pt x="16723" y="4629"/>
                  <a:pt x="16565" y="4544"/>
                  <a:pt x="16600" y="4119"/>
                </a:cubicBezTo>
                <a:cubicBezTo>
                  <a:pt x="16626" y="3799"/>
                  <a:pt x="16632" y="3794"/>
                  <a:pt x="16969" y="3760"/>
                </a:cubicBezTo>
                <a:lnTo>
                  <a:pt x="17314" y="3725"/>
                </a:lnTo>
                <a:lnTo>
                  <a:pt x="17127" y="3594"/>
                </a:lnTo>
                <a:cubicBezTo>
                  <a:pt x="17025" y="3522"/>
                  <a:pt x="16967" y="3434"/>
                  <a:pt x="16995" y="3399"/>
                </a:cubicBezTo>
                <a:cubicBezTo>
                  <a:pt x="17023" y="3363"/>
                  <a:pt x="16972" y="3271"/>
                  <a:pt x="16885" y="3195"/>
                </a:cubicBezTo>
                <a:cubicBezTo>
                  <a:pt x="16719" y="3051"/>
                  <a:pt x="16679" y="2810"/>
                  <a:pt x="16794" y="2663"/>
                </a:cubicBezTo>
                <a:cubicBezTo>
                  <a:pt x="16831" y="2616"/>
                  <a:pt x="16843" y="2553"/>
                  <a:pt x="16820" y="2524"/>
                </a:cubicBezTo>
                <a:cubicBezTo>
                  <a:pt x="16758" y="2445"/>
                  <a:pt x="17003" y="2021"/>
                  <a:pt x="17110" y="2021"/>
                </a:cubicBezTo>
                <a:cubicBezTo>
                  <a:pt x="17343" y="2021"/>
                  <a:pt x="17302" y="1974"/>
                  <a:pt x="15841" y="639"/>
                </a:cubicBezTo>
                <a:cubicBezTo>
                  <a:pt x="15334" y="176"/>
                  <a:pt x="15202" y="13"/>
                  <a:pt x="14717" y="1"/>
                </a:cubicBezTo>
                <a:close/>
              </a:path>
            </a:pathLst>
          </a:cu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1" name="Observational descriptive :"/>
          <p:cNvSpPr txBox="1"/>
          <p:nvPr/>
        </p:nvSpPr>
        <p:spPr>
          <a:xfrm>
            <a:off x="422294" y="509231"/>
            <a:ext cx="6130564" cy="6477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Observational descriptive : </a:t>
            </a:r>
          </a:p>
        </p:txBody>
      </p:sp>
      <p:sp>
        <p:nvSpPr>
          <p:cNvPr id="172" name="The researcher reports what has been observed in a sample."/>
          <p:cNvSpPr txBox="1"/>
          <p:nvPr/>
        </p:nvSpPr>
        <p:spPr>
          <a:xfrm>
            <a:off x="372371" y="1602271"/>
            <a:ext cx="10554699"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1">
                <a:latin typeface="Helvetica"/>
                <a:ea typeface="Helvetica"/>
                <a:cs typeface="Helvetica"/>
                <a:sym typeface="Helvetica"/>
              </a:defRPr>
            </a:lvl1pPr>
          </a:lstStyle>
          <a:p>
            <a:r>
              <a:t>The researcher reports what has been observed in a sample.</a:t>
            </a:r>
          </a:p>
        </p:txBody>
      </p:sp>
      <p:sp>
        <p:nvSpPr>
          <p:cNvPr id="173" name="Nothing is done to the subjects in the sample."/>
          <p:cNvSpPr txBox="1"/>
          <p:nvPr/>
        </p:nvSpPr>
        <p:spPr>
          <a:xfrm>
            <a:off x="409813" y="2581013"/>
            <a:ext cx="7970432"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1">
                <a:latin typeface="Helvetica"/>
                <a:ea typeface="Helvetica"/>
                <a:cs typeface="Helvetica"/>
                <a:sym typeface="Helvetica"/>
              </a:defRPr>
            </a:lvl1pPr>
          </a:lstStyle>
          <a:p>
            <a:r>
              <a:t>Nothing is done to the subjects in the sample.</a:t>
            </a:r>
          </a:p>
        </p:txBody>
      </p:sp>
      <p:sp>
        <p:nvSpPr>
          <p:cNvPr id="174" name="They are useful for generating hypothesis that can can be tested by using other study designs."/>
          <p:cNvSpPr txBox="1"/>
          <p:nvPr/>
        </p:nvSpPr>
        <p:spPr>
          <a:xfrm>
            <a:off x="459735" y="4239179"/>
            <a:ext cx="12085330"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1">
                <a:latin typeface="Helvetica"/>
                <a:ea typeface="Helvetica"/>
                <a:cs typeface="Helvetica"/>
                <a:sym typeface="Helvetica"/>
              </a:defRPr>
            </a:lvl1pPr>
          </a:lstStyle>
          <a:p>
            <a:r>
              <a:t>They are useful for generating hypothesis that can can be tested by using other study designs.</a:t>
            </a:r>
          </a:p>
        </p:txBody>
      </p:sp>
      <p:sp>
        <p:nvSpPr>
          <p:cNvPr id="175" name="There is no control group."/>
          <p:cNvSpPr txBox="1"/>
          <p:nvPr/>
        </p:nvSpPr>
        <p:spPr>
          <a:xfrm>
            <a:off x="459736" y="3410096"/>
            <a:ext cx="6055681"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1">
                <a:latin typeface="Helvetica"/>
                <a:ea typeface="Helvetica"/>
                <a:cs typeface="Helvetica"/>
                <a:sym typeface="Helvetica"/>
              </a:defRPr>
            </a:lvl1pPr>
          </a:lstStyle>
          <a:p>
            <a:r>
              <a:t>There is no control group.</a:t>
            </a:r>
          </a:p>
        </p:txBody>
      </p:sp>
      <p:sp>
        <p:nvSpPr>
          <p:cNvPr id="176" name="Case Report"/>
          <p:cNvSpPr txBox="1"/>
          <p:nvPr/>
        </p:nvSpPr>
        <p:spPr>
          <a:xfrm>
            <a:off x="497177" y="6329146"/>
            <a:ext cx="3922618" cy="6477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Case Report</a:t>
            </a:r>
          </a:p>
        </p:txBody>
      </p:sp>
      <p:sp>
        <p:nvSpPr>
          <p:cNvPr id="177" name="Case Series"/>
          <p:cNvSpPr txBox="1"/>
          <p:nvPr/>
        </p:nvSpPr>
        <p:spPr>
          <a:xfrm>
            <a:off x="497177" y="7682305"/>
            <a:ext cx="3922618" cy="6477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Helvetica"/>
                <a:ea typeface="Helvetica"/>
                <a:cs typeface="Helvetica"/>
                <a:sym typeface="Helvetica"/>
              </a:defRPr>
            </a:lvl1pPr>
          </a:lstStyle>
          <a:p>
            <a:r>
              <a:t>Case Series</a:t>
            </a:r>
          </a:p>
        </p:txBody>
      </p:sp>
      <p:sp>
        <p:nvSpPr>
          <p:cNvPr id="178" name="Star"/>
          <p:cNvSpPr/>
          <p:nvPr/>
        </p:nvSpPr>
        <p:spPr>
          <a:xfrm>
            <a:off x="8414761" y="2459934"/>
            <a:ext cx="779673" cy="771463"/>
          </a:xfrm>
          <a:prstGeom prst="star5">
            <a:avLst>
              <a:gd name="adj" fmla="val 19100"/>
              <a:gd name="hf" fmla="val 105146"/>
              <a:gd name="vf" fmla="val 110557"/>
            </a:avLst>
          </a:prstGeom>
          <a:solidFill>
            <a:schemeClr val="accent5"/>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79" name="Star"/>
          <p:cNvSpPr/>
          <p:nvPr/>
        </p:nvSpPr>
        <p:spPr>
          <a:xfrm>
            <a:off x="5034776" y="3367375"/>
            <a:ext cx="779473" cy="768659"/>
          </a:xfrm>
          <a:prstGeom prst="star5">
            <a:avLst>
              <a:gd name="adj" fmla="val 19100"/>
              <a:gd name="hf" fmla="val 105146"/>
              <a:gd name="vf" fmla="val 110557"/>
            </a:avLst>
          </a:prstGeom>
          <a:solidFill>
            <a:schemeClr val="accent5"/>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80" name="Arrow"/>
          <p:cNvSpPr/>
          <p:nvPr/>
        </p:nvSpPr>
        <p:spPr>
          <a:xfrm>
            <a:off x="5005325" y="6076329"/>
            <a:ext cx="2303845" cy="1153333"/>
          </a:xfrm>
          <a:prstGeom prst="rightArrow">
            <a:avLst>
              <a:gd name="adj1" fmla="val 22689"/>
              <a:gd name="adj2" fmla="val 76450"/>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81" name="Arrow"/>
          <p:cNvSpPr/>
          <p:nvPr/>
        </p:nvSpPr>
        <p:spPr>
          <a:xfrm>
            <a:off x="4966974" y="7307887"/>
            <a:ext cx="2388218" cy="1184012"/>
          </a:xfrm>
          <a:prstGeom prst="rightArrow">
            <a:avLst>
              <a:gd name="adj1" fmla="val 18311"/>
              <a:gd name="adj2" fmla="val 75116"/>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82" name="Both can be prospective or Retrospective"/>
          <p:cNvSpPr txBox="1"/>
          <p:nvPr/>
        </p:nvSpPr>
        <p:spPr>
          <a:xfrm>
            <a:off x="7894700" y="6329146"/>
            <a:ext cx="3359080" cy="173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Both can be prospective or Retrospective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84" name="Observational analytical :"/>
          <p:cNvSpPr txBox="1"/>
          <p:nvPr/>
        </p:nvSpPr>
        <p:spPr>
          <a:xfrm>
            <a:off x="160201" y="147293"/>
            <a:ext cx="5941942" cy="6477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b="1">
                <a:latin typeface="Helvetica"/>
                <a:ea typeface="Helvetica"/>
                <a:cs typeface="Helvetica"/>
                <a:sym typeface="Helvetica"/>
              </a:defRPr>
            </a:lvl1pPr>
          </a:lstStyle>
          <a:p>
            <a:r>
              <a:t>Observational analytical :</a:t>
            </a:r>
          </a:p>
        </p:txBody>
      </p:sp>
      <p:sp>
        <p:nvSpPr>
          <p:cNvPr id="185" name="The researcher reports the similarities and differences that observed between subjects in two or more groups."/>
          <p:cNvSpPr txBox="1"/>
          <p:nvPr/>
        </p:nvSpPr>
        <p:spPr>
          <a:xfrm>
            <a:off x="97798" y="1099317"/>
            <a:ext cx="11350582"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1">
                <a:latin typeface="Helvetica"/>
                <a:ea typeface="Helvetica"/>
                <a:cs typeface="Helvetica"/>
                <a:sym typeface="Helvetica"/>
              </a:defRPr>
            </a:lvl1pPr>
          </a:lstStyle>
          <a:p>
            <a:r>
              <a:t>The researcher reports the similarities and differences that observed between subjects in two or more groups.</a:t>
            </a:r>
          </a:p>
        </p:txBody>
      </p:sp>
      <p:sp>
        <p:nvSpPr>
          <p:cNvPr id="186" name="Cross sectional"/>
          <p:cNvSpPr txBox="1"/>
          <p:nvPr/>
        </p:nvSpPr>
        <p:spPr>
          <a:xfrm>
            <a:off x="434774" y="4885660"/>
            <a:ext cx="3030839" cy="5334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1">
                <a:latin typeface="Helvetica"/>
                <a:ea typeface="Helvetica"/>
                <a:cs typeface="Helvetica"/>
                <a:sym typeface="Helvetica"/>
              </a:defRPr>
            </a:lvl1pPr>
          </a:lstStyle>
          <a:p>
            <a:r>
              <a:t>Cross sectional </a:t>
            </a:r>
          </a:p>
        </p:txBody>
      </p:sp>
      <p:sp>
        <p:nvSpPr>
          <p:cNvPr id="187" name="Cohort"/>
          <p:cNvSpPr txBox="1"/>
          <p:nvPr/>
        </p:nvSpPr>
        <p:spPr>
          <a:xfrm>
            <a:off x="424682" y="8240204"/>
            <a:ext cx="3165737" cy="5334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1">
                <a:latin typeface="Helvetica"/>
                <a:ea typeface="Helvetica"/>
                <a:cs typeface="Helvetica"/>
                <a:sym typeface="Helvetica"/>
              </a:defRPr>
            </a:lvl1pPr>
          </a:lstStyle>
          <a:p>
            <a:r>
              <a:t>Cohort</a:t>
            </a:r>
          </a:p>
        </p:txBody>
      </p:sp>
      <p:sp>
        <p:nvSpPr>
          <p:cNvPr id="188" name="Case control"/>
          <p:cNvSpPr txBox="1"/>
          <p:nvPr/>
        </p:nvSpPr>
        <p:spPr>
          <a:xfrm>
            <a:off x="424682" y="6709579"/>
            <a:ext cx="3165737" cy="533401"/>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1">
                <a:latin typeface="Helvetica"/>
                <a:ea typeface="Helvetica"/>
                <a:cs typeface="Helvetica"/>
                <a:sym typeface="Helvetica"/>
              </a:defRPr>
            </a:lvl1pPr>
          </a:lstStyle>
          <a:p>
            <a:r>
              <a:t>Case control</a:t>
            </a:r>
          </a:p>
        </p:txBody>
      </p:sp>
      <p:sp>
        <p:nvSpPr>
          <p:cNvPr id="189" name="Nothing is done to the subjects in the sample."/>
          <p:cNvSpPr txBox="1"/>
          <p:nvPr/>
        </p:nvSpPr>
        <p:spPr>
          <a:xfrm>
            <a:off x="97798" y="2455122"/>
            <a:ext cx="7970431"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1">
                <a:latin typeface="Helvetica"/>
                <a:ea typeface="Helvetica"/>
                <a:cs typeface="Helvetica"/>
                <a:sym typeface="Helvetica"/>
              </a:defRPr>
            </a:lvl1pPr>
          </a:lstStyle>
          <a:p>
            <a:r>
              <a:t>Nothing is done to the subjects in the sample.</a:t>
            </a:r>
          </a:p>
        </p:txBody>
      </p:sp>
      <p:sp>
        <p:nvSpPr>
          <p:cNvPr id="190" name="There is control group."/>
          <p:cNvSpPr txBox="1"/>
          <p:nvPr/>
        </p:nvSpPr>
        <p:spPr>
          <a:xfrm>
            <a:off x="-3924" y="3485586"/>
            <a:ext cx="4157848"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b="1">
                <a:latin typeface="Helvetica"/>
                <a:ea typeface="Helvetica"/>
                <a:cs typeface="Helvetica"/>
                <a:sym typeface="Helvetica"/>
              </a:defRPr>
            </a:lvl1pPr>
          </a:lstStyle>
          <a:p>
            <a:r>
              <a:t>There is control group.</a:t>
            </a:r>
          </a:p>
        </p:txBody>
      </p:sp>
      <p:sp>
        <p:nvSpPr>
          <p:cNvPr id="191" name="Star"/>
          <p:cNvSpPr/>
          <p:nvPr/>
        </p:nvSpPr>
        <p:spPr>
          <a:xfrm>
            <a:off x="4136105" y="3380436"/>
            <a:ext cx="779672" cy="771463"/>
          </a:xfrm>
          <a:prstGeom prst="star5">
            <a:avLst>
              <a:gd name="adj" fmla="val 19100"/>
              <a:gd name="hf" fmla="val 105146"/>
              <a:gd name="vf" fmla="val 110557"/>
            </a:avLst>
          </a:prstGeom>
          <a:solidFill>
            <a:schemeClr val="accent5"/>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92" name="Risk factor…"/>
          <p:cNvSpPr/>
          <p:nvPr/>
        </p:nvSpPr>
        <p:spPr>
          <a:xfrm>
            <a:off x="6678908" y="4355356"/>
            <a:ext cx="1871898" cy="1594010"/>
          </a:xfrm>
          <a:prstGeom prst="ellipse">
            <a:avLst/>
          </a:prstGeom>
          <a:solidFill>
            <a:schemeClr val="accent3">
              <a:satOff val="18648"/>
              <a:lumOff val="59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400" b="1">
                <a:solidFill>
                  <a:schemeClr val="accent5"/>
                </a:solidFill>
                <a:latin typeface="Helvetica"/>
                <a:ea typeface="Helvetica"/>
                <a:cs typeface="Helvetica"/>
                <a:sym typeface="Helvetica"/>
              </a:defRPr>
            </a:pPr>
            <a:r>
              <a:t>Risk factor</a:t>
            </a:r>
          </a:p>
          <a:p>
            <a:pPr>
              <a:defRPr sz="2400" b="1">
                <a:solidFill>
                  <a:schemeClr val="accent2"/>
                </a:solidFill>
                <a:latin typeface="Helvetica"/>
                <a:ea typeface="Helvetica"/>
                <a:cs typeface="Helvetica"/>
                <a:sym typeface="Helvetica"/>
              </a:defRPr>
            </a:pPr>
            <a:r>
              <a:t>Outcome</a:t>
            </a:r>
          </a:p>
        </p:txBody>
      </p:sp>
      <p:sp>
        <p:nvSpPr>
          <p:cNvPr id="193" name="Arrow"/>
          <p:cNvSpPr/>
          <p:nvPr/>
        </p:nvSpPr>
        <p:spPr>
          <a:xfrm>
            <a:off x="5944770" y="7871904"/>
            <a:ext cx="3340175" cy="1270001"/>
          </a:xfrm>
          <a:prstGeom prst="rightArrow">
            <a:avLst>
              <a:gd name="adj1" fmla="val 32000"/>
              <a:gd name="adj2" fmla="val 64000"/>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94" name="Risk factor"/>
          <p:cNvSpPr/>
          <p:nvPr/>
        </p:nvSpPr>
        <p:spPr>
          <a:xfrm>
            <a:off x="4132594" y="7871904"/>
            <a:ext cx="1270001" cy="1270001"/>
          </a:xfrm>
          <a:prstGeom prst="ellipse">
            <a:avLst/>
          </a:prstGeom>
          <a:solidFill>
            <a:schemeClr val="accent3">
              <a:satOff val="18648"/>
              <a:lumOff val="59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400" b="1">
                <a:solidFill>
                  <a:schemeClr val="accent5"/>
                </a:solidFill>
                <a:latin typeface="Helvetica"/>
                <a:ea typeface="Helvetica"/>
                <a:cs typeface="Helvetica"/>
                <a:sym typeface="Helvetica"/>
              </a:defRPr>
            </a:lvl1pPr>
          </a:lstStyle>
          <a:p>
            <a:r>
              <a:t>Risk factor</a:t>
            </a:r>
          </a:p>
        </p:txBody>
      </p:sp>
      <p:sp>
        <p:nvSpPr>
          <p:cNvPr id="195" name="Outcome"/>
          <p:cNvSpPr/>
          <p:nvPr/>
        </p:nvSpPr>
        <p:spPr>
          <a:xfrm>
            <a:off x="9577507" y="7871904"/>
            <a:ext cx="1871898" cy="1270001"/>
          </a:xfrm>
          <a:prstGeom prst="ellipse">
            <a:avLst/>
          </a:prstGeom>
          <a:solidFill>
            <a:schemeClr val="accent3">
              <a:satOff val="18648"/>
              <a:lumOff val="59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400" b="1">
                <a:solidFill>
                  <a:schemeClr val="accent2"/>
                </a:solidFill>
                <a:latin typeface="Helvetica"/>
                <a:ea typeface="Helvetica"/>
                <a:cs typeface="Helvetica"/>
                <a:sym typeface="Helvetica"/>
              </a:defRPr>
            </a:lvl1pPr>
          </a:lstStyle>
          <a:p>
            <a:r>
              <a:t>Outcome</a:t>
            </a:r>
          </a:p>
        </p:txBody>
      </p:sp>
      <p:sp>
        <p:nvSpPr>
          <p:cNvPr id="196" name="Outcome"/>
          <p:cNvSpPr/>
          <p:nvPr/>
        </p:nvSpPr>
        <p:spPr>
          <a:xfrm>
            <a:off x="9577507" y="6341279"/>
            <a:ext cx="1871898" cy="1270001"/>
          </a:xfrm>
          <a:prstGeom prst="ellipse">
            <a:avLst/>
          </a:prstGeom>
          <a:solidFill>
            <a:schemeClr val="accent3">
              <a:satOff val="18648"/>
              <a:lumOff val="59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400" b="1">
                <a:solidFill>
                  <a:schemeClr val="accent2"/>
                </a:solidFill>
                <a:latin typeface="Helvetica"/>
                <a:ea typeface="Helvetica"/>
                <a:cs typeface="Helvetica"/>
                <a:sym typeface="Helvetica"/>
              </a:defRPr>
            </a:lvl1pPr>
          </a:lstStyle>
          <a:p>
            <a:r>
              <a:t>Outcome</a:t>
            </a:r>
          </a:p>
        </p:txBody>
      </p:sp>
      <p:sp>
        <p:nvSpPr>
          <p:cNvPr id="197" name="Arrow"/>
          <p:cNvSpPr/>
          <p:nvPr/>
        </p:nvSpPr>
        <p:spPr>
          <a:xfrm flipH="1">
            <a:off x="5689502" y="6341279"/>
            <a:ext cx="3420907" cy="1270001"/>
          </a:xfrm>
          <a:prstGeom prst="rightArrow">
            <a:avLst>
              <a:gd name="adj1" fmla="val 32000"/>
              <a:gd name="adj2" fmla="val 64000"/>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400">
                <a:solidFill>
                  <a:srgbClr val="FFFFFF"/>
                </a:solidFill>
              </a:defRPr>
            </a:lvl1pPr>
          </a:lstStyle>
          <a:p>
            <a:r>
              <a:t>         </a:t>
            </a:r>
          </a:p>
        </p:txBody>
      </p:sp>
      <p:sp>
        <p:nvSpPr>
          <p:cNvPr id="198" name="Risk factor"/>
          <p:cNvSpPr/>
          <p:nvPr/>
        </p:nvSpPr>
        <p:spPr>
          <a:xfrm>
            <a:off x="4132594" y="6341279"/>
            <a:ext cx="1270001" cy="1270001"/>
          </a:xfrm>
          <a:prstGeom prst="ellipse">
            <a:avLst/>
          </a:prstGeom>
          <a:solidFill>
            <a:schemeClr val="accent3">
              <a:satOff val="18648"/>
              <a:lumOff val="59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400" b="1">
                <a:solidFill>
                  <a:schemeClr val="accent5"/>
                </a:solidFill>
                <a:latin typeface="Helvetica"/>
                <a:ea typeface="Helvetica"/>
                <a:cs typeface="Helvetica"/>
                <a:sym typeface="Helvetica"/>
              </a:defRPr>
            </a:lvl1pPr>
          </a:lstStyle>
          <a:p>
            <a:r>
              <a:t>Risk factor</a:t>
            </a:r>
          </a:p>
        </p:txBody>
      </p:sp>
      <p:sp>
        <p:nvSpPr>
          <p:cNvPr id="199" name="present"/>
          <p:cNvSpPr txBox="1"/>
          <p:nvPr/>
        </p:nvSpPr>
        <p:spPr>
          <a:xfrm>
            <a:off x="4203920" y="9202966"/>
            <a:ext cx="1487288"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b="1">
                <a:latin typeface="Helvetica"/>
                <a:ea typeface="Helvetica"/>
                <a:cs typeface="Helvetica"/>
                <a:sym typeface="Helvetica"/>
              </a:defRPr>
            </a:lvl1pPr>
          </a:lstStyle>
          <a:p>
            <a:r>
              <a:t>present</a:t>
            </a:r>
          </a:p>
        </p:txBody>
      </p:sp>
      <p:sp>
        <p:nvSpPr>
          <p:cNvPr id="200" name="Future"/>
          <p:cNvSpPr txBox="1"/>
          <p:nvPr/>
        </p:nvSpPr>
        <p:spPr>
          <a:xfrm>
            <a:off x="10049626" y="9202966"/>
            <a:ext cx="1270001"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b="1">
                <a:latin typeface="Helvetica"/>
                <a:ea typeface="Helvetica"/>
                <a:cs typeface="Helvetica"/>
                <a:sym typeface="Helvetica"/>
              </a:defRPr>
            </a:lvl1pPr>
          </a:lstStyle>
          <a:p>
            <a:r>
              <a:t>Future</a:t>
            </a:r>
          </a:p>
        </p:txBody>
      </p:sp>
      <p:sp>
        <p:nvSpPr>
          <p:cNvPr id="201" name="Present"/>
          <p:cNvSpPr txBox="1"/>
          <p:nvPr/>
        </p:nvSpPr>
        <p:spPr>
          <a:xfrm>
            <a:off x="9804054" y="5745835"/>
            <a:ext cx="1418804"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1">
                <a:latin typeface="Helvetica"/>
                <a:ea typeface="Helvetica"/>
                <a:cs typeface="Helvetica"/>
                <a:sym typeface="Helvetica"/>
              </a:defRPr>
            </a:lvl1pPr>
          </a:lstStyle>
          <a:p>
            <a:r>
              <a:t>Present</a:t>
            </a:r>
          </a:p>
        </p:txBody>
      </p:sp>
      <p:sp>
        <p:nvSpPr>
          <p:cNvPr id="202" name="Past"/>
          <p:cNvSpPr txBox="1"/>
          <p:nvPr/>
        </p:nvSpPr>
        <p:spPr>
          <a:xfrm>
            <a:off x="4334876" y="5745835"/>
            <a:ext cx="865437"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1">
                <a:latin typeface="Helvetica"/>
                <a:ea typeface="Helvetica"/>
                <a:cs typeface="Helvetica"/>
                <a:sym typeface="Helvetica"/>
              </a:defRPr>
            </a:lvl1pPr>
          </a:lstStyle>
          <a:p>
            <a:r>
              <a:t>Past</a:t>
            </a:r>
          </a:p>
        </p:txBody>
      </p:sp>
      <p:sp>
        <p:nvSpPr>
          <p:cNvPr id="203" name="Line"/>
          <p:cNvSpPr/>
          <p:nvPr/>
        </p:nvSpPr>
        <p:spPr>
          <a:xfrm>
            <a:off x="3404261" y="5152360"/>
            <a:ext cx="3341654" cy="1"/>
          </a:xfrm>
          <a:prstGeom prst="line">
            <a:avLst/>
          </a:prstGeom>
          <a:ln w="25400">
            <a:solidFill>
              <a:srgbClr val="000000"/>
            </a:solidFill>
            <a:miter lim="400000"/>
            <a:tailEnd type="triangle"/>
          </a:ln>
        </p:spPr>
        <p:txBody>
          <a:bodyPr lIns="50800" tIns="50800" rIns="50800" bIns="50800" anchor="ctr"/>
          <a:lstStyle/>
          <a:p>
            <a:pPr>
              <a:defRPr sz="2400"/>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05" name="Screen Shot 2018-08-09 at 9.56.56 PM.png" descr="Screen Shot 2018-08-09 at 9.56.56 PM.png"/>
          <p:cNvPicPr>
            <a:picLocks noChangeAspect="1"/>
          </p:cNvPicPr>
          <p:nvPr/>
        </p:nvPicPr>
        <p:blipFill>
          <a:blip r:embed="rId3">
            <a:extLst/>
          </a:blip>
          <a:stretch>
            <a:fillRect/>
          </a:stretch>
        </p:blipFill>
        <p:spPr>
          <a:xfrm>
            <a:off x="24717" y="504364"/>
            <a:ext cx="12955366" cy="7877636"/>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800</Words>
  <Application>Microsoft Office PowerPoint</Application>
  <PresentationFormat>Custom</PresentationFormat>
  <Paragraphs>154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safa</dc:creator>
  <cp:lastModifiedBy>safa</cp:lastModifiedBy>
  <cp:revision>2</cp:revision>
  <dcterms:modified xsi:type="dcterms:W3CDTF">2019-06-27T07:40:23Z</dcterms:modified>
</cp:coreProperties>
</file>