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331" r:id="rId3"/>
    <p:sldId id="327" r:id="rId4"/>
    <p:sldId id="328" r:id="rId5"/>
    <p:sldId id="329" r:id="rId6"/>
    <p:sldId id="330" r:id="rId7"/>
    <p:sldId id="398" r:id="rId8"/>
    <p:sldId id="367" r:id="rId9"/>
    <p:sldId id="333" r:id="rId10"/>
    <p:sldId id="335" r:id="rId11"/>
    <p:sldId id="359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60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  <p:sldId id="380" r:id="rId52"/>
    <p:sldId id="408" r:id="rId53"/>
    <p:sldId id="409" r:id="rId54"/>
    <p:sldId id="410" r:id="rId55"/>
    <p:sldId id="381" r:id="rId56"/>
    <p:sldId id="399" r:id="rId57"/>
    <p:sldId id="382" r:id="rId58"/>
    <p:sldId id="385" r:id="rId59"/>
    <p:sldId id="386" r:id="rId60"/>
    <p:sldId id="407" r:id="rId61"/>
    <p:sldId id="401" r:id="rId62"/>
    <p:sldId id="387" r:id="rId63"/>
    <p:sldId id="388" r:id="rId64"/>
    <p:sldId id="402" r:id="rId65"/>
    <p:sldId id="389" r:id="rId66"/>
    <p:sldId id="403" r:id="rId67"/>
    <p:sldId id="390" r:id="rId68"/>
    <p:sldId id="391" r:id="rId69"/>
    <p:sldId id="404" r:id="rId70"/>
    <p:sldId id="392" r:id="rId71"/>
    <p:sldId id="393" r:id="rId72"/>
    <p:sldId id="394" r:id="rId73"/>
    <p:sldId id="405" r:id="rId74"/>
    <p:sldId id="406" r:id="rId75"/>
    <p:sldId id="395" r:id="rId76"/>
    <p:sldId id="396" r:id="rId77"/>
    <p:sldId id="397" r:id="rId7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18" autoAdjust="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35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613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64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32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95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249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52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931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06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02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874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1C61-1631-46CB-B939-06213F70DEEA}" type="datetimeFigureOut">
              <a:rPr lang="ar-IQ" smtClean="0"/>
              <a:t>08/09/1440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402C5-50AA-42BB-BA53-A313DC2471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6073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656183"/>
          </a:xfrm>
        </p:spPr>
        <p:txBody>
          <a:bodyPr/>
          <a:lstStyle/>
          <a:p>
            <a:r>
              <a:rPr lang="ar-IQ" sz="5400" b="1" dirty="0">
                <a:latin typeface="+mn-lt"/>
                <a:ea typeface="+mn-ea"/>
                <a:cs typeface="+mn-cs"/>
              </a:rPr>
              <a:t>الدكتورة</a:t>
            </a:r>
            <a:r>
              <a:rPr lang="ar-IQ" sz="6000" b="1" dirty="0">
                <a:solidFill>
                  <a:prstClr val="black"/>
                </a:solidFill>
              </a:rPr>
              <a:t> </a:t>
            </a:r>
            <a:r>
              <a:rPr lang="ar-IQ" sz="5400" b="1" dirty="0">
                <a:latin typeface="+mn-lt"/>
                <a:ea typeface="+mn-ea"/>
                <a:cs typeface="+mn-cs"/>
              </a:rPr>
              <a:t>هاجر محمود علي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7272808" cy="2497832"/>
          </a:xfrm>
        </p:spPr>
        <p:txBody>
          <a:bodyPr>
            <a:noAutofit/>
          </a:bodyPr>
          <a:lstStyle/>
          <a:p>
            <a:r>
              <a:rPr lang="ar-IQ" sz="5400" b="1" dirty="0" smtClean="0">
                <a:solidFill>
                  <a:schemeClr val="tx1"/>
                </a:solidFill>
              </a:rPr>
              <a:t>مركز التطوير والتعليم المستمر</a:t>
            </a:r>
          </a:p>
          <a:p>
            <a:r>
              <a:rPr lang="ar-IQ" sz="5400" b="1" dirty="0" smtClean="0">
                <a:solidFill>
                  <a:schemeClr val="tx1"/>
                </a:solidFill>
              </a:rPr>
              <a:t>جامعة بغداد </a:t>
            </a:r>
            <a:endParaRPr lang="ar-IQ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cs typeface="Simplified Arabic"/>
              </a:rPr>
              <a:t>                 </a:t>
            </a:r>
            <a:br>
              <a:rPr lang="ar-IQ" b="1" dirty="0" smtClean="0">
                <a:cs typeface="Simplified Arabic"/>
              </a:rPr>
            </a:br>
            <a:r>
              <a:rPr lang="ar-SA" sz="8000" b="1" dirty="0" smtClean="0">
                <a:cs typeface="Simplified Arabic"/>
              </a:rPr>
              <a:t>همزة </a:t>
            </a:r>
            <a:r>
              <a:rPr lang="ar-SA" sz="8000" b="1" dirty="0">
                <a:cs typeface="Simplified Arabic"/>
              </a:rPr>
              <a:t>القطع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44824"/>
            <a:ext cx="9036496" cy="5328592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ea typeface="Calibri"/>
                <a:cs typeface="Simplified Arabic"/>
              </a:rPr>
              <a:t>تنطق </a:t>
            </a:r>
            <a:r>
              <a:rPr lang="ar-SA" sz="6000" b="1" dirty="0">
                <a:ea typeface="Calibri"/>
                <a:cs typeface="Simplified Arabic"/>
              </a:rPr>
              <a:t>في كل أحوال الكلام، وترسم همزة على ألف أو تحتها (أ ، إ) وتقع همزة القطع </a:t>
            </a:r>
            <a:r>
              <a:rPr lang="ar-SA" sz="6000" b="1" dirty="0" smtClean="0">
                <a:ea typeface="Calibri"/>
                <a:cs typeface="Simplified Arabic"/>
              </a:rPr>
              <a:t>في:</a:t>
            </a:r>
            <a:endParaRPr lang="en-US" sz="5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2888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r>
              <a:rPr lang="ar-SA" sz="6600" b="1" dirty="0">
                <a:solidFill>
                  <a:prstClr val="white"/>
                </a:solidFill>
                <a:cs typeface="Simplified Arabic"/>
              </a:rPr>
              <a:t>الفعل الثلاثي الذي في أوله همزة ماضيه ومصدره مثل: أكَلَ، أمَرَ، </a:t>
            </a:r>
            <a:r>
              <a:rPr lang="ar-SA" sz="6600" b="1" dirty="0" smtClean="0">
                <a:solidFill>
                  <a:prstClr val="white"/>
                </a:solidFill>
                <a:cs typeface="Simplified Arabic"/>
              </a:rPr>
              <a:t>أتى.</a:t>
            </a:r>
            <a:endParaRPr lang="ar-IQ" sz="6600" dirty="0"/>
          </a:p>
        </p:txBody>
      </p:sp>
    </p:spTree>
    <p:extLst>
      <p:ext uri="{BB962C8B-B14F-4D97-AF65-F5344CB8AC3E}">
        <p14:creationId xmlns:p14="http://schemas.microsoft.com/office/powerpoint/2010/main" val="298225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ar-SA" sz="6600" b="1" dirty="0" smtClean="0">
                <a:cs typeface="Simplified Arabic"/>
              </a:rPr>
              <a:t>في </a:t>
            </a:r>
            <a:r>
              <a:rPr lang="ar-IQ" sz="6600" b="1" dirty="0">
                <a:ea typeface="Times New Roman"/>
                <a:cs typeface="Simplified Arabic"/>
              </a:rPr>
              <a:t>أول الفعل المضارع الدال على المتكلم</a:t>
            </a:r>
            <a:r>
              <a:rPr lang="ar-SA" sz="6600" b="1" dirty="0">
                <a:cs typeface="Simplified Arabic"/>
              </a:rPr>
              <a:t>: أذهَبُ , أقرَأ، أكتبُ.</a:t>
            </a:r>
            <a:endParaRPr lang="en-US" sz="6600" dirty="0"/>
          </a:p>
          <a:p>
            <a:r>
              <a:rPr lang="ar-SA" sz="6600" b="1" dirty="0" smtClean="0">
                <a:cs typeface="Simplified Arabic"/>
              </a:rPr>
              <a:t>الفعل </a:t>
            </a:r>
            <a:r>
              <a:rPr lang="ar-SA" sz="6600" b="1" dirty="0">
                <a:cs typeface="Simplified Arabic"/>
              </a:rPr>
              <a:t>الرباعي ماضيه وأمره ومصدره .ومثاله</a:t>
            </a:r>
            <a:r>
              <a:rPr lang="ar-IQ" sz="6600" b="1" dirty="0">
                <a:cs typeface="Simplified Arabic"/>
              </a:rPr>
              <a:t>:</a:t>
            </a:r>
            <a:r>
              <a:rPr lang="ar-SA" sz="6600" b="1" dirty="0">
                <a:cs typeface="Simplified Arabic"/>
              </a:rPr>
              <a:t>أقامَ، أقِمْ، إقامة، </a:t>
            </a:r>
            <a:r>
              <a:rPr lang="ar-IQ" sz="6600" b="1" dirty="0" smtClean="0">
                <a:cs typeface="Simplified Arabic"/>
              </a:rPr>
              <a:t>أ</a:t>
            </a:r>
            <a:r>
              <a:rPr lang="ar-SA" sz="6600" b="1" dirty="0" smtClean="0">
                <a:cs typeface="Simplified Arabic"/>
              </a:rPr>
              <a:t>نشد</a:t>
            </a:r>
            <a:r>
              <a:rPr lang="ar-SA" sz="6600" b="1" dirty="0">
                <a:cs typeface="Simplified Arabic"/>
              </a:rPr>
              <a:t>، </a:t>
            </a:r>
            <a:r>
              <a:rPr lang="ar-IQ" sz="6600" b="1" dirty="0">
                <a:cs typeface="Simplified Arabic"/>
              </a:rPr>
              <a:t>أ</a:t>
            </a:r>
            <a:r>
              <a:rPr lang="ar-SA" sz="6600" b="1" dirty="0" smtClean="0">
                <a:cs typeface="Simplified Arabic"/>
              </a:rPr>
              <a:t>سرع</a:t>
            </a:r>
            <a:r>
              <a:rPr lang="ar-SA" sz="6600" b="1" dirty="0">
                <a:cs typeface="Simplified Arabic"/>
              </a:rPr>
              <a:t>.</a:t>
            </a:r>
            <a:endParaRPr lang="en-US" sz="6600" dirty="0"/>
          </a:p>
          <a:p>
            <a:endParaRPr lang="ar-IQ" sz="6600" dirty="0"/>
          </a:p>
        </p:txBody>
      </p:sp>
    </p:spTree>
    <p:extLst>
      <p:ext uri="{BB962C8B-B14F-4D97-AF65-F5344CB8AC3E}">
        <p14:creationId xmlns:p14="http://schemas.microsoft.com/office/powerpoint/2010/main" val="2332413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lvl="0" indent="0">
              <a:buNone/>
            </a:pPr>
            <a:r>
              <a:rPr lang="ar-SA" sz="5400" b="1" dirty="0" smtClean="0">
                <a:cs typeface="Simplified Arabic"/>
              </a:rPr>
              <a:t>في </a:t>
            </a:r>
            <a:r>
              <a:rPr lang="ar-SA" sz="5400" b="1" dirty="0">
                <a:cs typeface="Simplified Arabic"/>
              </a:rPr>
              <a:t>جميع الأحرف عدا </a:t>
            </a:r>
            <a:r>
              <a:rPr lang="ar-SA" sz="5400" b="1" dirty="0" smtClean="0">
                <a:cs typeface="Simplified Arabic"/>
              </a:rPr>
              <a:t>(</a:t>
            </a:r>
            <a:r>
              <a:rPr lang="ar-IQ" sz="5400" b="1" dirty="0" smtClean="0">
                <a:cs typeface="Simplified Arabic"/>
              </a:rPr>
              <a:t>ا</a:t>
            </a:r>
            <a:r>
              <a:rPr lang="ar-SA" sz="5400" b="1" dirty="0" smtClean="0">
                <a:cs typeface="Simplified Arabic"/>
              </a:rPr>
              <a:t>ل</a:t>
            </a:r>
            <a:r>
              <a:rPr lang="ar-SA" sz="5400" b="1" dirty="0">
                <a:cs typeface="Simplified Arabic"/>
              </a:rPr>
              <a:t>) فهمزتها للوصل.</a:t>
            </a:r>
            <a:endParaRPr lang="en-US" sz="5400" dirty="0"/>
          </a:p>
          <a:p>
            <a:pPr marL="0" lvl="0" indent="0">
              <a:buNone/>
            </a:pPr>
            <a:r>
              <a:rPr lang="ar-SA" sz="5400" b="1" dirty="0">
                <a:cs typeface="Simplified Arabic"/>
              </a:rPr>
              <a:t>في </a:t>
            </a:r>
            <a:r>
              <a:rPr lang="ar-SA" sz="5400" b="1" dirty="0" smtClean="0">
                <a:cs typeface="Simplified Arabic"/>
              </a:rPr>
              <a:t>الاسماء </a:t>
            </a:r>
            <a:r>
              <a:rPr lang="ar-SA" sz="5400" b="1" dirty="0" smtClean="0">
                <a:solidFill>
                  <a:prstClr val="white"/>
                </a:solidFill>
                <a:cs typeface="Simplified Arabic"/>
              </a:rPr>
              <a:t>جميعها </a:t>
            </a:r>
            <a:r>
              <a:rPr lang="ar-SA" sz="5400" b="1" dirty="0" smtClean="0">
                <a:cs typeface="Simplified Arabic"/>
              </a:rPr>
              <a:t>التي </a:t>
            </a:r>
            <a:r>
              <a:rPr lang="ar-SA" sz="5400" b="1" dirty="0">
                <a:cs typeface="Simplified Arabic"/>
              </a:rPr>
              <a:t>تبدأ بالهمزة مثل: أحمد, إبراهيم ,أخ ,أخت</a:t>
            </a:r>
            <a:r>
              <a:rPr lang="en-US" sz="5400" b="1" dirty="0">
                <a:latin typeface="Simplified Arabic"/>
              </a:rPr>
              <a:t> .</a:t>
            </a:r>
            <a:r>
              <a:rPr lang="ar-SA" sz="5400" b="1" dirty="0">
                <a:cs typeface="Simplified Arabic"/>
              </a:rPr>
              <a:t>هي همزة قطع ما عدا </a:t>
            </a:r>
            <a:r>
              <a:rPr lang="ar-SA" sz="5400" b="1" dirty="0" smtClean="0">
                <a:cs typeface="Simplified Arabic"/>
              </a:rPr>
              <a:t>الاسماء </a:t>
            </a:r>
            <a:r>
              <a:rPr lang="ar-SA" sz="5400" b="1" dirty="0">
                <a:cs typeface="Simplified Arabic"/>
              </a:rPr>
              <a:t>التي ذكرت في همزة الوصل.</a:t>
            </a:r>
            <a:endParaRPr lang="en-US" sz="5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79242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8000" b="1" dirty="0">
                <a:ea typeface="Calibri"/>
                <a:cs typeface="Simplified Arabic"/>
              </a:rPr>
              <a:t>الهمزة المتوسطة</a:t>
            </a:r>
            <a:endParaRPr lang="ar-IQ" sz="8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5400" b="1" dirty="0">
                <a:ea typeface="Calibri"/>
                <a:cs typeface="Simplified Arabic"/>
              </a:rPr>
              <a:t>وتكتب بثلاث صور هي </a:t>
            </a:r>
            <a:r>
              <a:rPr lang="ar-IQ" sz="5400" b="1" dirty="0" smtClean="0">
                <a:ea typeface="Calibri"/>
                <a:cs typeface="Simplified Arabic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5400" b="1" dirty="0">
                <a:ea typeface="Calibri"/>
                <a:cs typeface="Simplified Arabic"/>
              </a:rPr>
              <a:t> </a:t>
            </a:r>
            <a:r>
              <a:rPr lang="ar-SA" sz="5400" b="1" dirty="0" smtClean="0">
                <a:ea typeface="Calibri"/>
                <a:cs typeface="Simplified Arabic"/>
              </a:rPr>
              <a:t>تكتب </a:t>
            </a:r>
            <a:r>
              <a:rPr lang="ar-SA" sz="5400" b="1" dirty="0">
                <a:ea typeface="Calibri"/>
                <a:cs typeface="Simplified Arabic"/>
              </a:rPr>
              <a:t>الهمزة المتوسطة على الألف </a:t>
            </a:r>
            <a:r>
              <a:rPr lang="ar-IQ" sz="5400" b="1" dirty="0" smtClean="0">
                <a:ea typeface="Calibri"/>
                <a:cs typeface="Simplified Arabic"/>
              </a:rPr>
              <a:t>  </a:t>
            </a:r>
            <a:r>
              <a:rPr lang="ar-SA" sz="5400" b="1" dirty="0" smtClean="0">
                <a:ea typeface="Calibri"/>
                <a:cs typeface="Simplified Arabic"/>
              </a:rPr>
              <a:t>في </a:t>
            </a:r>
            <a:r>
              <a:rPr lang="ar-SA" sz="5400" b="1" dirty="0">
                <a:ea typeface="Calibri"/>
                <a:cs typeface="Simplified Arabic"/>
              </a:rPr>
              <a:t>المواضع الآتية </a:t>
            </a:r>
            <a:r>
              <a:rPr lang="ar-SA" sz="5400" b="1" dirty="0" smtClean="0">
                <a:ea typeface="Calibri"/>
                <a:cs typeface="Simplified Arabic"/>
              </a:rPr>
              <a:t>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6525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ea typeface="Calibri"/>
                <a:cs typeface="Simplified Arabic"/>
              </a:rPr>
              <a:t>إذا كانت مفتوحة بعد  حرف مفتوح ،مثل </a:t>
            </a:r>
            <a:r>
              <a:rPr lang="ar-IQ" sz="6000" b="1" dirty="0" smtClean="0">
                <a:ea typeface="Calibri"/>
                <a:cs typeface="Simplified Arabic"/>
              </a:rPr>
              <a:t>: </a:t>
            </a:r>
            <a:r>
              <a:rPr lang="ar-IQ" sz="6000" b="1" dirty="0" smtClean="0">
                <a:ea typeface="Calibri"/>
                <a:cs typeface="Simplified Arabic"/>
              </a:rPr>
              <a:t>سَأَل </a:t>
            </a:r>
            <a:r>
              <a:rPr lang="ar-IQ" sz="6000" b="1" dirty="0">
                <a:ea typeface="Calibri"/>
                <a:cs typeface="Simplified Arabic"/>
              </a:rPr>
              <a:t>ــ </a:t>
            </a:r>
            <a:r>
              <a:rPr lang="ar-IQ" sz="6000" b="1" dirty="0" smtClean="0">
                <a:ea typeface="Calibri"/>
                <a:cs typeface="Simplified Arabic"/>
              </a:rPr>
              <a:t>مكافَأَة </a:t>
            </a:r>
            <a:r>
              <a:rPr lang="ar-IQ" sz="6000" b="1" dirty="0">
                <a:ea typeface="Calibri"/>
                <a:cs typeface="Simplified Arabic"/>
              </a:rPr>
              <a:t>ــ </a:t>
            </a:r>
            <a:r>
              <a:rPr lang="ar-IQ" sz="6000" b="1" dirty="0" smtClean="0">
                <a:ea typeface="Calibri"/>
                <a:cs typeface="Simplified Arabic"/>
              </a:rPr>
              <a:t>تتَأَلم</a:t>
            </a:r>
            <a:r>
              <a:rPr lang="ar-IQ" sz="6000" b="1" dirty="0">
                <a:ea typeface="Calibri"/>
                <a:cs typeface="Simplified Arabic"/>
              </a:rPr>
              <a:t>، دَأَب ،</a:t>
            </a:r>
            <a:r>
              <a:rPr lang="ar-IQ" sz="6000" b="1" dirty="0" smtClean="0">
                <a:ea typeface="Calibri"/>
                <a:cs typeface="Simplified Arabic"/>
              </a:rPr>
              <a:t>متَأَلق</a:t>
            </a:r>
            <a:r>
              <a:rPr lang="ar-IQ" sz="6000" b="1" dirty="0">
                <a:ea typeface="Calibri"/>
                <a:cs typeface="Simplified Arabic"/>
              </a:rPr>
              <a:t>، وَأد، متَأَثر، تَأَقلم</a:t>
            </a:r>
            <a:r>
              <a:rPr lang="ar-IQ" sz="6000" b="1" dirty="0" smtClean="0">
                <a:ea typeface="Calibri"/>
                <a:cs typeface="Simplified Arabic"/>
              </a:rPr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9841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marL="85725" marR="85725" indent="-116205">
              <a:lnSpc>
                <a:spcPct val="115000"/>
              </a:lnSpc>
            </a:pPr>
            <a:r>
              <a:rPr lang="ar-IQ" sz="6000" b="1" dirty="0">
                <a:ea typeface="Calibri"/>
                <a:cs typeface="Simplified Arabic"/>
              </a:rPr>
              <a:t>إذا كانت مفتوحة بعد </a:t>
            </a:r>
            <a:r>
              <a:rPr lang="ar-IQ" sz="6000" b="1" dirty="0" smtClean="0">
                <a:ea typeface="Calibri"/>
                <a:cs typeface="Simplified Arabic"/>
              </a:rPr>
              <a:t>حرف </a:t>
            </a:r>
            <a:r>
              <a:rPr lang="ar-IQ" sz="6000" b="1" dirty="0">
                <a:ea typeface="Calibri"/>
                <a:cs typeface="Simplified Arabic"/>
              </a:rPr>
              <a:t>صحيح </a:t>
            </a:r>
            <a:r>
              <a:rPr lang="ar-IQ" sz="6000" b="1" dirty="0" err="1" smtClean="0">
                <a:ea typeface="Calibri"/>
                <a:cs typeface="Simplified Arabic"/>
              </a:rPr>
              <a:t>ساكن،مثل:فجْأَة،مسْأَلة</a:t>
            </a:r>
            <a:r>
              <a:rPr lang="ar-IQ" sz="6600" b="1" dirty="0" err="1" smtClean="0">
                <a:ea typeface="Calibri"/>
                <a:cs typeface="Simplified Arabic"/>
              </a:rPr>
              <a:t>،نشْأَة</a:t>
            </a:r>
            <a:r>
              <a:rPr lang="ar-IQ" sz="6600" b="1" dirty="0">
                <a:ea typeface="Calibri"/>
                <a:cs typeface="Simplified Arabic"/>
              </a:rPr>
              <a:t>، </a:t>
            </a:r>
            <a:r>
              <a:rPr lang="ar-IQ" sz="6600" b="1" dirty="0" err="1" smtClean="0">
                <a:ea typeface="Calibri"/>
                <a:cs typeface="Simplified Arabic"/>
              </a:rPr>
              <a:t>ينْــأَى،منْأَى</a:t>
            </a:r>
            <a:r>
              <a:rPr lang="ar-IQ" sz="6600" b="1" dirty="0" smtClean="0">
                <a:ea typeface="Calibri"/>
                <a:cs typeface="Simplified Arabic"/>
              </a:rPr>
              <a:t>، وطْأَة</a:t>
            </a:r>
            <a:r>
              <a:rPr lang="ar-IQ" sz="6600" b="1" dirty="0">
                <a:ea typeface="Calibri"/>
                <a:cs typeface="Simplified Arabic"/>
              </a:rPr>
              <a:t>.</a:t>
            </a:r>
            <a:endParaRPr lang="en-US" sz="6600" dirty="0">
              <a:ea typeface="Calibri"/>
              <a:cs typeface="Arial"/>
            </a:endParaRPr>
          </a:p>
          <a:p>
            <a:pPr marL="0" indent="0">
              <a:buNone/>
            </a:pPr>
            <a:r>
              <a:rPr lang="ar-IQ" sz="6000" dirty="0"/>
              <a:t>وفي الأرض </a:t>
            </a:r>
            <a:r>
              <a:rPr lang="ar-IQ" sz="6000" dirty="0" err="1" smtClean="0"/>
              <a:t>مَنْأىً،للكريم</a:t>
            </a:r>
            <a:r>
              <a:rPr lang="ar-IQ" sz="6000" dirty="0" smtClean="0"/>
              <a:t> عن الأذى</a:t>
            </a:r>
          </a:p>
          <a:p>
            <a:pPr marL="0" indent="0">
              <a:buNone/>
            </a:pPr>
            <a:r>
              <a:rPr lang="ar-IQ" sz="6000" dirty="0" err="1" smtClean="0"/>
              <a:t>وفيها،لمن</a:t>
            </a:r>
            <a:r>
              <a:rPr lang="ar-IQ" sz="6000" dirty="0" smtClean="0"/>
              <a:t> </a:t>
            </a:r>
            <a:r>
              <a:rPr lang="ar-IQ" sz="6000" dirty="0"/>
              <a:t>خاف </a:t>
            </a:r>
            <a:r>
              <a:rPr lang="ar-IQ" sz="6000" dirty="0" err="1" smtClean="0"/>
              <a:t>القِلى،مُتعزَّلُ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1078609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85725" marR="85725" indent="-116205" algn="justLow">
              <a:lnSpc>
                <a:spcPct val="115000"/>
              </a:lnSpc>
            </a:pPr>
            <a:r>
              <a:rPr lang="ar-IQ" sz="5400" b="1" dirty="0">
                <a:ea typeface="Calibri"/>
                <a:cs typeface="Simplified Arabic"/>
              </a:rPr>
              <a:t>إذا كانت ساكنة </a:t>
            </a:r>
            <a:r>
              <a:rPr lang="ar-IQ" sz="5400" b="1" dirty="0" smtClean="0">
                <a:ea typeface="Calibri"/>
                <a:cs typeface="Simplified Arabic"/>
              </a:rPr>
              <a:t>بعد حرف مفتوح</a:t>
            </a:r>
            <a:r>
              <a:rPr lang="ar-IQ" sz="5400" b="1" dirty="0">
                <a:ea typeface="Calibri"/>
                <a:cs typeface="Simplified Arabic"/>
              </a:rPr>
              <a:t>، </a:t>
            </a:r>
            <a:r>
              <a:rPr lang="ar-IQ" sz="5400" b="1" dirty="0" err="1" smtClean="0">
                <a:ea typeface="Calibri"/>
                <a:cs typeface="Simplified Arabic"/>
              </a:rPr>
              <a:t>مثل:يَأْس،رَأْس،يَأْخذ,مَأْمور,بَدأْتُ,</a:t>
            </a:r>
            <a:r>
              <a:rPr lang="ar-IQ" sz="6000" b="1" dirty="0" err="1" smtClean="0">
                <a:ea typeface="Calibri"/>
                <a:cs typeface="Simplified Arabic"/>
              </a:rPr>
              <a:t>كَأْس</a:t>
            </a:r>
            <a:r>
              <a:rPr lang="ar-IQ" sz="6000" b="1" dirty="0" smtClean="0">
                <a:ea typeface="Calibri"/>
                <a:cs typeface="Simplified Arabic"/>
              </a:rPr>
              <a:t>، ثَأْر، </a:t>
            </a:r>
            <a:r>
              <a:rPr lang="ar-IQ" sz="6000" b="1" dirty="0">
                <a:ea typeface="Calibri"/>
                <a:cs typeface="Simplified Arabic"/>
              </a:rPr>
              <a:t>مَأْتم، تَأْريخ ، </a:t>
            </a:r>
            <a:r>
              <a:rPr lang="ar-IQ" sz="6000" b="1" dirty="0" smtClean="0">
                <a:ea typeface="Calibri"/>
                <a:cs typeface="Simplified Arabic"/>
              </a:rPr>
              <a:t>يَأْسر.</a:t>
            </a:r>
          </a:p>
          <a:p>
            <a:pPr marL="0" indent="0">
              <a:buNone/>
            </a:pPr>
            <a:r>
              <a:rPr lang="ar-IQ" sz="6000" dirty="0" smtClean="0"/>
              <a:t>يا </a:t>
            </a:r>
            <a:r>
              <a:rPr lang="ar-IQ" sz="6000" dirty="0"/>
              <a:t>سـاقيَ المرِّ يومـا سـوف تَجْرَعُـهُ   </a:t>
            </a:r>
            <a:r>
              <a:rPr lang="ar-IQ" sz="6000" dirty="0" smtClean="0"/>
              <a:t>كأســاً </a:t>
            </a:r>
            <a:r>
              <a:rPr lang="ar-IQ" sz="6000" dirty="0"/>
              <a:t>بكــأسٍ وغــصّـاتٍ بـغــصـاتِ</a:t>
            </a:r>
          </a:p>
        </p:txBody>
      </p:sp>
    </p:spTree>
    <p:extLst>
      <p:ext uri="{BB962C8B-B14F-4D97-AF65-F5344CB8AC3E}">
        <p14:creationId xmlns:p14="http://schemas.microsoft.com/office/powerpoint/2010/main" val="2970048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/>
          </a:bodyPr>
          <a:lstStyle/>
          <a:p>
            <a:pPr>
              <a:tabLst>
                <a:tab pos="228600" algn="l"/>
              </a:tabLst>
            </a:pPr>
            <a:r>
              <a:rPr lang="ar-IQ" sz="6000" b="1" dirty="0" smtClean="0">
                <a:cs typeface="Simplified Arabic"/>
              </a:rPr>
              <a:t>اذا </a:t>
            </a:r>
            <a:r>
              <a:rPr lang="ar-IQ" sz="6000" b="1" dirty="0">
                <a:cs typeface="Simplified Arabic"/>
              </a:rPr>
              <a:t>كانت الهمزة مفتوحة بعد  فتح أو بعد ساكن </a:t>
            </a:r>
            <a:r>
              <a:rPr lang="ar-IQ" sz="6000" b="1" dirty="0" smtClean="0">
                <a:cs typeface="Simplified Arabic"/>
              </a:rPr>
              <a:t>وتلتها ألف </a:t>
            </a:r>
            <a:r>
              <a:rPr lang="ar-IQ" sz="6000" b="1" dirty="0">
                <a:cs typeface="Simplified Arabic"/>
              </a:rPr>
              <a:t>التثنية، او علامة جمع المؤنث السالم (ات</a:t>
            </a:r>
            <a:r>
              <a:rPr lang="ar-IQ" sz="6000" b="1" dirty="0" smtClean="0">
                <a:cs typeface="Simplified Arabic"/>
              </a:rPr>
              <a:t>)، كتبت </a:t>
            </a:r>
            <a:r>
              <a:rPr lang="ar-IQ" sz="6000" b="1" dirty="0">
                <a:cs typeface="Simplified Arabic"/>
              </a:rPr>
              <a:t>الهمزة على شكل مدة فوق </a:t>
            </a:r>
            <a:r>
              <a:rPr lang="ar-IQ" sz="6000" b="1" dirty="0" smtClean="0">
                <a:cs typeface="Simplified Arabic"/>
              </a:rPr>
              <a:t>ألف،مثل:</a:t>
            </a:r>
            <a:endParaRPr lang="en-US" sz="6000" b="1" dirty="0">
              <a:cs typeface="Simplified Arabic"/>
            </a:endParaRPr>
          </a:p>
          <a:p>
            <a:pPr>
              <a:tabLst>
                <a:tab pos="228600" algn="l"/>
              </a:tabLst>
            </a:pPr>
            <a:r>
              <a:rPr lang="ar-IQ" sz="6000" b="1" dirty="0">
                <a:cs typeface="Simplified Arabic"/>
              </a:rPr>
              <a:t>مبدآن ــ منشآت</a:t>
            </a:r>
            <a:r>
              <a:rPr lang="ar-IQ" b="1" dirty="0">
                <a:cs typeface="Simplified Arabic"/>
              </a:rPr>
              <a:t>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1356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5400" b="1" dirty="0">
                <a:ea typeface="Calibri"/>
                <a:cs typeface="Simplified Arabic"/>
              </a:rPr>
              <a:t>إذا لزم من كتابة الهمزة اجتماع ألفين ألف الهمزة وألف المد، فإن سبقت ألف المد ألف الهمزة كتبت </a:t>
            </a:r>
            <a:r>
              <a:rPr lang="ar-IQ" sz="5400" b="1" dirty="0" smtClean="0">
                <a:ea typeface="Calibri"/>
                <a:cs typeface="Simplified Arabic"/>
              </a:rPr>
              <a:t>الهمزة </a:t>
            </a:r>
            <a:r>
              <a:rPr lang="ar-IQ" sz="5400" b="1" dirty="0">
                <a:ea typeface="Calibri"/>
                <a:cs typeface="Simplified Arabic"/>
              </a:rPr>
              <a:t>وحدها على </a:t>
            </a:r>
            <a:r>
              <a:rPr lang="ar-IQ" sz="5400" b="1" dirty="0" err="1" smtClean="0">
                <a:ea typeface="Calibri"/>
                <a:cs typeface="Simplified Arabic"/>
              </a:rPr>
              <a:t>السطر،مثل</a:t>
            </a:r>
            <a:r>
              <a:rPr lang="ar-IQ" sz="5400" b="1" dirty="0" smtClean="0">
                <a:ea typeface="Calibri"/>
                <a:cs typeface="Simplified Arabic"/>
              </a:rPr>
              <a:t> </a:t>
            </a:r>
            <a:r>
              <a:rPr lang="ar-IQ" sz="5400" b="1" dirty="0">
                <a:ea typeface="Calibri"/>
                <a:cs typeface="Simplified Arabic"/>
              </a:rPr>
              <a:t>: تضاءل ، تفاءل </a:t>
            </a:r>
            <a:r>
              <a:rPr lang="ar-IQ" sz="5400" b="1" dirty="0" smtClean="0">
                <a:ea typeface="Calibri"/>
                <a:cs typeface="Simplified Arabic"/>
              </a:rPr>
              <a:t>، </a:t>
            </a:r>
            <a:r>
              <a:rPr lang="ar-IQ" sz="5400" b="1" dirty="0" err="1" smtClean="0">
                <a:ea typeface="Calibri"/>
                <a:cs typeface="Simplified Arabic"/>
              </a:rPr>
              <a:t>تشاءم،عباءة،مساءلة</a:t>
            </a:r>
            <a:r>
              <a:rPr lang="ar-IQ" sz="5400" b="1" dirty="0" smtClean="0">
                <a:ea typeface="Calibri"/>
                <a:cs typeface="Simplified Arabic"/>
              </a:rPr>
              <a:t> </a:t>
            </a:r>
            <a:r>
              <a:rPr lang="ar-IQ" b="1" dirty="0" smtClean="0">
                <a:ea typeface="Calibri"/>
                <a:cs typeface="Simplified Arabic"/>
              </a:rPr>
              <a:t>.</a:t>
            </a:r>
            <a:endParaRPr lang="en-US" sz="1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6593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ar-SA" sz="8000" b="1" dirty="0">
                <a:latin typeface="Simplified Arabic" pitchFamily="18" charset="-78"/>
                <a:ea typeface="Calibri"/>
                <a:cs typeface="Simplified Arabic" pitchFamily="18" charset="-78"/>
              </a:rPr>
              <a:t>قواعد كتابة الهمزة</a:t>
            </a:r>
            <a:r>
              <a:rPr lang="en-US" sz="8000" dirty="0">
                <a:latin typeface="Simplified Arabic" pitchFamily="18" charset="-78"/>
                <a:ea typeface="Calibri"/>
                <a:cs typeface="Simplified Arabic" pitchFamily="18" charset="-78"/>
              </a:rPr>
              <a:t/>
            </a:r>
            <a:br>
              <a:rPr lang="en-US" sz="8000" dirty="0">
                <a:latin typeface="Simplified Arabic" pitchFamily="18" charset="-78"/>
                <a:ea typeface="Calibri"/>
                <a:cs typeface="Simplified Arabic" pitchFamily="18" charset="-78"/>
              </a:rPr>
            </a:br>
            <a:endParaRPr lang="ar-IQ" sz="8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9388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lvl="0">
              <a:buFont typeface="Arial"/>
              <a:buChar char="•"/>
              <a:tabLst>
                <a:tab pos="228600" algn="l"/>
              </a:tabLst>
            </a:pPr>
            <a:r>
              <a:rPr lang="ar-IQ" sz="6000" b="1" dirty="0">
                <a:cs typeface="Simplified Arabic"/>
              </a:rPr>
              <a:t>وإن سبقت ألف </a:t>
            </a:r>
            <a:r>
              <a:rPr lang="ar-IQ" sz="6000" b="1" dirty="0" smtClean="0">
                <a:cs typeface="Simplified Arabic"/>
              </a:rPr>
              <a:t>الهمزة، ألف </a:t>
            </a:r>
            <a:r>
              <a:rPr lang="ar-IQ" sz="6000" b="1" dirty="0">
                <a:cs typeface="Simplified Arabic"/>
              </a:rPr>
              <a:t>المد ،كتبت ألف الهمزة وطرحت ألف المد معوضاً عنها </a:t>
            </a:r>
            <a:r>
              <a:rPr lang="ar-IQ" sz="6000" b="1" dirty="0" smtClean="0">
                <a:cs typeface="Simplified Arabic"/>
              </a:rPr>
              <a:t>بمدة، مثل </a:t>
            </a:r>
            <a:r>
              <a:rPr lang="ar-IQ" sz="6000" b="1" dirty="0">
                <a:cs typeface="Simplified Arabic"/>
              </a:rPr>
              <a:t>: </a:t>
            </a:r>
            <a:endParaRPr lang="ar-IQ" sz="6000" b="1" dirty="0" smtClean="0">
              <a:cs typeface="Simplified Arabic"/>
            </a:endParaRPr>
          </a:p>
          <a:p>
            <a:pPr marL="0" lvl="0" indent="0">
              <a:buNone/>
              <a:tabLst>
                <a:tab pos="228600" algn="l"/>
              </a:tabLst>
            </a:pPr>
            <a:r>
              <a:rPr lang="ar-IQ" sz="6000" b="1" dirty="0">
                <a:cs typeface="Simplified Arabic"/>
              </a:rPr>
              <a:t> </a:t>
            </a:r>
            <a:r>
              <a:rPr lang="ar-IQ" sz="6000" b="1" dirty="0" smtClean="0">
                <a:cs typeface="Simplified Arabic"/>
              </a:rPr>
              <a:t> القرآن، الشآم، السآمة، ظمآن</a:t>
            </a:r>
            <a:r>
              <a:rPr lang="ar-IQ" sz="6000" b="1" dirty="0">
                <a:cs typeface="Simplified Arabic"/>
              </a:rPr>
              <a:t>.</a:t>
            </a:r>
            <a:endParaRPr lang="en-US" sz="6000" dirty="0">
              <a:cs typeface="Times New Roman"/>
            </a:endParaRPr>
          </a:p>
          <a:p>
            <a:pPr marL="0" indent="0">
              <a:buNone/>
            </a:pP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689297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7200" b="1" dirty="0">
                <a:ea typeface="Calibri"/>
                <a:cs typeface="Simplified Arabic"/>
              </a:rPr>
              <a:t>الهمزة المتوسطة على الواو</a:t>
            </a:r>
            <a:endParaRPr lang="ar-IQ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مضمومة بعد  ضم، مثل </a:t>
            </a:r>
            <a:r>
              <a:rPr lang="ar-IQ" sz="5400" b="1" dirty="0" smtClean="0">
                <a:ea typeface="Calibri"/>
                <a:cs typeface="Simplified Arabic"/>
              </a:rPr>
              <a:t>: شُؤُون ،فُـؤُوس</a:t>
            </a:r>
            <a:r>
              <a:rPr lang="ar-IQ" sz="5400" b="1" dirty="0">
                <a:ea typeface="Calibri"/>
                <a:cs typeface="Simplified Arabic"/>
              </a:rPr>
              <a:t>، كُـؤُوس، رُؤُوس</a:t>
            </a:r>
            <a:r>
              <a:rPr lang="ar-IQ" b="1" dirty="0" smtClean="0">
                <a:ea typeface="Calibri"/>
                <a:cs typeface="Simplified Arabic"/>
              </a:rPr>
              <a:t>.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2306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669360"/>
          </a:xfrm>
        </p:spPr>
        <p:txBody>
          <a:bodyPr>
            <a:normAutofit/>
          </a:bodyPr>
          <a:lstStyle/>
          <a:p>
            <a:pPr lvl="0"/>
            <a:r>
              <a:rPr lang="ar-IQ" sz="6000" b="1" dirty="0">
                <a:solidFill>
                  <a:prstClr val="white"/>
                </a:solidFill>
                <a:ea typeface="Calibri"/>
                <a:cs typeface="Simplified Arabic"/>
              </a:rPr>
              <a:t>اذا كانت مضمومة بعد فتح، </a:t>
            </a:r>
            <a:r>
              <a:rPr lang="ar-IQ" sz="6000" b="1" dirty="0" smtClean="0">
                <a:solidFill>
                  <a:prstClr val="white"/>
                </a:solidFill>
                <a:ea typeface="Calibri"/>
                <a:cs typeface="Simplified Arabic"/>
              </a:rPr>
              <a:t>مثل: </a:t>
            </a:r>
            <a:r>
              <a:rPr lang="ar-IQ" sz="6000" b="1" dirty="0">
                <a:solidFill>
                  <a:prstClr val="white"/>
                </a:solidFill>
                <a:ea typeface="Calibri"/>
                <a:cs typeface="Simplified Arabic"/>
              </a:rPr>
              <a:t>مَؤُونة ، يــَؤُم ، يَؤُوب ،</a:t>
            </a:r>
            <a:r>
              <a:rPr lang="ar-IQ" sz="6000" b="1" dirty="0" smtClean="0">
                <a:solidFill>
                  <a:prstClr val="white"/>
                </a:solidFill>
                <a:ea typeface="Calibri"/>
                <a:cs typeface="Simplified Arabic"/>
              </a:rPr>
              <a:t>نَؤُوم</a:t>
            </a:r>
            <a:r>
              <a:rPr lang="ar-IQ" sz="6000" b="1" dirty="0">
                <a:solidFill>
                  <a:prstClr val="white"/>
                </a:solidFill>
                <a:ea typeface="Calibri"/>
                <a:cs typeface="Simplified Arabic"/>
              </a:rPr>
              <a:t>، </a:t>
            </a:r>
            <a:r>
              <a:rPr lang="ar-IQ" sz="6000" b="1" dirty="0" err="1" smtClean="0">
                <a:solidFill>
                  <a:prstClr val="white"/>
                </a:solidFill>
                <a:ea typeface="Calibri"/>
                <a:cs typeface="Simplified Arabic"/>
              </a:rPr>
              <a:t>شَؤُوم</a:t>
            </a:r>
            <a:r>
              <a:rPr lang="ar-IQ" sz="6000" b="1" dirty="0">
                <a:solidFill>
                  <a:prstClr val="white"/>
                </a:solidFill>
                <a:ea typeface="Calibri"/>
                <a:cs typeface="Simplified Arabic"/>
              </a:rPr>
              <a:t>، لَــؤُمَ، رَؤُوفَ</a:t>
            </a:r>
            <a:r>
              <a:rPr lang="ar-IQ" sz="6000" dirty="0">
                <a:solidFill>
                  <a:prstClr val="white"/>
                </a:solidFill>
                <a:ea typeface="Calibri"/>
              </a:rPr>
              <a:t>،</a:t>
            </a:r>
            <a:r>
              <a:rPr lang="ar-IQ" sz="6000" b="1" dirty="0">
                <a:solidFill>
                  <a:srgbClr val="008080"/>
                </a:solidFill>
                <a:ea typeface="Times New Roman"/>
                <a:cs typeface="Simplified Arabic"/>
              </a:rPr>
              <a:t> </a:t>
            </a:r>
            <a:r>
              <a:rPr lang="ar-IQ" sz="6000" b="1" dirty="0" smtClean="0">
                <a:solidFill>
                  <a:prstClr val="white"/>
                </a:solidFill>
                <a:ea typeface="Calibri"/>
                <a:cs typeface="Simplified Arabic"/>
              </a:rPr>
              <a:t>سَؤُول</a:t>
            </a:r>
            <a:r>
              <a:rPr lang="ar-IQ" sz="6000" b="1" dirty="0">
                <a:solidFill>
                  <a:prstClr val="white"/>
                </a:solidFill>
                <a:ea typeface="Calibri"/>
                <a:cs typeface="Simplified Arabic"/>
              </a:rPr>
              <a:t>، دَؤُوب.</a:t>
            </a:r>
            <a:endParaRPr lang="ar-IQ" sz="6000" dirty="0">
              <a:solidFill>
                <a:prstClr val="white"/>
              </a:solidFill>
            </a:endParaRPr>
          </a:p>
          <a:p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41668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741368"/>
          </a:xfrm>
        </p:spPr>
        <p:txBody>
          <a:bodyPr>
            <a:normAutofit/>
          </a:bodyPr>
          <a:lstStyle/>
          <a:p>
            <a:r>
              <a:rPr lang="ar-IQ" sz="5400" b="1" dirty="0">
                <a:ea typeface="Calibri"/>
                <a:cs typeface="Simplified Arabic"/>
              </a:rPr>
              <a:t>اذا كانت مضمومة بعد ساكن</a:t>
            </a:r>
            <a:r>
              <a:rPr lang="ar-IQ" sz="5400" b="1" dirty="0" smtClean="0">
                <a:ea typeface="Calibri"/>
                <a:cs typeface="Simplified Arabic"/>
              </a:rPr>
              <a:t>، مثل :</a:t>
            </a:r>
            <a:r>
              <a:rPr lang="ar-IQ" sz="5400" b="1" dirty="0">
                <a:ea typeface="Calibri"/>
                <a:cs typeface="Simplified Arabic"/>
              </a:rPr>
              <a:t> </a:t>
            </a:r>
            <a:r>
              <a:rPr lang="ar-IQ" sz="5400" b="1" dirty="0" smtClean="0">
                <a:ea typeface="Calibri"/>
                <a:cs typeface="Simplified Arabic"/>
              </a:rPr>
              <a:t>مسْؤُولية </a:t>
            </a:r>
            <a:r>
              <a:rPr lang="ar-IQ" sz="5400" b="1" dirty="0">
                <a:ea typeface="Calibri"/>
                <a:cs typeface="Simplified Arabic"/>
              </a:rPr>
              <a:t>،مسْـؤُول، تفاؤُل، تثاؤُب، تشاؤُم، </a:t>
            </a:r>
            <a:r>
              <a:rPr lang="ar-IQ" sz="5400" b="1" dirty="0" smtClean="0">
                <a:ea typeface="Calibri"/>
                <a:cs typeface="Simplified Arabic"/>
              </a:rPr>
              <a:t>مرْؤُوس.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مفتوحة بعد ضم، مثل</a:t>
            </a:r>
            <a:r>
              <a:rPr lang="ar-IQ" sz="5400" b="1" dirty="0" smtClean="0">
                <a:ea typeface="Calibri"/>
                <a:cs typeface="Simplified Arabic"/>
              </a:rPr>
              <a:t>: </a:t>
            </a:r>
            <a:r>
              <a:rPr lang="ar-IQ" sz="5400" b="1" dirty="0">
                <a:ea typeface="Calibri"/>
                <a:cs typeface="Simplified Arabic"/>
              </a:rPr>
              <a:t>مُـؤَنث، مُـؤَيد، مُـؤَذن، مُـؤَجل، مُؤَلف، </a:t>
            </a:r>
            <a:r>
              <a:rPr lang="ar-IQ" sz="5400" b="1" dirty="0" smtClean="0">
                <a:ea typeface="Calibri"/>
                <a:cs typeface="Simplified Arabic"/>
              </a:rPr>
              <a:t>فُؤَاد</a:t>
            </a:r>
            <a:r>
              <a:rPr lang="ar-IQ" sz="5400" b="1" dirty="0">
                <a:ea typeface="Calibri"/>
                <a:cs typeface="Simplified Arabic"/>
              </a:rPr>
              <a:t>، </a:t>
            </a:r>
            <a:r>
              <a:rPr lang="ar-IQ" sz="5400" b="1" dirty="0" smtClean="0">
                <a:ea typeface="Calibri"/>
                <a:cs typeface="Simplified Arabic"/>
              </a:rPr>
              <a:t>سُؤَال</a:t>
            </a:r>
            <a:r>
              <a:rPr lang="ar-IQ" sz="5400" b="1" dirty="0">
                <a:ea typeface="Calibri"/>
                <a:cs typeface="Simplified Arabic"/>
              </a:rPr>
              <a:t>، </a:t>
            </a:r>
            <a:r>
              <a:rPr lang="ar-IQ" sz="5400" b="1" dirty="0" smtClean="0">
                <a:ea typeface="Calibri"/>
                <a:cs typeface="Simplified Arabic"/>
              </a:rPr>
              <a:t>يُؤَدي</a:t>
            </a:r>
            <a:r>
              <a:rPr lang="ar-IQ" sz="5400" b="1" dirty="0">
                <a:ea typeface="Calibri"/>
                <a:cs typeface="Simplified Arabic"/>
              </a:rPr>
              <a:t>، يُؤَدب، </a:t>
            </a:r>
            <a:r>
              <a:rPr lang="ar-IQ" sz="5400" b="1" dirty="0" smtClean="0">
                <a:ea typeface="Calibri"/>
                <a:cs typeface="Simplified Arabic"/>
              </a:rPr>
              <a:t>يُؤَاخذ</a:t>
            </a:r>
            <a:r>
              <a:rPr lang="en-US" sz="5400" b="1" dirty="0">
                <a:latin typeface="Simplified Arabic"/>
                <a:ea typeface="Calibri"/>
                <a:cs typeface="Times New Roman"/>
              </a:rPr>
              <a:t>.</a:t>
            </a:r>
            <a:endParaRPr lang="en-US" sz="5400" dirty="0">
              <a:ea typeface="Calibri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6002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6600" b="1" dirty="0">
                <a:ea typeface="Calibri"/>
                <a:cs typeface="Simplified Arabic"/>
              </a:rPr>
              <a:t>إذا كانت ساكنة بعد ضم ،مثل</a:t>
            </a:r>
            <a:r>
              <a:rPr lang="ar-IQ" sz="6600" b="1" dirty="0" smtClean="0">
                <a:ea typeface="Calibri"/>
                <a:cs typeface="Simplified Arabic"/>
              </a:rPr>
              <a:t>: </a:t>
            </a:r>
            <a:r>
              <a:rPr lang="ar-IQ" sz="6600" b="1" dirty="0">
                <a:ea typeface="Calibri"/>
                <a:cs typeface="Simplified Arabic"/>
              </a:rPr>
              <a:t>بُؤْس، </a:t>
            </a:r>
            <a:r>
              <a:rPr lang="ar-IQ" sz="6600" b="1" dirty="0" err="1" smtClean="0">
                <a:ea typeface="Calibri"/>
                <a:cs typeface="Simplified Arabic"/>
              </a:rPr>
              <a:t>مُؤْمن،رُؤْية</a:t>
            </a:r>
            <a:r>
              <a:rPr lang="ar-IQ" sz="6600" b="1" dirty="0">
                <a:ea typeface="Calibri"/>
                <a:cs typeface="Simplified Arabic"/>
              </a:rPr>
              <a:t>، يُؤْثر، </a:t>
            </a:r>
            <a:r>
              <a:rPr lang="ar-IQ" sz="6600" b="1" dirty="0" smtClean="0">
                <a:ea typeface="Calibri"/>
                <a:cs typeface="Simplified Arabic"/>
              </a:rPr>
              <a:t>مُـؤْذ</a:t>
            </a:r>
            <a:r>
              <a:rPr lang="ar-IQ" sz="6600" b="1" dirty="0">
                <a:ea typeface="Calibri"/>
                <a:cs typeface="Simplified Arabic"/>
              </a:rPr>
              <a:t>، </a:t>
            </a:r>
            <a:r>
              <a:rPr lang="ar-IQ" sz="6600" b="1" dirty="0" smtClean="0">
                <a:ea typeface="Calibri"/>
                <a:cs typeface="Simplified Arabic"/>
              </a:rPr>
              <a:t>مُؤْنس</a:t>
            </a:r>
            <a:r>
              <a:rPr lang="ar-IQ" sz="6600" b="1" dirty="0">
                <a:ea typeface="Calibri"/>
                <a:cs typeface="Simplified Arabic"/>
              </a:rPr>
              <a:t>، يُؤْتى</a:t>
            </a:r>
            <a:r>
              <a:rPr lang="ar-SA" sz="6600" b="1" dirty="0">
                <a:ea typeface="Times New Roman"/>
                <a:cs typeface="Simplified Arabic"/>
              </a:rPr>
              <a:t>،لـُؤْلـُؤْ ،</a:t>
            </a:r>
            <a:r>
              <a:rPr lang="ar-SA" sz="6600" b="1" dirty="0" smtClean="0">
                <a:ea typeface="Times New Roman"/>
                <a:cs typeface="Simplified Arabic"/>
              </a:rPr>
              <a:t>بُؤْبُؤ</a:t>
            </a:r>
            <a:r>
              <a:rPr lang="ar-IQ" sz="6600" b="1" dirty="0" smtClean="0">
                <a:ea typeface="Times New Roman"/>
                <a:cs typeface="Simplified Arabic"/>
              </a:rPr>
              <a:t>ْ</a:t>
            </a:r>
            <a:r>
              <a:rPr lang="ar-IQ" sz="6600" b="1" dirty="0" smtClean="0">
                <a:ea typeface="Calibri"/>
                <a:cs typeface="Simplified Arabic"/>
              </a:rPr>
              <a:t>.</a:t>
            </a:r>
            <a:endParaRPr lang="en-US" sz="6600" b="1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3359182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rmAutofit/>
          </a:bodyPr>
          <a:lstStyle/>
          <a:p>
            <a:r>
              <a:rPr lang="ar-IQ" sz="5400" b="1" dirty="0">
                <a:ea typeface="Calibri"/>
                <a:cs typeface="Simplified Arabic"/>
              </a:rPr>
              <a:t>الهمزة المتوسطة على الياء </a:t>
            </a:r>
            <a:endParaRPr lang="ar-IQ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مكسورة  بعد </a:t>
            </a:r>
            <a:r>
              <a:rPr lang="ar-IQ" sz="5400" b="1" dirty="0" err="1" smtClean="0">
                <a:ea typeface="Calibri"/>
                <a:cs typeface="Simplified Arabic"/>
              </a:rPr>
              <a:t>كسر،مثل</a:t>
            </a:r>
            <a:r>
              <a:rPr lang="ar-IQ" sz="5400" b="1" dirty="0" smtClean="0">
                <a:ea typeface="Calibri"/>
                <a:cs typeface="Simplified Arabic"/>
              </a:rPr>
              <a:t> : تنشِئِين </a:t>
            </a:r>
            <a:r>
              <a:rPr lang="ar-IQ" sz="5400" b="1" dirty="0">
                <a:ea typeface="Calibri"/>
                <a:cs typeface="Simplified Arabic"/>
              </a:rPr>
              <a:t>،</a:t>
            </a:r>
            <a:r>
              <a:rPr lang="ar-IQ" sz="5400" b="1" dirty="0" smtClean="0">
                <a:ea typeface="Calibri"/>
                <a:cs typeface="Simplified Arabic"/>
              </a:rPr>
              <a:t>مهنِئِين</a:t>
            </a:r>
            <a:r>
              <a:rPr lang="ar-IQ" sz="5400" b="1" dirty="0">
                <a:ea typeface="Calibri"/>
                <a:cs typeface="Simplified Arabic"/>
              </a:rPr>
              <a:t>، </a:t>
            </a:r>
            <a:r>
              <a:rPr lang="ar-IQ" sz="5400" b="1" dirty="0" smtClean="0">
                <a:ea typeface="Calibri"/>
                <a:cs typeface="Simplified Arabic"/>
              </a:rPr>
              <a:t>متكِئِين</a:t>
            </a:r>
            <a:r>
              <a:rPr lang="ar-IQ" sz="5400" b="1" dirty="0">
                <a:ea typeface="Calibri"/>
                <a:cs typeface="Simplified Arabic"/>
              </a:rPr>
              <a:t>.</a:t>
            </a:r>
            <a:endParaRPr lang="en-US" sz="5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مكسورة بعد ضم، مثل </a:t>
            </a:r>
            <a:r>
              <a:rPr lang="ar-IQ" sz="5400" b="1" dirty="0" smtClean="0">
                <a:ea typeface="Calibri"/>
                <a:cs typeface="Simplified Arabic"/>
              </a:rPr>
              <a:t>: </a:t>
            </a:r>
            <a:r>
              <a:rPr lang="ar-SA" sz="5400" b="1" dirty="0">
                <a:ea typeface="Times New Roman"/>
                <a:cs typeface="Simplified Arabic"/>
              </a:rPr>
              <a:t>سُئِل</a:t>
            </a:r>
            <a:r>
              <a:rPr lang="ar-IQ" sz="5400" b="1" dirty="0">
                <a:ea typeface="Calibri"/>
                <a:cs typeface="Simplified Arabic"/>
              </a:rPr>
              <a:t> ، وُئِدت.</a:t>
            </a:r>
            <a:endParaRPr lang="en-US" sz="5400" dirty="0">
              <a:ea typeface="Calibri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1258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مكسورة بعد  فتح، مثل </a:t>
            </a:r>
            <a:r>
              <a:rPr lang="ar-IQ" sz="5400" b="1" dirty="0" smtClean="0">
                <a:ea typeface="Calibri"/>
                <a:cs typeface="Simplified Arabic"/>
              </a:rPr>
              <a:t>: </a:t>
            </a:r>
            <a:r>
              <a:rPr lang="ar-IQ" sz="5400" b="1" dirty="0">
                <a:ea typeface="Calibri"/>
                <a:cs typeface="Simplified Arabic"/>
              </a:rPr>
              <a:t>أَئِمة ، لَئِيم ، يطمَئِن</a:t>
            </a:r>
            <a:r>
              <a:rPr lang="ar-IQ" sz="5400" b="1" dirty="0">
                <a:ea typeface="Times New Roman"/>
                <a:cs typeface="Simplified Arabic"/>
              </a:rPr>
              <a:t>، دَئِبَ</a:t>
            </a:r>
            <a:r>
              <a:rPr lang="ar-IQ" sz="5400" b="1" dirty="0">
                <a:ea typeface="Calibri"/>
                <a:cs typeface="Simplified Arabic"/>
              </a:rPr>
              <a:t>،</a:t>
            </a:r>
            <a:r>
              <a:rPr lang="ar-SA" sz="5400" b="1" dirty="0">
                <a:ea typeface="Times New Roman"/>
                <a:cs typeface="Simplified Arabic"/>
              </a:rPr>
              <a:t> سَئِم</a:t>
            </a:r>
            <a:r>
              <a:rPr lang="ar-IQ" sz="5400" dirty="0">
                <a:ea typeface="Calibri"/>
              </a:rPr>
              <a:t>،</a:t>
            </a:r>
            <a:r>
              <a:rPr lang="ar-IQ" sz="5400" b="1" dirty="0">
                <a:solidFill>
                  <a:srgbClr val="005088"/>
                </a:solidFill>
                <a:ea typeface="Times New Roman"/>
                <a:cs typeface="Simplified Arabic"/>
              </a:rPr>
              <a:t> </a:t>
            </a:r>
            <a:r>
              <a:rPr lang="ar-SA" sz="5400" b="1" dirty="0">
                <a:ea typeface="Times New Roman"/>
                <a:cs typeface="Simplified Arabic"/>
              </a:rPr>
              <a:t>يَئِس</a:t>
            </a:r>
            <a:r>
              <a:rPr lang="ar-IQ" sz="5400" b="1" dirty="0">
                <a:ea typeface="Calibri"/>
                <a:cs typeface="Simplified Arabic"/>
              </a:rPr>
              <a:t>.</a:t>
            </a:r>
            <a:endParaRPr lang="en-US" sz="5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مكسورة بعد ساكن، مثل</a:t>
            </a:r>
            <a:r>
              <a:rPr lang="ar-IQ" sz="5400" b="1" dirty="0" smtClean="0">
                <a:ea typeface="Calibri"/>
                <a:cs typeface="Simplified Arabic"/>
              </a:rPr>
              <a:t>: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 </a:t>
            </a:r>
            <a:r>
              <a:rPr lang="ar-IQ" sz="5400" b="1" dirty="0" smtClean="0">
                <a:ea typeface="Calibri"/>
                <a:cs typeface="Simplified Arabic"/>
              </a:rPr>
              <a:t>  أفْــئِدة ، مسائِل، </a:t>
            </a:r>
            <a:r>
              <a:rPr lang="ar-IQ" sz="5400" b="1" dirty="0" err="1" smtClean="0">
                <a:ea typeface="Calibri"/>
                <a:cs typeface="Simplified Arabic"/>
              </a:rPr>
              <a:t>سائِل,أسْـئِلة</a:t>
            </a:r>
            <a:r>
              <a:rPr lang="ar-IQ" sz="5400" b="1" dirty="0" smtClean="0">
                <a:ea typeface="Calibri"/>
                <a:cs typeface="Simplified Arabic"/>
              </a:rPr>
              <a:t> </a:t>
            </a:r>
            <a:r>
              <a:rPr lang="ar-IQ" sz="5400" b="1" dirty="0">
                <a:ea typeface="Calibri"/>
                <a:cs typeface="Simplified Arabic"/>
              </a:rPr>
              <a:t>،</a:t>
            </a:r>
            <a:r>
              <a:rPr lang="ar-IQ" sz="5400" b="1" dirty="0" smtClean="0">
                <a:ea typeface="Calibri"/>
                <a:cs typeface="Simplified Arabic"/>
              </a:rPr>
              <a:t>غوائِل</a:t>
            </a:r>
            <a:r>
              <a:rPr lang="ar-IQ" sz="5400" b="1" dirty="0">
                <a:ea typeface="Calibri"/>
                <a:cs typeface="Simplified Arabic"/>
              </a:rPr>
              <a:t>.</a:t>
            </a:r>
            <a:endParaRPr lang="en-US" sz="5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1602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مفتوحة بعد كسر، مثل </a:t>
            </a:r>
            <a:r>
              <a:rPr lang="ar-IQ" sz="5400" b="1" dirty="0" smtClean="0">
                <a:ea typeface="Calibri"/>
                <a:cs typeface="Simplified Arabic"/>
              </a:rPr>
              <a:t>: </a:t>
            </a:r>
            <a:r>
              <a:rPr lang="ar-IQ" sz="5400" b="1" dirty="0">
                <a:ea typeface="Calibri"/>
                <a:cs typeface="Simplified Arabic"/>
              </a:rPr>
              <a:t>رِئَة، سِيئَة، تبرِئَة، </a:t>
            </a:r>
            <a:r>
              <a:rPr lang="ar-IQ" sz="5400" b="1" dirty="0" err="1" smtClean="0">
                <a:ea typeface="Calibri"/>
                <a:cs typeface="Simplified Arabic"/>
              </a:rPr>
              <a:t>فِئة,ظمئِت</a:t>
            </a:r>
            <a:r>
              <a:rPr lang="ar-IQ" sz="5400" b="1" dirty="0">
                <a:ea typeface="Calibri"/>
                <a:cs typeface="Simplified Arabic"/>
              </a:rPr>
              <a:t>, دافِئَة, وِئام .</a:t>
            </a:r>
            <a:endParaRPr lang="en-US" sz="5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اذا كانت ساكنة بعد </a:t>
            </a:r>
            <a:r>
              <a:rPr lang="ar-IQ" sz="5400" b="1" dirty="0" err="1" smtClean="0">
                <a:ea typeface="Calibri"/>
                <a:cs typeface="Simplified Arabic"/>
              </a:rPr>
              <a:t>كسر،مثل</a:t>
            </a:r>
            <a:r>
              <a:rPr lang="ar-IQ" sz="5400" b="1" dirty="0" smtClean="0">
                <a:ea typeface="Calibri"/>
                <a:cs typeface="Simplified Arabic"/>
              </a:rPr>
              <a:t> : </a:t>
            </a:r>
            <a:r>
              <a:rPr lang="ar-IQ" sz="5400" b="1" dirty="0">
                <a:ea typeface="Calibri"/>
                <a:cs typeface="Simplified Arabic"/>
              </a:rPr>
              <a:t>فِـئْران، </a:t>
            </a:r>
            <a:r>
              <a:rPr lang="ar-IQ" sz="5400" b="1" dirty="0" err="1" smtClean="0">
                <a:ea typeface="Calibri"/>
                <a:cs typeface="Simplified Arabic"/>
              </a:rPr>
              <a:t>مِـئْزر،استـِئْذان</a:t>
            </a:r>
            <a:r>
              <a:rPr lang="ar-IQ" sz="5400" b="1" dirty="0">
                <a:ea typeface="Calibri"/>
                <a:cs typeface="Simplified Arabic"/>
              </a:rPr>
              <a:t>، بِئْر, بِئْس, مِئْذنة .</a:t>
            </a:r>
            <a:endParaRPr lang="en-US" sz="5400" dirty="0">
              <a:ea typeface="Calibri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564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إذا كانت مضمومة بعد كسر، مثل</a:t>
            </a:r>
            <a:r>
              <a:rPr lang="ar-IQ" sz="5400" b="1" dirty="0" smtClean="0">
                <a:ea typeface="Calibri"/>
                <a:cs typeface="Simplified Arabic"/>
              </a:rPr>
              <a:t>: </a:t>
            </a:r>
            <a:r>
              <a:rPr lang="ar-IQ" sz="5400" b="1" dirty="0">
                <a:ea typeface="Calibri"/>
                <a:cs typeface="Simplified Arabic"/>
              </a:rPr>
              <a:t>سِيئُون، ظمِئُوا، قارِئُون</a:t>
            </a:r>
            <a:r>
              <a:rPr lang="ar-SA" sz="5400" b="1" dirty="0">
                <a:ea typeface="Calibri"/>
                <a:cs typeface="Simplified Arabic"/>
              </a:rPr>
              <a:t>،</a:t>
            </a:r>
            <a:r>
              <a:rPr lang="ar-SA" sz="5400" b="1" dirty="0">
                <a:solidFill>
                  <a:srgbClr val="008080"/>
                </a:solidFill>
                <a:ea typeface="Times New Roman"/>
                <a:cs typeface="Simplified Arabic"/>
              </a:rPr>
              <a:t> </a:t>
            </a:r>
            <a:r>
              <a:rPr lang="ar-SA" sz="5400" b="1" dirty="0">
                <a:ea typeface="Times New Roman"/>
                <a:cs typeface="Simplified Arabic"/>
              </a:rPr>
              <a:t>سنُقرِئك</a:t>
            </a:r>
            <a:r>
              <a:rPr lang="ar-IQ" sz="5400" b="1" dirty="0">
                <a:ea typeface="Calibri"/>
                <a:cs typeface="Simplified Arabic"/>
              </a:rPr>
              <a:t>.</a:t>
            </a:r>
            <a:endParaRPr lang="en-US" sz="5400" dirty="0">
              <a:ea typeface="Calibri"/>
              <a:cs typeface="Times New Roman"/>
            </a:endParaRPr>
          </a:p>
          <a:p>
            <a:r>
              <a:rPr lang="ar-IQ" sz="5400" b="1" dirty="0">
                <a:ea typeface="Calibri"/>
                <a:cs typeface="Simplified Arabic"/>
              </a:rPr>
              <a:t>يرى بعضهم اختلافا بين كتابة الهمزة المفتوحة في حال سبقتها ياء ساكنة اصلية و كتابتها في حال سبقتها ياء مد.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52357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5400" b="1" dirty="0">
                <a:ea typeface="Calibri"/>
                <a:cs typeface="Simplified Arabic"/>
              </a:rPr>
              <a:t>فيكتبون الهمزة التي تسبقها ياء ساكنة اصلية على الف، وليس على نبرة ،</a:t>
            </a:r>
            <a:r>
              <a:rPr lang="ar-IQ" sz="5400" b="1" dirty="0" err="1" smtClean="0">
                <a:ea typeface="Calibri"/>
                <a:cs typeface="Simplified Arabic"/>
              </a:rPr>
              <a:t>مثل:هيأة</a:t>
            </a:r>
            <a:r>
              <a:rPr lang="ar-IQ" sz="5400" b="1" dirty="0" smtClean="0">
                <a:ea typeface="Calibri"/>
                <a:cs typeface="Simplified Arabic"/>
              </a:rPr>
              <a:t>.</a:t>
            </a:r>
            <a:endParaRPr lang="en-US" sz="5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9886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ar-SA" sz="8000" b="1" dirty="0" smtClean="0">
                <a:effectLst/>
                <a:ea typeface="Calibri"/>
                <a:cs typeface="Simplified Arabic"/>
              </a:rPr>
              <a:t>همزة الوصل:</a:t>
            </a:r>
          </a:p>
          <a:p>
            <a:pPr algn="ctr"/>
            <a:r>
              <a:rPr lang="ar-SA" sz="5400" b="1" dirty="0" smtClean="0">
                <a:effectLst/>
                <a:ea typeface="Calibri"/>
                <a:cs typeface="Simplified Arabic"/>
              </a:rPr>
              <a:t>تُنْطَق عند بدء الكلام وتسقط في سائر أحواله، </a:t>
            </a:r>
            <a:r>
              <a:rPr lang="ar-IQ" sz="5400" b="1" dirty="0" smtClean="0">
                <a:effectLst/>
                <a:ea typeface="Times New Roman"/>
                <a:cs typeface="Simplified Arabic"/>
              </a:rPr>
              <a:t>سميت همزة وصل لأَنه يتوصّل بها إلى النُّطقِ السّاكنِ.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3857764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sz="6000" b="1" dirty="0">
                <a:ea typeface="Calibri"/>
                <a:cs typeface="Simplified Arabic"/>
              </a:rPr>
              <a:t>في حين يكتبون الهمزة التي تسبقها ياء مد على نبرة، وليس على الف، </a:t>
            </a:r>
            <a:r>
              <a:rPr lang="ar-IQ" sz="6000" b="1" dirty="0" smtClean="0">
                <a:ea typeface="Calibri"/>
                <a:cs typeface="Simplified Arabic"/>
              </a:rPr>
              <a:t>مثل: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IQ" sz="6000" b="1" dirty="0">
                <a:ea typeface="Calibri"/>
                <a:cs typeface="Simplified Arabic"/>
              </a:rPr>
              <a:t> </a:t>
            </a:r>
            <a:r>
              <a:rPr lang="ar-IQ" sz="6000" b="1" dirty="0" smtClean="0">
                <a:ea typeface="Calibri"/>
                <a:cs typeface="Simplified Arabic"/>
              </a:rPr>
              <a:t>  بيئة </a:t>
            </a:r>
            <a:r>
              <a:rPr lang="ar-IQ" sz="6000" b="1" dirty="0">
                <a:ea typeface="Calibri"/>
                <a:cs typeface="Simplified Arabic"/>
              </a:rPr>
              <a:t>، مشيئة.</a:t>
            </a:r>
            <a:endParaRPr lang="en-US" sz="60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893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dirty="0">
                <a:ea typeface="Calibri"/>
                <a:cs typeface="Simplified Arabic"/>
              </a:rPr>
              <a:t>الهمزة المتطرفة </a:t>
            </a:r>
            <a:endParaRPr lang="ar-IQ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5400" b="1" dirty="0">
                <a:ea typeface="Calibri"/>
                <a:cs typeface="Simplified Arabic"/>
              </a:rPr>
              <a:t>إذا كانت بعد حرف متحرك </a:t>
            </a:r>
            <a:r>
              <a:rPr lang="ar-SA" sz="5400" b="1" dirty="0" smtClean="0">
                <a:ea typeface="Calibri"/>
                <a:cs typeface="Simplified Arabic"/>
              </a:rPr>
              <a:t>:</a:t>
            </a:r>
            <a:endParaRPr lang="ar-IQ" sz="5400" b="1" dirty="0" smtClean="0">
              <a:ea typeface="Calibri"/>
              <a:cs typeface="Simplified Arabic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SA" sz="5400" b="1" dirty="0" smtClean="0">
                <a:ea typeface="Calibri"/>
                <a:cs typeface="Simplified Arabic"/>
              </a:rPr>
              <a:t>فتكتب </a:t>
            </a:r>
            <a:r>
              <a:rPr lang="ar-SA" sz="5400" b="1" dirty="0">
                <a:ea typeface="Calibri"/>
                <a:cs typeface="Simplified Arabic"/>
              </a:rPr>
              <a:t>الهمزة المتطرفة، على حرف يناسب حركة ما قبلها، مهما كانت حركتها.</a:t>
            </a:r>
            <a:endParaRPr lang="en-US" sz="5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2721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>
              <a:buFont typeface="Arial"/>
              <a:buChar char="•"/>
              <a:tabLst>
                <a:tab pos="323215" algn="l"/>
                <a:tab pos="685800" algn="l"/>
              </a:tabLst>
            </a:pPr>
            <a:r>
              <a:rPr lang="ar-SA" sz="5400" b="1" dirty="0">
                <a:cs typeface="Simplified Arabic"/>
              </a:rPr>
              <a:t>فان كان ما قبلها مكسورا كتبت على الياء، مثل: </a:t>
            </a:r>
            <a:r>
              <a:rPr lang="ar-SA" sz="5400" b="1" dirty="0" smtClean="0">
                <a:cs typeface="Simplified Arabic"/>
              </a:rPr>
              <a:t>قار</a:t>
            </a:r>
            <a:r>
              <a:rPr lang="ar-IQ" sz="5400" b="1" dirty="0" smtClean="0">
                <a:cs typeface="Simplified Arabic"/>
              </a:rPr>
              <a:t>ِ</a:t>
            </a:r>
            <a:r>
              <a:rPr lang="ar-SA" sz="5400" b="1" dirty="0" smtClean="0">
                <a:cs typeface="Simplified Arabic"/>
              </a:rPr>
              <a:t>ئ</a:t>
            </a:r>
            <a:r>
              <a:rPr lang="ar-IQ" sz="5400" b="1" dirty="0">
                <a:cs typeface="Simplified Arabic"/>
              </a:rPr>
              <a:t>، </a:t>
            </a:r>
            <a:r>
              <a:rPr lang="ar-SA" sz="5400" b="1" dirty="0" smtClean="0">
                <a:cs typeface="Simplified Arabic"/>
              </a:rPr>
              <a:t>شاط</a:t>
            </a:r>
            <a:r>
              <a:rPr lang="ar-IQ" sz="5400" b="1" dirty="0" smtClean="0">
                <a:cs typeface="Simplified Arabic"/>
              </a:rPr>
              <a:t>ِ</a:t>
            </a:r>
            <a:r>
              <a:rPr lang="ar-SA" sz="5400" b="1" dirty="0" smtClean="0">
                <a:cs typeface="Simplified Arabic"/>
              </a:rPr>
              <a:t>ئ</a:t>
            </a:r>
            <a:r>
              <a:rPr lang="ar-IQ" sz="5400" b="1" dirty="0">
                <a:cs typeface="Simplified Arabic"/>
              </a:rPr>
              <a:t>، </a:t>
            </a:r>
            <a:r>
              <a:rPr lang="ar-SA" sz="5400" b="1" dirty="0" smtClean="0">
                <a:cs typeface="Simplified Arabic"/>
              </a:rPr>
              <a:t>داف</a:t>
            </a:r>
            <a:r>
              <a:rPr lang="ar-IQ" sz="5400" b="1" dirty="0" smtClean="0">
                <a:cs typeface="Simplified Arabic"/>
              </a:rPr>
              <a:t>ِ</a:t>
            </a:r>
            <a:r>
              <a:rPr lang="ar-SA" sz="5400" b="1" dirty="0" smtClean="0">
                <a:cs typeface="Simplified Arabic"/>
              </a:rPr>
              <a:t>ئ</a:t>
            </a:r>
            <a:r>
              <a:rPr lang="ar-SA" sz="5400" b="1" dirty="0">
                <a:cs typeface="Simplified Arabic"/>
              </a:rPr>
              <a:t>، </a:t>
            </a:r>
            <a:r>
              <a:rPr lang="ar-IQ" sz="5400" b="1" dirty="0" smtClean="0">
                <a:cs typeface="Simplified Arabic"/>
              </a:rPr>
              <a:t>مبادِئ</a:t>
            </a:r>
            <a:r>
              <a:rPr lang="ar-IQ" sz="5400" b="1" dirty="0">
                <a:cs typeface="Simplified Arabic"/>
              </a:rPr>
              <a:t>.</a:t>
            </a:r>
            <a:endParaRPr lang="en-US" sz="5400" dirty="0">
              <a:cs typeface="Times New Roman"/>
            </a:endParaRPr>
          </a:p>
          <a:p>
            <a:pPr lvl="0">
              <a:buFont typeface="Arial"/>
              <a:buChar char="•"/>
              <a:tabLst>
                <a:tab pos="323215" algn="l"/>
                <a:tab pos="685800" algn="l"/>
              </a:tabLst>
            </a:pPr>
            <a:r>
              <a:rPr lang="ar-SA" sz="5400" b="1" dirty="0">
                <a:cs typeface="Simplified Arabic"/>
              </a:rPr>
              <a:t>فان كان ما قبلها مضموماً</a:t>
            </a:r>
            <a:r>
              <a:rPr lang="ar-SA" sz="5400" b="1" dirty="0" smtClean="0">
                <a:cs typeface="Simplified Arabic"/>
              </a:rPr>
              <a:t>،</a:t>
            </a:r>
            <a:r>
              <a:rPr lang="ar-IQ" sz="5400" b="1" dirty="0" smtClean="0">
                <a:cs typeface="Simplified Arabic"/>
              </a:rPr>
              <a:t> </a:t>
            </a:r>
            <a:r>
              <a:rPr lang="ar-SA" sz="5400" b="1" dirty="0" smtClean="0">
                <a:cs typeface="Simplified Arabic"/>
              </a:rPr>
              <a:t>كتبت </a:t>
            </a:r>
            <a:r>
              <a:rPr lang="ar-SA" sz="5400" b="1" dirty="0">
                <a:cs typeface="Simplified Arabic"/>
              </a:rPr>
              <a:t>على الواو، مثل: </a:t>
            </a:r>
            <a:r>
              <a:rPr lang="ar-SA" sz="5400" b="1" dirty="0" smtClean="0">
                <a:cs typeface="Simplified Arabic"/>
              </a:rPr>
              <a:t>يجرُؤ</a:t>
            </a:r>
            <a:r>
              <a:rPr lang="ar-IQ" sz="5400" b="1" dirty="0" smtClean="0">
                <a:cs typeface="Simplified Arabic"/>
              </a:rPr>
              <a:t>،</a:t>
            </a:r>
            <a:r>
              <a:rPr lang="ar-SA" sz="5400" b="1" dirty="0" smtClean="0">
                <a:cs typeface="Simplified Arabic"/>
              </a:rPr>
              <a:t> لؤلُؤ</a:t>
            </a:r>
            <a:r>
              <a:rPr lang="ar-IQ" sz="5400" b="1" dirty="0" smtClean="0">
                <a:cs typeface="Simplified Arabic"/>
              </a:rPr>
              <a:t>،</a:t>
            </a:r>
            <a:r>
              <a:rPr lang="ar-SA" sz="5400" b="1" dirty="0" smtClean="0">
                <a:cs typeface="Simplified Arabic"/>
              </a:rPr>
              <a:t> تباطُؤ</a:t>
            </a:r>
            <a:r>
              <a:rPr lang="ar-SA" sz="5400" b="1" dirty="0">
                <a:cs typeface="Simplified Arabic"/>
              </a:rPr>
              <a:t>.</a:t>
            </a:r>
            <a:endParaRPr lang="en-US" sz="5400" dirty="0"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9599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lnSpcReduction="10000"/>
          </a:bodyPr>
          <a:lstStyle/>
          <a:p>
            <a:pPr lvl="0">
              <a:buFont typeface="Arial"/>
              <a:buChar char="•"/>
              <a:tabLst>
                <a:tab pos="323215" algn="l"/>
                <a:tab pos="685800" algn="l"/>
              </a:tabLst>
            </a:pPr>
            <a:r>
              <a:rPr lang="ar-SA" sz="5400" b="1" dirty="0">
                <a:cs typeface="Simplified Arabic"/>
              </a:rPr>
              <a:t>فان كان ما قبلها م</a:t>
            </a:r>
            <a:r>
              <a:rPr lang="ar-IQ" sz="5400" b="1" dirty="0">
                <a:cs typeface="Simplified Arabic"/>
              </a:rPr>
              <a:t>ف</a:t>
            </a:r>
            <a:r>
              <a:rPr lang="ar-SA" sz="5400" b="1" dirty="0" err="1">
                <a:cs typeface="Simplified Arabic"/>
              </a:rPr>
              <a:t>توحاً</a:t>
            </a:r>
            <a:r>
              <a:rPr lang="ar-SA" sz="5400" b="1" dirty="0" smtClean="0">
                <a:cs typeface="Simplified Arabic"/>
              </a:rPr>
              <a:t>،</a:t>
            </a:r>
            <a:r>
              <a:rPr lang="ar-IQ" sz="5400" b="1" dirty="0" smtClean="0">
                <a:cs typeface="Simplified Arabic"/>
              </a:rPr>
              <a:t> </a:t>
            </a:r>
            <a:r>
              <a:rPr lang="ar-SA" sz="5400" b="1" dirty="0" smtClean="0">
                <a:cs typeface="Simplified Arabic"/>
              </a:rPr>
              <a:t>كتبت </a:t>
            </a:r>
            <a:r>
              <a:rPr lang="ar-SA" sz="5400" b="1" dirty="0">
                <a:cs typeface="Simplified Arabic"/>
              </a:rPr>
              <a:t>على الألف</a:t>
            </a:r>
            <a:r>
              <a:rPr lang="ar-SA" sz="5400" b="1" dirty="0" smtClean="0">
                <a:cs typeface="Simplified Arabic"/>
              </a:rPr>
              <a:t>،</a:t>
            </a:r>
            <a:r>
              <a:rPr lang="ar-IQ" sz="5400" b="1" dirty="0" smtClean="0">
                <a:cs typeface="Simplified Arabic"/>
              </a:rPr>
              <a:t> </a:t>
            </a:r>
            <a:r>
              <a:rPr lang="ar-SA" sz="5400" b="1" dirty="0" smtClean="0">
                <a:cs typeface="Simplified Arabic"/>
              </a:rPr>
              <a:t>مثل</a:t>
            </a:r>
            <a:r>
              <a:rPr lang="ar-SA" sz="5400" b="1" dirty="0">
                <a:cs typeface="Simplified Arabic"/>
              </a:rPr>
              <a:t>: </a:t>
            </a:r>
            <a:endParaRPr lang="ar-IQ" sz="5400" b="1" dirty="0" smtClean="0">
              <a:cs typeface="Simplified Arabic"/>
            </a:endParaRPr>
          </a:p>
          <a:p>
            <a:pPr marL="0" lvl="0" indent="0">
              <a:buNone/>
              <a:tabLst>
                <a:tab pos="323215" algn="l"/>
                <a:tab pos="685800" algn="l"/>
              </a:tabLst>
            </a:pPr>
            <a:r>
              <a:rPr lang="ar-IQ" sz="5400" b="1" dirty="0">
                <a:cs typeface="Simplified Arabic"/>
              </a:rPr>
              <a:t> </a:t>
            </a:r>
            <a:r>
              <a:rPr lang="ar-IQ" sz="5400" b="1" dirty="0" smtClean="0">
                <a:cs typeface="Simplified Arabic"/>
              </a:rPr>
              <a:t>    </a:t>
            </a:r>
            <a:r>
              <a:rPr lang="ar-SA" sz="5400" b="1" dirty="0" smtClean="0">
                <a:cs typeface="Simplified Arabic"/>
              </a:rPr>
              <a:t>يقرأ</a:t>
            </a:r>
            <a:r>
              <a:rPr lang="ar-IQ" sz="5400" b="1" dirty="0" smtClean="0">
                <a:cs typeface="Simplified Arabic"/>
              </a:rPr>
              <a:t>،</a:t>
            </a:r>
            <a:r>
              <a:rPr lang="ar-SA" sz="5400" b="1" dirty="0" smtClean="0">
                <a:cs typeface="Simplified Arabic"/>
              </a:rPr>
              <a:t>يبدأ</a:t>
            </a:r>
            <a:r>
              <a:rPr lang="ar-IQ" sz="5400" b="1" dirty="0">
                <a:cs typeface="Simplified Arabic"/>
              </a:rPr>
              <a:t>،</a:t>
            </a:r>
            <a:r>
              <a:rPr lang="ar-SA" sz="5400" b="1" dirty="0">
                <a:cs typeface="Simplified Arabic"/>
              </a:rPr>
              <a:t>صدأ .</a:t>
            </a:r>
            <a:endParaRPr lang="en-US" sz="5400" dirty="0"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5400" b="1" dirty="0" smtClean="0">
                <a:ea typeface="Calibri"/>
                <a:cs typeface="Simplified Arabic"/>
              </a:rPr>
              <a:t>تكتب </a:t>
            </a:r>
            <a:r>
              <a:rPr lang="ar-SA" sz="5400" b="1" dirty="0">
                <a:ea typeface="Calibri"/>
                <a:cs typeface="Simplified Arabic"/>
              </a:rPr>
              <a:t>الهمزة المتطرفة مفردة على السطر إذا وقعت بعد حرف ساكن مثل</a:t>
            </a:r>
            <a:r>
              <a:rPr lang="ar-SA" sz="5400" b="1" dirty="0" smtClean="0">
                <a:ea typeface="Calibri"/>
                <a:cs typeface="Simplified Arabic"/>
              </a:rPr>
              <a:t>:</a:t>
            </a:r>
            <a:endParaRPr lang="ar-IQ" sz="5400" b="1" dirty="0" smtClean="0">
              <a:ea typeface="Calibri"/>
              <a:cs typeface="Simplified Arabic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SA" sz="5400" b="1" dirty="0" smtClean="0">
                <a:ea typeface="Calibri"/>
                <a:cs typeface="Simplified Arabic"/>
              </a:rPr>
              <a:t> جُزْء</a:t>
            </a:r>
            <a:r>
              <a:rPr lang="ar-SA" sz="5400" b="1" dirty="0">
                <a:ea typeface="Calibri"/>
                <a:cs typeface="Simplified Arabic"/>
              </a:rPr>
              <a:t>، شيء، ماء، </a:t>
            </a:r>
            <a:r>
              <a:rPr lang="ar-SA" sz="5400" b="1" dirty="0" err="1" smtClean="0">
                <a:ea typeface="Calibri"/>
                <a:cs typeface="Simplified Arabic"/>
              </a:rPr>
              <a:t>ضو</a:t>
            </a:r>
            <a:r>
              <a:rPr lang="ar-IQ" sz="5400" b="1" dirty="0" smtClean="0">
                <a:ea typeface="Calibri"/>
                <a:cs typeface="Simplified Arabic"/>
              </a:rPr>
              <a:t>ْ</a:t>
            </a:r>
            <a:r>
              <a:rPr lang="ar-SA" sz="5400" b="1" dirty="0" smtClean="0">
                <a:ea typeface="Calibri"/>
                <a:cs typeface="Simplified Arabic"/>
              </a:rPr>
              <a:t>ء</a:t>
            </a:r>
            <a:r>
              <a:rPr lang="ar-SA" sz="5400" b="1" dirty="0">
                <a:ea typeface="Calibri"/>
                <a:cs typeface="Simplified Arabic"/>
              </a:rPr>
              <a:t>، </a:t>
            </a:r>
            <a:r>
              <a:rPr lang="ar-SA" sz="5400" b="1" dirty="0" smtClean="0">
                <a:ea typeface="Calibri"/>
                <a:cs typeface="Simplified Arabic"/>
              </a:rPr>
              <a:t>مخبو</a:t>
            </a:r>
            <a:r>
              <a:rPr lang="ar-IQ" sz="5400" b="1" dirty="0" smtClean="0">
                <a:ea typeface="Calibri"/>
                <a:cs typeface="Simplified Arabic"/>
              </a:rPr>
              <a:t>ْ</a:t>
            </a:r>
            <a:r>
              <a:rPr lang="ar-SA" sz="5400" b="1" dirty="0" smtClean="0">
                <a:ea typeface="Calibri"/>
                <a:cs typeface="Simplified Arabic"/>
              </a:rPr>
              <a:t>ء </a:t>
            </a:r>
            <a:r>
              <a:rPr lang="ar-IQ" sz="5400" b="1" dirty="0">
                <a:ea typeface="Calibri"/>
                <a:cs typeface="Simplified Arabic"/>
              </a:rPr>
              <a:t>،</a:t>
            </a:r>
            <a:r>
              <a:rPr lang="ar-SA" sz="5400" b="1" dirty="0">
                <a:ea typeface="Calibri"/>
                <a:cs typeface="Simplified Arabic"/>
              </a:rPr>
              <a:t>دفء، صحراء</a:t>
            </a:r>
            <a:r>
              <a:rPr lang="ar-IQ" sz="5400" b="1" dirty="0">
                <a:ea typeface="Calibri"/>
                <a:cs typeface="Simplified Arabic"/>
              </a:rPr>
              <a:t>،</a:t>
            </a:r>
            <a:r>
              <a:rPr lang="ar-SA" sz="5400" b="1" dirty="0">
                <a:ea typeface="Calibri"/>
                <a:cs typeface="Simplified Arabic"/>
              </a:rPr>
              <a:t> قضاء</a:t>
            </a:r>
            <a:r>
              <a:rPr lang="ar-IQ" sz="5400" b="1" dirty="0">
                <a:ea typeface="Calibri"/>
                <a:cs typeface="Simplified Arabic"/>
              </a:rPr>
              <a:t>، </a:t>
            </a:r>
            <a:r>
              <a:rPr lang="ar-SA" sz="5400" b="1" dirty="0">
                <a:ea typeface="Calibri"/>
                <a:cs typeface="Simplified Arabic"/>
              </a:rPr>
              <a:t>هدوء</a:t>
            </a:r>
            <a:endParaRPr lang="en-US" sz="5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9114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ar-IQ" sz="5400" b="1" dirty="0">
                <a:ea typeface="Times New Roman"/>
                <a:cs typeface="Simplified Arabic"/>
              </a:rPr>
              <a:t>إذا سُبقَت بحرفٍ من حروفِ الفصلِ يُرسمُ التّنوينُ على ألفٍ بعد الهمزة، وتُكتبُ الهمزةُ على السّطرِ، مثلُ: جزءاً.</a:t>
            </a:r>
            <a:endParaRPr lang="en-US" sz="5400" dirty="0">
              <a:ea typeface="Calibri"/>
              <a:cs typeface="Arial"/>
            </a:endParaRPr>
          </a:p>
          <a:p>
            <a:pPr lvl="0" fontAlgn="base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ar-IQ" sz="5400" b="1" dirty="0">
                <a:ea typeface="Times New Roman"/>
                <a:cs typeface="Simplified Arabic"/>
              </a:rPr>
              <a:t>إذا سُبقَت بحرفٍ من حروفِ الوصلِ يرسمُ التّنوينُ على ألفٍ بعدَ الهمزةِ، ويوصلُ الحرفُ الّذي قبل الهمزةِ بالألفِ، وتكتبُ الهمزةُ على نبرةٍ، مثلُ: عبئاً.</a:t>
            </a:r>
            <a:endParaRPr lang="en-US" sz="5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0672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ar-IQ" sz="6000" b="1" dirty="0"/>
              <a:t>مواضع كسر همزة (أن) وجوبا: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>
            <a:normAutofit/>
          </a:bodyPr>
          <a:lstStyle/>
          <a:p>
            <a:r>
              <a:rPr lang="ar-IQ" sz="4800" b="1" dirty="0"/>
              <a:t>هناك حقيقة علمية ثابته بالنسبة لكسر همزة { إنَّ } أنَّها تُكتب عند وقوعها في جملة الابتداء, مهما كان موقع تلك الجملة أول الكلام ,أو وسطه ,ويمكن حصر ذلك في الجمل الاتية:</a:t>
            </a:r>
          </a:p>
        </p:txBody>
      </p:sp>
    </p:spTree>
    <p:extLst>
      <p:ext uri="{BB962C8B-B14F-4D97-AF65-F5344CB8AC3E}">
        <p14:creationId xmlns:p14="http://schemas.microsoft.com/office/powerpoint/2010/main" val="1588234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6000" b="1" dirty="0"/>
              <a:t>1</a:t>
            </a:r>
            <a:r>
              <a:rPr lang="ar-IQ" sz="6000" b="1" dirty="0" smtClean="0"/>
              <a:t>. الجملة </a:t>
            </a:r>
            <a:r>
              <a:rPr lang="ar-IQ" sz="6000" b="1" dirty="0"/>
              <a:t>الابتدائية 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ar-IQ" sz="5400" b="1" dirty="0"/>
              <a:t>(إن كيدكن عظيم </a:t>
            </a:r>
            <a:r>
              <a:rPr lang="ar-IQ" sz="5400" b="1" dirty="0" smtClean="0"/>
              <a:t>)</a:t>
            </a:r>
            <a:endParaRPr lang="ar-IQ" sz="6000" b="1" dirty="0" smtClean="0"/>
          </a:p>
          <a:p>
            <a:r>
              <a:rPr lang="ar-IQ" sz="6000" b="1" dirty="0"/>
              <a:t>إذا كتم المشغوف سر ضلوعه،</a:t>
            </a:r>
          </a:p>
          <a:p>
            <a:r>
              <a:rPr lang="ar-IQ" sz="6000" b="1" dirty="0" smtClean="0"/>
              <a:t>فإِنَّ دموعَ العينِ </a:t>
            </a:r>
            <a:r>
              <a:rPr lang="ar-IQ" sz="6000" b="1" dirty="0"/>
              <a:t>تبدي </a:t>
            </a:r>
            <a:r>
              <a:rPr lang="ar-IQ" sz="6000" b="1" dirty="0" smtClean="0"/>
              <a:t>وتفضحُ </a:t>
            </a:r>
            <a:endParaRPr lang="ar-IQ" sz="6000" b="1" dirty="0"/>
          </a:p>
          <a:p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1138242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ar-IQ" sz="6000" b="1" dirty="0"/>
              <a:t> </a:t>
            </a:r>
            <a:r>
              <a:rPr lang="ar-IQ" sz="6000" b="1" dirty="0" smtClean="0"/>
              <a:t>2.جملة </a:t>
            </a:r>
            <a:r>
              <a:rPr lang="ar-IQ" sz="6000" b="1" dirty="0"/>
              <a:t>القول {قَالَ إِنِّي عَبْدُ اللَّهِ آتَانِيَ الْكِتَابَ</a:t>
            </a:r>
            <a:r>
              <a:rPr lang="ar-IQ" sz="6000" b="1" dirty="0" smtClean="0"/>
              <a:t>}.</a:t>
            </a:r>
          </a:p>
          <a:p>
            <a:pPr lvl="0"/>
            <a:r>
              <a:rPr lang="ar-IQ" sz="6000" b="1" dirty="0" smtClean="0"/>
              <a:t>3- جملة </a:t>
            </a:r>
            <a:r>
              <a:rPr lang="ar-IQ" sz="6000" b="1" dirty="0"/>
              <a:t>جواب القسم :والله, إنَّ الكلمةً الطيبةً </a:t>
            </a:r>
            <a:r>
              <a:rPr lang="ar-IQ" sz="6000" b="1" dirty="0" smtClean="0"/>
              <a:t>لصدقةٌ. </a:t>
            </a:r>
            <a:endParaRPr lang="en-US" sz="6000" dirty="0"/>
          </a:p>
          <a:p>
            <a:r>
              <a:rPr lang="ar-IQ" sz="6000" b="1" dirty="0"/>
              <a:t>وهنا يُشتَرَط أن تدخل في خبرها اللام المزحلقة .</a:t>
            </a:r>
            <a:endParaRPr lang="en-US" sz="6000" dirty="0"/>
          </a:p>
          <a:p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26810954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741368"/>
          </a:xfrm>
        </p:spPr>
        <p:txBody>
          <a:bodyPr>
            <a:normAutofit/>
          </a:bodyPr>
          <a:lstStyle/>
          <a:p>
            <a:r>
              <a:rPr lang="ar-IQ" sz="5400" b="1" dirty="0" smtClean="0"/>
              <a:t>4. جملة </a:t>
            </a:r>
            <a:r>
              <a:rPr lang="ar-IQ" sz="5400" b="1" dirty="0"/>
              <a:t>الخبر لمبتدأ هو اسم عين {ذات} :زيدٌ </a:t>
            </a:r>
            <a:r>
              <a:rPr lang="ar-IQ" sz="5400" b="1" dirty="0" smtClean="0"/>
              <a:t>إنَّه </a:t>
            </a:r>
            <a:r>
              <a:rPr lang="ar-IQ" sz="5400" b="1" dirty="0"/>
              <a:t>فاضلٌ </a:t>
            </a:r>
            <a:endParaRPr lang="ar-IQ" sz="5400" b="1" dirty="0" smtClean="0"/>
          </a:p>
          <a:p>
            <a:r>
              <a:rPr lang="ar-IQ" sz="5400" b="1" dirty="0" smtClean="0"/>
              <a:t>5. جملة </a:t>
            </a:r>
            <a:r>
              <a:rPr lang="ar-IQ" sz="5400" b="1" dirty="0"/>
              <a:t>صلة الموصول : </a:t>
            </a:r>
            <a:endParaRPr lang="ar-IQ" sz="5400" b="1" dirty="0" smtClean="0"/>
          </a:p>
          <a:p>
            <a:pPr marL="0" indent="0">
              <a:buNone/>
            </a:pPr>
            <a:r>
              <a:rPr lang="ar-IQ" sz="5400" b="1" dirty="0" smtClean="0"/>
              <a:t>حضر </a:t>
            </a:r>
            <a:r>
              <a:rPr lang="ar-IQ" sz="5400" b="1" dirty="0"/>
              <a:t>الذين إنَّهم زينةُ </a:t>
            </a:r>
            <a:r>
              <a:rPr lang="ar-IQ" sz="5400" b="1" dirty="0" smtClean="0"/>
              <a:t>الدارِ</a:t>
            </a:r>
          </a:p>
          <a:p>
            <a:pPr marL="0" indent="0">
              <a:buNone/>
            </a:pPr>
            <a:r>
              <a:rPr lang="ar-IQ" sz="5400" b="1" dirty="0" smtClean="0"/>
              <a:t>6. بعد </a:t>
            </a:r>
            <a:r>
              <a:rPr lang="ar-IQ" sz="5400" b="1" dirty="0"/>
              <a:t>{ ألا } الاستفتاحية:{ ألاْ إنَّهمْ همُ السفهاءُ </a:t>
            </a:r>
            <a:r>
              <a:rPr lang="ar-IQ" sz="5400" b="1" dirty="0" smtClean="0"/>
              <a:t>},</a:t>
            </a:r>
          </a:p>
          <a:p>
            <a:pPr marL="0" indent="0">
              <a:buNone/>
            </a:pPr>
            <a:r>
              <a:rPr lang="ar-IQ" sz="5400" b="1" dirty="0" smtClean="0"/>
              <a:t>ألاْ </a:t>
            </a:r>
            <a:r>
              <a:rPr lang="ar-IQ" sz="5400" b="1" dirty="0"/>
              <a:t>إنَّ الجاهلَّ </a:t>
            </a:r>
            <a:r>
              <a:rPr lang="ar-IQ" sz="5400" b="1" dirty="0" smtClean="0"/>
              <a:t>مسكينٌ.</a:t>
            </a:r>
          </a:p>
        </p:txBody>
      </p:sp>
    </p:spTree>
    <p:extLst>
      <p:ext uri="{BB962C8B-B14F-4D97-AF65-F5344CB8AC3E}">
        <p14:creationId xmlns:p14="http://schemas.microsoft.com/office/powerpoint/2010/main" val="312635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8964488" cy="6624736"/>
          </a:xfrm>
        </p:spPr>
        <p:txBody>
          <a:bodyPr/>
          <a:lstStyle/>
          <a:p>
            <a:r>
              <a:rPr lang="ar-IQ" sz="5400" b="1" dirty="0" smtClean="0"/>
              <a:t>7-جملة </a:t>
            </a:r>
            <a:r>
              <a:rPr lang="ar-IQ" sz="5400" b="1" dirty="0"/>
              <a:t>الحال :قدمتْ سلوى وإنَّها لفي أحسنِ حالٍ</a:t>
            </a:r>
          </a:p>
          <a:p>
            <a:r>
              <a:rPr lang="ar-IQ" sz="5400" b="1" dirty="0"/>
              <a:t>﴿ كَمَا أَخْرَجَكَ رَبُّكَ مِن بَيْتِكَ بِالْحَقِّ وَإِنَّ </a:t>
            </a:r>
            <a:r>
              <a:rPr lang="ar-IQ" sz="5400" b="1" dirty="0" smtClean="0"/>
              <a:t>فَرِيقاً </a:t>
            </a:r>
            <a:r>
              <a:rPr lang="ar-IQ" sz="5400" b="1" dirty="0"/>
              <a:t>مِّنَ الْمُؤْمِنِينَ لَكَارِهُون</a:t>
            </a:r>
            <a:r>
              <a:rPr lang="ar-IQ" sz="5400" b="1" dirty="0" smtClean="0"/>
              <a:t>﴾</a:t>
            </a:r>
          </a:p>
          <a:p>
            <a:r>
              <a:rPr lang="ar-IQ" sz="5400" b="1" dirty="0" smtClean="0"/>
              <a:t>8- بعد </a:t>
            </a:r>
            <a:r>
              <a:rPr lang="ar-IQ" sz="5400" b="1" dirty="0"/>
              <a:t>{حيثُ} الظرفية التي تلازم الإضافة إلى جملة: اجلسْ حيثُ إنَ الحكماءَ يجلسونَ.</a:t>
            </a:r>
          </a:p>
        </p:txBody>
      </p:sp>
    </p:spTree>
    <p:extLst>
      <p:ext uri="{BB962C8B-B14F-4D97-AF65-F5344CB8AC3E}">
        <p14:creationId xmlns:p14="http://schemas.microsoft.com/office/powerpoint/2010/main" val="201605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8964488" cy="674136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effectLst/>
                <a:ea typeface="Calibri"/>
                <a:cs typeface="Simplified Arabic"/>
              </a:rPr>
              <a:t>في الاسماء المبدوءة بـ(ال)،مثل: الرجل، الذي، القمر</a:t>
            </a:r>
            <a:r>
              <a:rPr lang="ar-IQ" sz="5400" b="1" dirty="0" smtClean="0">
                <a:effectLst/>
                <a:ea typeface="Calibri"/>
                <a:cs typeface="Simplified Arabic"/>
              </a:rPr>
              <a:t>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5400" b="1" dirty="0" smtClean="0">
                <a:ea typeface="Calibri"/>
                <a:cs typeface="Simplified Arabic"/>
              </a:rPr>
              <a:t> </a:t>
            </a:r>
            <a:r>
              <a:rPr lang="ar-SA" sz="5400" b="1" dirty="0" smtClean="0">
                <a:ea typeface="Calibri"/>
                <a:cs typeface="Simplified Arabic"/>
              </a:rPr>
              <a:t>في ال</a:t>
            </a:r>
            <a:r>
              <a:rPr lang="ar-IQ" sz="5400" b="1" dirty="0">
                <a:ea typeface="Calibri"/>
                <a:cs typeface="Simplified Arabic"/>
              </a:rPr>
              <a:t>ا</a:t>
            </a:r>
            <a:r>
              <a:rPr lang="ar-SA" sz="5400" b="1" dirty="0" smtClean="0">
                <a:ea typeface="Calibri"/>
                <a:cs typeface="Simplified Arabic"/>
              </a:rPr>
              <a:t>سماء </a:t>
            </a:r>
            <a:r>
              <a:rPr lang="ar-SA" sz="5400" b="1" dirty="0">
                <a:ea typeface="Calibri"/>
                <a:cs typeface="Simplified Arabic"/>
              </a:rPr>
              <a:t>الآتية (</a:t>
            </a:r>
            <a:r>
              <a:rPr lang="ar-SA" sz="5400" b="1" dirty="0" smtClean="0">
                <a:ea typeface="Calibri"/>
                <a:cs typeface="Simplified Arabic"/>
              </a:rPr>
              <a:t>اسم،ابن،ابنة</a:t>
            </a:r>
            <a:r>
              <a:rPr lang="ar-SA" sz="5400" b="1" dirty="0">
                <a:ea typeface="Calibri"/>
                <a:cs typeface="Simplified Arabic"/>
              </a:rPr>
              <a:t>، امرؤ، امرأة ،اثنان، اثنتان، ايم، </a:t>
            </a:r>
            <a:r>
              <a:rPr lang="ar-SA" sz="5400" b="1" dirty="0" smtClean="0">
                <a:ea typeface="Calibri"/>
                <a:cs typeface="Simplified Arabic"/>
              </a:rPr>
              <a:t>ايمن</a:t>
            </a:r>
            <a:r>
              <a:rPr lang="ar-SA" sz="5400" b="1" dirty="0">
                <a:ea typeface="Calibri"/>
                <a:cs typeface="Simplified Arabic"/>
              </a:rPr>
              <a:t>).</a:t>
            </a:r>
            <a:endParaRPr lang="en-US" sz="5400" dirty="0">
              <a:ea typeface="Calibri"/>
              <a:cs typeface="Arial"/>
            </a:endParaRPr>
          </a:p>
          <a:p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492643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r>
              <a:rPr lang="ar-IQ" sz="6000" b="1" dirty="0" smtClean="0"/>
              <a:t>9.الجملة </a:t>
            </a:r>
            <a:r>
              <a:rPr lang="ar-IQ" sz="6000" b="1" dirty="0"/>
              <a:t>الاستئنافية : التواضعُ مِن أسمى </a:t>
            </a:r>
            <a:r>
              <a:rPr lang="ar-IQ" sz="6000" b="1" dirty="0" err="1" smtClean="0"/>
              <a:t>الأخلاقِ,إنَّه</a:t>
            </a:r>
            <a:r>
              <a:rPr lang="ar-IQ" sz="6000" b="1" dirty="0" smtClean="0"/>
              <a:t> </a:t>
            </a:r>
            <a:r>
              <a:rPr lang="ar-IQ" sz="6000" b="1" dirty="0"/>
              <a:t>تاج المبدعينَ, وزينةُ </a:t>
            </a:r>
            <a:r>
              <a:rPr lang="ar-IQ" sz="6000" b="1" dirty="0" smtClean="0"/>
              <a:t>المؤمنينَ.</a:t>
            </a:r>
          </a:p>
          <a:p>
            <a:pPr marL="0" indent="0">
              <a:buNone/>
            </a:pPr>
            <a:r>
              <a:rPr lang="ar-IQ" sz="6000" b="1" dirty="0" smtClean="0"/>
              <a:t>10.في الجملة المؤكدة لأخرى بالتكرار: إنَّ </a:t>
            </a:r>
            <a:r>
              <a:rPr lang="ar-IQ" sz="6000" b="1" dirty="0"/>
              <a:t>الصبرَ جميلٌ, إنَّ الصبرَ جميلٌ.</a:t>
            </a:r>
          </a:p>
        </p:txBody>
      </p:sp>
    </p:spTree>
    <p:extLst>
      <p:ext uri="{BB962C8B-B14F-4D97-AF65-F5344CB8AC3E}">
        <p14:creationId xmlns:p14="http://schemas.microsoft.com/office/powerpoint/2010/main" val="3971902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11. </a:t>
            </a:r>
            <a:r>
              <a:rPr lang="ar-IQ" sz="5400" b="1" dirty="0" smtClean="0"/>
              <a:t>الجملة </a:t>
            </a:r>
            <a:r>
              <a:rPr lang="ar-IQ" sz="5400" b="1" dirty="0"/>
              <a:t>المعطوفة على جملة </a:t>
            </a:r>
            <a:r>
              <a:rPr lang="ar-IQ" sz="5400" b="1" dirty="0" err="1"/>
              <a:t>ابتدائية:إنَّ</a:t>
            </a:r>
            <a:r>
              <a:rPr lang="ar-IQ" sz="5400" b="1" dirty="0"/>
              <a:t> الحبَّ لسرٌّ من أسرارِ الكونِ, وإنَّه لمفتاحٌ للقلوبِ</a:t>
            </a:r>
            <a:r>
              <a:rPr lang="ar-IQ" sz="5400" b="1" dirty="0" smtClean="0"/>
              <a:t>.</a:t>
            </a:r>
          </a:p>
          <a:p>
            <a:pPr marL="0" indent="0">
              <a:buNone/>
            </a:pPr>
            <a:r>
              <a:rPr lang="ar-IQ" sz="5400" b="1" dirty="0" smtClean="0"/>
              <a:t>12. بعد </a:t>
            </a:r>
            <a:r>
              <a:rPr lang="ar-IQ" sz="5400" b="1" dirty="0"/>
              <a:t>فعل من أفعال القلوب وقد عُلِّقَ عنها باللام : علمتُ إنَّه لَشاعرٌ.</a:t>
            </a:r>
          </a:p>
        </p:txBody>
      </p:sp>
    </p:spTree>
    <p:extLst>
      <p:ext uri="{BB962C8B-B14F-4D97-AF65-F5344CB8AC3E}">
        <p14:creationId xmlns:p14="http://schemas.microsoft.com/office/powerpoint/2010/main" val="41165811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dirty="0"/>
              <a:t>مواضع الفتح وجوبا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Autofit/>
          </a:bodyPr>
          <a:lstStyle/>
          <a:p>
            <a:r>
              <a:rPr lang="ar-IQ" sz="4800" b="1" dirty="0"/>
              <a:t>يتوجب فتح همزة { أنَّ } عندما يصح سبك مصدر مُؤوَّل منها, ومن اسمها, وخبرها, والمقصود بالمصدر المُؤوَّل أنَّه يُفَسَّرُ بكلمة واحدة تشتق من معنى الجملة, ويعرب هذا المصدر حسب موقعه من الإعراب كما مبين أدناه </a:t>
            </a:r>
          </a:p>
        </p:txBody>
      </p:sp>
    </p:spTree>
    <p:extLst>
      <p:ext uri="{BB962C8B-B14F-4D97-AF65-F5344CB8AC3E}">
        <p14:creationId xmlns:p14="http://schemas.microsoft.com/office/powerpoint/2010/main" val="5137400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ar-IQ" sz="5400" b="1" dirty="0"/>
              <a:t>المبتدأ المُؤَخَّر: من المعلومِ أنَّكَ صادقُ القولِ,</a:t>
            </a:r>
          </a:p>
          <a:p>
            <a:r>
              <a:rPr lang="ar-IQ" sz="5400" b="1" dirty="0"/>
              <a:t>من المعلوم :خبر متقدم على المبتدأ, وفُهمَ ذلك لكونه شبه جملة,  و{ أنَّ واسمها وخبرها } مصدر مؤول في محل رفع مبتدأ </a:t>
            </a:r>
            <a:r>
              <a:rPr lang="ar-IQ" sz="5400" b="1" dirty="0" err="1" smtClean="0"/>
              <a:t>متأخر,والتقدير</a:t>
            </a:r>
            <a:r>
              <a:rPr lang="ar-IQ" sz="5400" b="1" dirty="0"/>
              <a:t>: من المعلومِ صدقُكَ. </a:t>
            </a:r>
          </a:p>
        </p:txBody>
      </p:sp>
    </p:spTree>
    <p:extLst>
      <p:ext uri="{BB962C8B-B14F-4D97-AF65-F5344CB8AC3E}">
        <p14:creationId xmlns:p14="http://schemas.microsoft.com/office/powerpoint/2010/main" val="28214303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Autofit/>
          </a:bodyPr>
          <a:lstStyle/>
          <a:p>
            <a:r>
              <a:rPr lang="ar-IQ" sz="6000" b="1" dirty="0"/>
              <a:t>الخبر : المعلومُ أنَّكَ صادقٌ : </a:t>
            </a:r>
          </a:p>
          <a:p>
            <a:r>
              <a:rPr lang="ar-IQ" sz="6000" b="1" dirty="0"/>
              <a:t>أنَّ ومعمولاها في محل رفع خبر المبتدأ الذي جاء اسم معنى, معرفة { اسم المعنى مثل: الثابت, المقصود, المفهوم, أمّا اسم الذات فمثل: زيد, بحر}</a:t>
            </a:r>
          </a:p>
          <a:p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2704311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rmAutofit/>
          </a:bodyPr>
          <a:lstStyle/>
          <a:p>
            <a:r>
              <a:rPr lang="ar-IQ" sz="6000" b="1" dirty="0"/>
              <a:t>الفاعل : أسعدَ الحضورَ أنَّ الحفلَ </a:t>
            </a:r>
            <a:r>
              <a:rPr lang="ar-IQ" sz="6000" b="1" dirty="0" smtClean="0"/>
              <a:t>بهيجٌ.</a:t>
            </a:r>
            <a:endParaRPr lang="ar-IQ" sz="6000" b="1" dirty="0"/>
          </a:p>
          <a:p>
            <a:r>
              <a:rPr lang="ar-IQ" sz="6000" b="1" dirty="0"/>
              <a:t>4</a:t>
            </a:r>
            <a:r>
              <a:rPr lang="ar-IQ" sz="6000" b="1" dirty="0" smtClean="0"/>
              <a:t>) نائب </a:t>
            </a:r>
            <a:r>
              <a:rPr lang="ar-IQ" sz="6000" b="1" dirty="0"/>
              <a:t>الفاعل : </a:t>
            </a:r>
            <a:endParaRPr lang="ar-IQ" sz="6000" b="1" dirty="0" smtClean="0"/>
          </a:p>
          <a:p>
            <a:r>
              <a:rPr lang="ar-IQ" sz="6000" b="1" dirty="0" smtClean="0"/>
              <a:t>أمفهومٌ </a:t>
            </a:r>
            <a:r>
              <a:rPr lang="ar-IQ" sz="6000" b="1" dirty="0"/>
              <a:t>أنَّ أخاكِ قادمٌ ؟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377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>
            <a:normAutofit fontScale="77500" lnSpcReduction="20000"/>
          </a:bodyPr>
          <a:lstStyle/>
          <a:p>
            <a:r>
              <a:rPr lang="ar-IQ" sz="6000" b="1" dirty="0"/>
              <a:t>المفعول به : سمعَ الطالب أنَّ الامتحان قريبٌ, </a:t>
            </a:r>
          </a:p>
          <a:p>
            <a:r>
              <a:rPr lang="ar-IQ" sz="6000" b="1" dirty="0"/>
              <a:t>المصدر المؤول من أنَّ ومعموليها في محل نصب مفعول به .</a:t>
            </a:r>
          </a:p>
          <a:p>
            <a:r>
              <a:rPr lang="ar-IQ" sz="6000" b="1" dirty="0"/>
              <a:t>ظنَّ الأحرارُ أنَّ الغزاةَ راحلونَ, المصدر المؤول في محل نصب سدَّ مسد مفعولي الفعل ظنَّ المتعدي إلى مفعولينِ أصلهما مبتدأ </a:t>
            </a:r>
            <a:r>
              <a:rPr lang="ar-IQ" sz="6000" b="1" dirty="0" smtClean="0"/>
              <a:t>وخبر</a:t>
            </a:r>
          </a:p>
          <a:p>
            <a:endParaRPr lang="ar-IQ" sz="6000" b="1" dirty="0"/>
          </a:p>
          <a:p>
            <a:r>
              <a:rPr lang="ar-IQ" sz="6000" b="1" dirty="0"/>
              <a:t>وكنت تحسب أن العيد مسعدةٌ </a:t>
            </a:r>
            <a:endParaRPr lang="ar-IQ" sz="6000" b="1" dirty="0" smtClean="0"/>
          </a:p>
          <a:p>
            <a:r>
              <a:rPr lang="ar-IQ" sz="6000" b="1" dirty="0" smtClean="0"/>
              <a:t>فساءك </a:t>
            </a:r>
            <a:r>
              <a:rPr lang="ar-IQ" sz="6000" b="1" dirty="0"/>
              <a:t>العيد في أغمات </a:t>
            </a:r>
            <a:r>
              <a:rPr lang="ar-IQ" sz="6100" b="1" dirty="0"/>
              <a:t>مأسورا</a:t>
            </a:r>
          </a:p>
        </p:txBody>
      </p:sp>
    </p:spTree>
    <p:extLst>
      <p:ext uri="{BB962C8B-B14F-4D97-AF65-F5344CB8AC3E}">
        <p14:creationId xmlns:p14="http://schemas.microsoft.com/office/powerpoint/2010/main" val="2075400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4911"/>
            <a:ext cx="9140350" cy="6823089"/>
          </a:xfrm>
        </p:spPr>
        <p:txBody>
          <a:bodyPr>
            <a:normAutofit/>
          </a:bodyPr>
          <a:lstStyle/>
          <a:p>
            <a:r>
              <a:rPr lang="ar-IQ" sz="6000" b="1" dirty="0"/>
              <a:t>6)	في محل جر بالحرف : شعرتُ بأنَّ طيفَكِ قد زارَني, </a:t>
            </a:r>
            <a:endParaRPr lang="ar-IQ" sz="6000" b="1" dirty="0" smtClean="0"/>
          </a:p>
          <a:p>
            <a:r>
              <a:rPr lang="ar-IQ" sz="6000" b="1" dirty="0" smtClean="0"/>
              <a:t>وَلَقَد </a:t>
            </a:r>
            <a:r>
              <a:rPr lang="ar-IQ" sz="6000" b="1" dirty="0"/>
              <a:t>حَرِصتُ بِأَن أُدافِعَ عَنهُمُ             فَإِذا المَنِيِّةُ أَقبَلَت لا تُدفَعُ</a:t>
            </a:r>
          </a:p>
        </p:txBody>
      </p:sp>
    </p:spTree>
    <p:extLst>
      <p:ext uri="{BB962C8B-B14F-4D97-AF65-F5344CB8AC3E}">
        <p14:creationId xmlns:p14="http://schemas.microsoft.com/office/powerpoint/2010/main" val="5571447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/>
          </a:bodyPr>
          <a:lstStyle/>
          <a:p>
            <a:r>
              <a:rPr lang="ar-IQ" sz="6000" b="1" dirty="0"/>
              <a:t>7</a:t>
            </a:r>
            <a:r>
              <a:rPr lang="ar-IQ" sz="6000" b="1" dirty="0" smtClean="0"/>
              <a:t>) في </a:t>
            </a:r>
            <a:r>
              <a:rPr lang="ar-IQ" sz="6000" b="1" dirty="0"/>
              <a:t>موقع معطوف على مصدر صريح : تذكّرْ نصيحَتي وأنِّي حذَّرتُكَ من أصحابِ السوءِ. </a:t>
            </a:r>
          </a:p>
          <a:p>
            <a:r>
              <a:rPr lang="ar-IQ" sz="6000" b="1" dirty="0"/>
              <a:t>أو معطوف على مصدر مؤوَّل: تذكَّري أنِّي نصحتُكِ وأنِّي حذَّرتُكِ من أصحابِ السوءِ. </a:t>
            </a:r>
          </a:p>
          <a:p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22424932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600" b="1" dirty="0"/>
              <a:t>جواز الكسر أو الفتح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92500" lnSpcReduction="10000"/>
          </a:bodyPr>
          <a:lstStyle/>
          <a:p>
            <a:r>
              <a:rPr lang="ar-IQ" dirty="0"/>
              <a:t>1.</a:t>
            </a:r>
            <a:r>
              <a:rPr lang="ar-IQ" sz="6000" b="1" dirty="0"/>
              <a:t>	بعد { إذا الفجائية } : خرجتُ فإذا إنَّ زيدا </a:t>
            </a:r>
            <a:r>
              <a:rPr lang="ar-IQ" sz="6000" b="1" dirty="0" err="1"/>
              <a:t>يقابلني,خرجتُ</a:t>
            </a:r>
            <a:r>
              <a:rPr lang="ar-IQ" sz="6000" b="1" dirty="0"/>
              <a:t> فإذا أنَّ زيدا يقابلني.</a:t>
            </a:r>
          </a:p>
          <a:p>
            <a:r>
              <a:rPr lang="ar-IQ" sz="6000" b="1" dirty="0"/>
              <a:t>2</a:t>
            </a:r>
            <a:r>
              <a:rPr lang="ar-IQ" sz="6000" b="1" dirty="0" smtClean="0"/>
              <a:t>. </a:t>
            </a:r>
            <a:r>
              <a:rPr lang="ar-IQ" sz="6000" b="1" dirty="0"/>
              <a:t>في جواب القسم غير المُقترِن باللام : لَعَمْرُكَ إنَّ أباكَ نبيلٌ/ لَعَمْرُكَ أنَّ أباكَ نبيلٌ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515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ar-SA" sz="5800" b="1" dirty="0">
                <a:ea typeface="Calibri"/>
                <a:cs typeface="Simplified Arabic"/>
              </a:rPr>
              <a:t>في أمر الفعل الثلاثي</a:t>
            </a:r>
            <a:r>
              <a:rPr lang="ar-IQ" sz="5800" b="1" dirty="0">
                <a:ea typeface="Calibri"/>
                <a:cs typeface="Simplified Arabic"/>
              </a:rPr>
              <a:t>، </a:t>
            </a:r>
            <a:r>
              <a:rPr lang="ar-SA" sz="5800" b="1" dirty="0">
                <a:ea typeface="Calibri"/>
                <a:cs typeface="Simplified Arabic"/>
              </a:rPr>
              <a:t>مثل: اقرأ، اكتب.</a:t>
            </a:r>
            <a:endParaRPr lang="en-US" sz="5800" dirty="0"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SA" sz="5800" b="1" dirty="0">
                <a:ea typeface="Calibri"/>
                <a:cs typeface="Simplified Arabic"/>
              </a:rPr>
              <a:t>في ماضي الفعلين الخماسي والسداسي وأمرهما ومصدرهما</a:t>
            </a:r>
            <a:r>
              <a:rPr lang="ar-IQ" sz="5800" b="1" dirty="0">
                <a:ea typeface="Calibri"/>
                <a:cs typeface="Simplified Arabic"/>
              </a:rPr>
              <a:t>: </a:t>
            </a:r>
            <a:r>
              <a:rPr lang="ar-SA" sz="5800" b="1" dirty="0">
                <a:ea typeface="Calibri"/>
                <a:cs typeface="Simplified Arabic"/>
              </a:rPr>
              <a:t>اجتمعَ، اجتمعْ، اجتماع ،استمع، استخرجَ، استخرجْ، استخراج، استعجلَ،</a:t>
            </a:r>
            <a:r>
              <a:rPr lang="ar-IQ" sz="5800" b="1" dirty="0">
                <a:ea typeface="Times New Roman"/>
                <a:cs typeface="Simplified Arabic"/>
              </a:rPr>
              <a:t> استقبل</a:t>
            </a:r>
            <a:r>
              <a:rPr lang="ar-IQ" sz="5800" b="1" dirty="0">
                <a:ea typeface="Calibri"/>
                <a:cs typeface="Simplified Arabic"/>
              </a:rPr>
              <a:t> </a:t>
            </a:r>
            <a:r>
              <a:rPr lang="ar-SA" sz="5400" b="1" dirty="0">
                <a:ea typeface="Calibri"/>
                <a:cs typeface="Simplified Arabic"/>
              </a:rPr>
              <a:t>.</a:t>
            </a:r>
            <a:endParaRPr lang="en-US" sz="5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4196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741368"/>
          </a:xfrm>
        </p:spPr>
        <p:txBody>
          <a:bodyPr>
            <a:normAutofit lnSpcReduction="10000"/>
          </a:bodyPr>
          <a:lstStyle/>
          <a:p>
            <a:r>
              <a:rPr lang="ar-IQ" dirty="0"/>
              <a:t>3.	</a:t>
            </a:r>
            <a:r>
              <a:rPr lang="ar-IQ" sz="4400" b="1" dirty="0"/>
              <a:t>بعد فاء الجزاء الواقعة في جواب الشرط : مَنْ يزرْني فإنَّهُ لكريمٌ // مَنْ يزرْني فأنَّهُ كريمٌ .</a:t>
            </a:r>
          </a:p>
          <a:p>
            <a:r>
              <a:rPr lang="ar-IQ" sz="4400" b="1" dirty="0"/>
              <a:t>4.	إذا وقعت بعد مبتدأ هو في المعنى قول, وخبر إنَّ قول, والقائل واحد : خيرُ القولِ إنِّي أحمدُ اللهَ </a:t>
            </a:r>
          </a:p>
          <a:p>
            <a:r>
              <a:rPr lang="ar-IQ" sz="4400" b="1" dirty="0"/>
              <a:t>خيرُ القولِ أنَّي أحمدُ اللهَ </a:t>
            </a:r>
          </a:p>
          <a:p>
            <a:r>
              <a:rPr lang="ar-IQ" sz="4400" b="1" dirty="0"/>
              <a:t>ففي الأولى { إني أحمد الله } جملة في محل رفع خبر المبتدأ </a:t>
            </a:r>
          </a:p>
          <a:p>
            <a:r>
              <a:rPr lang="ar-IQ" sz="4400" b="1" dirty="0"/>
              <a:t>وفي الثانية{أنَّ ومعمولاها} مصدر مؤول في محل رفع خبر المبتدأ</a:t>
            </a:r>
          </a:p>
          <a:p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14456818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6000" b="1" dirty="0">
                <a:ea typeface="Calibri"/>
                <a:cs typeface="Simplified Arabic"/>
              </a:rPr>
              <a:t>التاء المفتوحة والتاء المربوطة والهاء</a:t>
            </a:r>
            <a:endParaRPr lang="en-US" sz="6000" b="1" dirty="0">
              <a:ea typeface="Calibri"/>
              <a:cs typeface="Arial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b="1" dirty="0">
                <a:ea typeface="Calibri"/>
                <a:cs typeface="Simplified Arabic"/>
              </a:rPr>
              <a:t>التاء المفتوحة</a:t>
            </a:r>
            <a:r>
              <a:rPr lang="en-US" sz="5400" b="1" dirty="0">
                <a:latin typeface="Simplified Arabic"/>
                <a:ea typeface="Calibri"/>
                <a:cs typeface="Arial"/>
              </a:rPr>
              <a:t> :</a:t>
            </a:r>
            <a:r>
              <a:rPr lang="ar-SA" sz="5400" dirty="0">
                <a:ea typeface="Calibri"/>
                <a:cs typeface="Simplified Arabic"/>
              </a:rPr>
              <a:t>وتقرأ تاءً في كل الاحوال أي في حالة الوصل والسكون وتكتب بهذه الصورة (ت) </a:t>
            </a:r>
            <a:r>
              <a:rPr lang="ar-SA" sz="5400" b="1" dirty="0">
                <a:ea typeface="Calibri"/>
                <a:cs typeface="Simplified Arabic"/>
              </a:rPr>
              <a:t>تكون في :</a:t>
            </a:r>
            <a:endParaRPr lang="en-US" sz="5400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14132429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85725" marR="85725">
              <a:lnSpc>
                <a:spcPct val="115000"/>
              </a:lnSpc>
              <a:spcBef>
                <a:spcPts val="0"/>
              </a:spcBef>
            </a:pPr>
            <a:r>
              <a:rPr lang="ar-SA" sz="5400" dirty="0">
                <a:ea typeface="Times New Roman"/>
                <a:cs typeface="Simplified Arabic"/>
              </a:rPr>
              <a:t>التاء في الفعل:</a:t>
            </a:r>
            <a:r>
              <a:rPr lang="ar-SA" sz="5400" b="1" dirty="0">
                <a:ea typeface="Times New Roman"/>
                <a:cs typeface="Simplified Arabic"/>
              </a:rPr>
              <a:t>تكون التاء في آخر الفعل مبسوطة دائماً,وتكون إما </a:t>
            </a:r>
            <a:r>
              <a:rPr lang="ar-SA" sz="5400" b="1" dirty="0" smtClean="0">
                <a:ea typeface="Times New Roman"/>
                <a:cs typeface="Simplified Arabic"/>
              </a:rPr>
              <a:t>:</a:t>
            </a:r>
          </a:p>
          <a:p>
            <a:pPr marR="85725" lvl="0">
              <a:lnSpc>
                <a:spcPct val="115000"/>
              </a:lnSpc>
              <a:spcBef>
                <a:spcPts val="0"/>
              </a:spcBef>
              <a:buClr>
                <a:srgbClr val="0080C0"/>
              </a:buClr>
            </a:pPr>
            <a:r>
              <a:rPr lang="ar-SA" sz="6600" dirty="0" smtClean="0">
                <a:ea typeface="Times New Roman"/>
                <a:cs typeface="Simplified Arabic"/>
              </a:rPr>
              <a:t>أصلية</a:t>
            </a:r>
            <a:r>
              <a:rPr lang="ar-IQ" sz="6600" dirty="0" smtClean="0">
                <a:ea typeface="Times New Roman"/>
                <a:cs typeface="Simplified Arabic"/>
              </a:rPr>
              <a:t> </a:t>
            </a:r>
            <a:r>
              <a:rPr lang="ar-SA" sz="6600" dirty="0" smtClean="0">
                <a:ea typeface="Times New Roman"/>
                <a:cs typeface="Simplified Arabic"/>
              </a:rPr>
              <a:t>نحو:</a:t>
            </a:r>
            <a:r>
              <a:rPr lang="ar-SA" sz="6600" b="1" dirty="0" smtClean="0">
                <a:ea typeface="Times New Roman"/>
                <a:cs typeface="Simplified Arabic"/>
              </a:rPr>
              <a:t>ثَبَتَ</a:t>
            </a:r>
            <a:r>
              <a:rPr lang="ar-IQ" sz="6600" b="1" dirty="0" smtClean="0">
                <a:ea typeface="Times New Roman"/>
                <a:cs typeface="Simplified Arabic"/>
              </a:rPr>
              <a:t>،</a:t>
            </a:r>
            <a:r>
              <a:rPr lang="ar-SA" sz="6600" b="1" dirty="0" smtClean="0">
                <a:ea typeface="Times New Roman"/>
                <a:cs typeface="Simplified Arabic"/>
              </a:rPr>
              <a:t>يثبُت</a:t>
            </a:r>
            <a:r>
              <a:rPr lang="ar-IQ" sz="6600" b="1" dirty="0" smtClean="0">
                <a:ea typeface="Times New Roman"/>
                <a:cs typeface="Simplified Arabic"/>
              </a:rPr>
              <a:t>،</a:t>
            </a:r>
            <a:r>
              <a:rPr lang="ar-SA" sz="6600" b="1" dirty="0" smtClean="0">
                <a:ea typeface="Times New Roman"/>
                <a:cs typeface="Simplified Arabic"/>
              </a:rPr>
              <a:t>نَبَتَ</a:t>
            </a:r>
            <a:r>
              <a:rPr lang="ar-IQ" sz="6600" b="1" dirty="0" smtClean="0">
                <a:ea typeface="Times New Roman"/>
                <a:cs typeface="Simplified Arabic"/>
              </a:rPr>
              <a:t>،</a:t>
            </a:r>
            <a:r>
              <a:rPr lang="ar-SA" sz="6600" b="1" dirty="0" smtClean="0">
                <a:ea typeface="Times New Roman"/>
                <a:cs typeface="Simplified Arabic"/>
              </a:rPr>
              <a:t>بَاتَ</a:t>
            </a:r>
            <a:r>
              <a:rPr lang="ar-IQ" sz="6600" b="1" dirty="0" smtClean="0">
                <a:ea typeface="Times New Roman"/>
                <a:cs typeface="Simplified Arabic"/>
              </a:rPr>
              <a:t>،</a:t>
            </a:r>
            <a:r>
              <a:rPr lang="ar-SA" sz="6600" b="1" dirty="0" smtClean="0">
                <a:ea typeface="Times New Roman"/>
                <a:cs typeface="Simplified Arabic"/>
              </a:rPr>
              <a:t> ماتَ</a:t>
            </a:r>
            <a:r>
              <a:rPr lang="ar-IQ" sz="6600" b="1" dirty="0" smtClean="0">
                <a:ea typeface="Times New Roman"/>
                <a:cs typeface="Simplified Arabic"/>
              </a:rPr>
              <a:t>،</a:t>
            </a:r>
            <a:r>
              <a:rPr lang="ar-SA" sz="6600" b="1" dirty="0" smtClean="0">
                <a:ea typeface="Times New Roman"/>
                <a:cs typeface="Simplified Arabic"/>
              </a:rPr>
              <a:t> يَنْبُت</a:t>
            </a:r>
            <a:r>
              <a:rPr lang="ar-IQ" sz="6600" b="1" dirty="0" smtClean="0">
                <a:ea typeface="Times New Roman"/>
                <a:cs typeface="Simplified Arabic"/>
              </a:rPr>
              <a:t>،</a:t>
            </a:r>
            <a:r>
              <a:rPr lang="ar-SA" sz="6600" b="1" dirty="0" smtClean="0">
                <a:ea typeface="Times New Roman"/>
                <a:cs typeface="Simplified Arabic"/>
              </a:rPr>
              <a:t>يموتُ.</a:t>
            </a:r>
            <a:endParaRPr lang="ar-IQ" sz="6600" b="1" dirty="0" smtClean="0">
              <a:ea typeface="Times New Roman"/>
              <a:cs typeface="Simplified Arabic"/>
            </a:endParaRPr>
          </a:p>
          <a:p>
            <a:pPr marR="85725" lvl="0">
              <a:lnSpc>
                <a:spcPct val="115000"/>
              </a:lnSpc>
              <a:spcBef>
                <a:spcPts val="0"/>
              </a:spcBef>
              <a:buClr>
                <a:srgbClr val="0080C0"/>
              </a:buClr>
              <a:buFont typeface="+mj-cs"/>
              <a:buAutoNum type="arabic1Minus"/>
            </a:pPr>
            <a:endParaRPr lang="en-US" sz="5400" dirty="0" smtClean="0">
              <a:ea typeface="Calibri"/>
              <a:cs typeface="Arial"/>
            </a:endParaRPr>
          </a:p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18395540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480720"/>
          </a:xfrm>
        </p:spPr>
        <p:txBody>
          <a:bodyPr/>
          <a:lstStyle/>
          <a:p>
            <a:pPr marL="85725" marR="85725" lvl="0">
              <a:lnSpc>
                <a:spcPct val="115000"/>
              </a:lnSpc>
              <a:spcBef>
                <a:spcPts val="0"/>
              </a:spcBef>
            </a:pPr>
            <a:r>
              <a:rPr lang="ar-SA" sz="5400" dirty="0">
                <a:solidFill>
                  <a:prstClr val="white"/>
                </a:solidFill>
                <a:ea typeface="Times New Roman"/>
                <a:cs typeface="Simplified Arabic"/>
              </a:rPr>
              <a:t>تاء تأنيث ساكنة نحو: </a:t>
            </a:r>
            <a:r>
              <a:rPr lang="ar-SA" sz="5400" b="1" dirty="0">
                <a:solidFill>
                  <a:prstClr val="white"/>
                </a:solidFill>
                <a:ea typeface="Times New Roman"/>
                <a:cs typeface="Simplified Arabic"/>
              </a:rPr>
              <a:t>علَمتْ،</a:t>
            </a:r>
            <a:r>
              <a:rPr lang="ar-IQ" sz="5400" b="1" dirty="0">
                <a:solidFill>
                  <a:prstClr val="white"/>
                </a:solidFill>
                <a:ea typeface="Times New Roman"/>
                <a:cs typeface="Simplified Arabic"/>
              </a:rPr>
              <a:t> </a:t>
            </a:r>
            <a:r>
              <a:rPr lang="ar-SA" sz="5400" b="1" dirty="0">
                <a:solidFill>
                  <a:prstClr val="white"/>
                </a:solidFill>
                <a:ea typeface="Times New Roman"/>
                <a:cs typeface="Simplified Arabic"/>
              </a:rPr>
              <a:t>فَهِمَتْ .</a:t>
            </a:r>
            <a:endParaRPr lang="en-US" sz="5400" dirty="0">
              <a:solidFill>
                <a:prstClr val="white"/>
              </a:solidFill>
              <a:ea typeface="Calibri"/>
              <a:cs typeface="Arial"/>
            </a:endParaRPr>
          </a:p>
          <a:p>
            <a:r>
              <a:rPr lang="ar-SA" sz="6000" dirty="0">
                <a:solidFill>
                  <a:prstClr val="white"/>
                </a:solidFill>
                <a:ea typeface="Times New Roman"/>
                <a:cs typeface="Simplified Arabic"/>
              </a:rPr>
              <a:t>قالَتْ: كحَلتَ الجفونَ </a:t>
            </a:r>
            <a:r>
              <a:rPr lang="ar-SA" sz="6000" dirty="0" smtClean="0">
                <a:solidFill>
                  <a:prstClr val="white"/>
                </a:solidFill>
                <a:ea typeface="Times New Roman"/>
                <a:cs typeface="Simplified Arabic"/>
              </a:rPr>
              <a:t>بالوَسنِ</a:t>
            </a:r>
          </a:p>
          <a:p>
            <a:r>
              <a:rPr lang="ar-SA" sz="6000" dirty="0">
                <a:solidFill>
                  <a:prstClr val="white"/>
                </a:solidFill>
                <a:ea typeface="Times New Roman"/>
                <a:cs typeface="Simplified Arabic"/>
              </a:rPr>
              <a:t>قلــتُ: ارتقابــاً </a:t>
            </a:r>
            <a:r>
              <a:rPr lang="ar-SA" sz="6000" dirty="0" smtClean="0">
                <a:solidFill>
                  <a:prstClr val="white"/>
                </a:solidFill>
                <a:ea typeface="Times New Roman"/>
                <a:cs typeface="Simplified Arabic"/>
              </a:rPr>
              <a:t>لطيفــكِ الحسنِ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04256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09377" y="-130157"/>
            <a:ext cx="9253377" cy="6957392"/>
          </a:xfrm>
        </p:spPr>
        <p:txBody>
          <a:bodyPr>
            <a:normAutofit/>
          </a:bodyPr>
          <a:lstStyle/>
          <a:p>
            <a:pPr marL="85725" marR="85725">
              <a:lnSpc>
                <a:spcPct val="115000"/>
              </a:lnSpc>
              <a:spcBef>
                <a:spcPts val="0"/>
              </a:spcBef>
            </a:pPr>
            <a:r>
              <a:rPr lang="ar-SA" sz="6000" b="1" dirty="0" smtClean="0">
                <a:ea typeface="Times New Roman"/>
                <a:cs typeface="Simplified Arabic"/>
              </a:rPr>
              <a:t>ضمير </a:t>
            </a:r>
            <a:r>
              <a:rPr lang="ar-SA" sz="6000" b="1" dirty="0">
                <a:ea typeface="Times New Roman"/>
                <a:cs typeface="Simplified Arabic"/>
              </a:rPr>
              <a:t>رفع متحرك مثل </a:t>
            </a:r>
            <a:r>
              <a:rPr lang="ar-SA" sz="6000" b="1" dirty="0" smtClean="0">
                <a:ea typeface="Times New Roman"/>
                <a:cs typeface="Simplified Arabic"/>
              </a:rPr>
              <a:t>:</a:t>
            </a:r>
            <a:r>
              <a:rPr lang="ar-SA" sz="6000" b="1" dirty="0" err="1" smtClean="0">
                <a:ea typeface="Times New Roman"/>
                <a:cs typeface="Simplified Arabic"/>
              </a:rPr>
              <a:t>سعيتَ،سعيتُ</a:t>
            </a:r>
            <a:r>
              <a:rPr lang="ar-SA" sz="6000" b="1" dirty="0" smtClean="0">
                <a:ea typeface="Times New Roman"/>
                <a:cs typeface="Simplified Arabic"/>
              </a:rPr>
              <a:t>، فَهِمْتُ ،فَهِمْتَ</a:t>
            </a:r>
            <a:endParaRPr lang="en-US" sz="6000" b="1" dirty="0">
              <a:ea typeface="Calibri"/>
              <a:cs typeface="Arial"/>
            </a:endParaRPr>
          </a:p>
          <a:p>
            <a:pPr marL="0" indent="0" rtl="0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ar-SA" sz="6000" b="1" dirty="0" smtClean="0">
                <a:ea typeface="Times New Roman"/>
                <a:cs typeface="Simplified Arabic"/>
              </a:rPr>
              <a:t>قالــتْ: تشاغلتَ عــن محبتنا </a:t>
            </a:r>
            <a:endParaRPr lang="ar-IQ" sz="6000" b="1" dirty="0" smtClean="0">
              <a:ea typeface="Times New Roman"/>
              <a:cs typeface="Simplified Arabic"/>
            </a:endParaRPr>
          </a:p>
          <a:p>
            <a:pPr marL="0" indent="0" rtl="0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ar-SA" sz="6000" b="1" dirty="0" smtClean="0">
                <a:ea typeface="Times New Roman"/>
                <a:cs typeface="Simplified Arabic"/>
              </a:rPr>
              <a:t>قـلــتُ</a:t>
            </a:r>
            <a:r>
              <a:rPr lang="ar-SA" sz="6000" b="1" dirty="0">
                <a:ea typeface="Times New Roman"/>
                <a:cs typeface="Simplified Arabic"/>
              </a:rPr>
              <a:t>: بفـرطِ </a:t>
            </a:r>
            <a:r>
              <a:rPr lang="ar-SA" sz="6000" b="1" dirty="0" smtClean="0">
                <a:ea typeface="Times New Roman"/>
                <a:cs typeface="Simplified Arabic"/>
              </a:rPr>
              <a:t>البـُكاءِ، </a:t>
            </a:r>
            <a:r>
              <a:rPr lang="ar-SA" sz="6000" b="1" dirty="0">
                <a:ea typeface="Times New Roman"/>
                <a:cs typeface="Simplified Arabic"/>
              </a:rPr>
              <a:t>والحــــزنِ</a:t>
            </a:r>
            <a:endParaRPr lang="en-US" sz="6000" b="1" dirty="0">
              <a:ea typeface="Calibri"/>
              <a:cs typeface="Arial"/>
            </a:endParaRPr>
          </a:p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42332028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8964488" cy="6624736"/>
          </a:xfrm>
        </p:spPr>
        <p:txBody>
          <a:bodyPr>
            <a:normAutofit fontScale="92500" lnSpcReduction="20000"/>
          </a:bodyPr>
          <a:lstStyle/>
          <a:p>
            <a:r>
              <a:rPr lang="ar-SA" sz="5400" dirty="0">
                <a:ea typeface="Times New Roman"/>
                <a:cs typeface="Simplified Arabic"/>
              </a:rPr>
              <a:t>التاء في الحروف وترد مع ثلاثة أحرف </a:t>
            </a:r>
            <a:r>
              <a:rPr lang="ar-SA" sz="5400" dirty="0" smtClean="0">
                <a:ea typeface="Times New Roman"/>
                <a:cs typeface="Simplified Arabic"/>
              </a:rPr>
              <a:t>هي</a:t>
            </a:r>
            <a:r>
              <a:rPr lang="ar-IQ" sz="5400" dirty="0" smtClean="0">
                <a:ea typeface="Times New Roman"/>
                <a:cs typeface="Simplified Arabic"/>
              </a:rPr>
              <a:t>:</a:t>
            </a:r>
          </a:p>
          <a:p>
            <a:pPr marL="0" indent="0">
              <a:buNone/>
            </a:pPr>
            <a:r>
              <a:rPr lang="ar-SA" sz="5400" dirty="0">
                <a:solidFill>
                  <a:srgbClr val="5C5CA6"/>
                </a:solidFill>
                <a:ea typeface="Times New Roman"/>
                <a:cs typeface="Simplified Arabic"/>
              </a:rPr>
              <a:t> </a:t>
            </a:r>
            <a:r>
              <a:rPr lang="ar-SA" sz="6500" dirty="0" err="1" smtClean="0">
                <a:ea typeface="Times New Roman"/>
                <a:cs typeface="Simplified Arabic"/>
              </a:rPr>
              <a:t>لاتَ:</a:t>
            </a:r>
            <a:r>
              <a:rPr lang="ar-SA" sz="6500" b="1" dirty="0" err="1" smtClean="0">
                <a:ea typeface="Times New Roman"/>
                <a:cs typeface="Simplified Arabic"/>
              </a:rPr>
              <a:t>وهي</a:t>
            </a:r>
            <a:r>
              <a:rPr lang="ar-SA" sz="6500" b="1" dirty="0" smtClean="0">
                <a:ea typeface="Times New Roman"/>
                <a:cs typeface="Simplified Arabic"/>
              </a:rPr>
              <a:t> </a:t>
            </a:r>
            <a:r>
              <a:rPr lang="ar-SA" sz="6500" b="1" dirty="0">
                <a:ea typeface="Times New Roman"/>
                <a:cs typeface="Simplified Arabic"/>
              </a:rPr>
              <a:t>مكونة من لا </a:t>
            </a:r>
            <a:r>
              <a:rPr lang="ar-SA" sz="6500" b="1" dirty="0" smtClean="0">
                <a:ea typeface="Times New Roman"/>
                <a:cs typeface="Simplified Arabic"/>
              </a:rPr>
              <a:t>النافية</a:t>
            </a:r>
            <a:r>
              <a:rPr lang="ar-IQ" sz="6500" b="1" dirty="0" smtClean="0">
                <a:ea typeface="Times New Roman"/>
                <a:cs typeface="Simplified Arabic"/>
              </a:rPr>
              <a:t>،</a:t>
            </a:r>
            <a:r>
              <a:rPr lang="ar-SA" sz="6500" b="1" dirty="0" smtClean="0">
                <a:ea typeface="Times New Roman"/>
                <a:cs typeface="Simplified Arabic"/>
              </a:rPr>
              <a:t>وتاء </a:t>
            </a:r>
            <a:r>
              <a:rPr lang="ar-SA" sz="6500" b="1" dirty="0">
                <a:ea typeface="Times New Roman"/>
                <a:cs typeface="Simplified Arabic"/>
              </a:rPr>
              <a:t>التأنيث </a:t>
            </a:r>
            <a:r>
              <a:rPr lang="ar-SA" sz="6500" b="1" dirty="0" err="1" smtClean="0">
                <a:ea typeface="Times New Roman"/>
                <a:cs typeface="Simplified Arabic"/>
              </a:rPr>
              <a:t>الساكنة،مثل</a:t>
            </a:r>
            <a:r>
              <a:rPr lang="ar-SA" sz="6500" b="1" dirty="0" smtClean="0">
                <a:ea typeface="Times New Roman"/>
                <a:cs typeface="Simplified Arabic"/>
              </a:rPr>
              <a:t>:</a:t>
            </a:r>
          </a:p>
          <a:p>
            <a:pPr marL="0" indent="0">
              <a:buNone/>
            </a:pPr>
            <a:r>
              <a:rPr lang="ar-IQ" sz="6500" dirty="0">
                <a:latin typeface="Simplified Arabic"/>
              </a:rPr>
              <a:t>قوله تعالى </a:t>
            </a:r>
            <a:r>
              <a:rPr lang="ar-IQ" sz="6500" dirty="0" smtClean="0">
                <a:latin typeface="Simplified Arabic"/>
              </a:rPr>
              <a:t>:{ </a:t>
            </a:r>
            <a:r>
              <a:rPr lang="ar-IQ" sz="6500" dirty="0">
                <a:latin typeface="Simplified Arabic"/>
              </a:rPr>
              <a:t>ولات حين مناص </a:t>
            </a:r>
            <a:r>
              <a:rPr lang="ar-IQ" sz="6500" dirty="0" smtClean="0">
                <a:latin typeface="Simplified Arabic"/>
              </a:rPr>
              <a:t>}</a:t>
            </a:r>
          </a:p>
          <a:p>
            <a:pPr marL="0" indent="0">
              <a:buNone/>
            </a:pPr>
            <a:r>
              <a:rPr lang="en-US" sz="6500" b="1" dirty="0" smtClean="0">
                <a:solidFill>
                  <a:srgbClr val="212121"/>
                </a:solidFill>
                <a:latin typeface="Simplified Arabic"/>
                <a:ea typeface="Calibri"/>
              </a:rPr>
              <a:t> </a:t>
            </a:r>
            <a:r>
              <a:rPr lang="ar-SA" sz="6500" b="1" dirty="0" smtClean="0">
                <a:latin typeface="Simplified Arabic"/>
                <a:ea typeface="Calibri"/>
              </a:rPr>
              <a:t>لَهفي عَليكَ لَّهفةٍ مِنَ خَائفٍ     </a:t>
            </a:r>
          </a:p>
          <a:p>
            <a:pPr marL="0" indent="0">
              <a:buNone/>
            </a:pPr>
            <a:r>
              <a:rPr lang="ar-SA" sz="6500" b="1" dirty="0" smtClean="0">
                <a:latin typeface="Simplified Arabic"/>
                <a:ea typeface="Calibri"/>
              </a:rPr>
              <a:t>  يَبغي جَوارَكَ حينَ لاتَ مُجير</a:t>
            </a:r>
            <a:r>
              <a:rPr lang="ar-SA" sz="6500" b="1" dirty="0">
                <a:latin typeface="Simplified Arabic"/>
                <a:ea typeface="Calibri"/>
              </a:rPr>
              <a:t>ٍ</a:t>
            </a:r>
            <a:r>
              <a:rPr lang="en-US" sz="6500" b="1" dirty="0" smtClean="0">
                <a:solidFill>
                  <a:srgbClr val="212121"/>
                </a:solidFill>
                <a:latin typeface="Simplified Arabic"/>
                <a:ea typeface="Calibri"/>
              </a:rPr>
              <a:t/>
            </a:r>
            <a:br>
              <a:rPr lang="en-US" sz="6500" b="1" dirty="0" smtClean="0">
                <a:solidFill>
                  <a:srgbClr val="212121"/>
                </a:solidFill>
                <a:latin typeface="Simplified Arabic"/>
                <a:ea typeface="Calibri"/>
              </a:rPr>
            </a:br>
            <a:endParaRPr lang="ar-IQ" sz="6500" dirty="0"/>
          </a:p>
        </p:txBody>
      </p:sp>
    </p:spTree>
    <p:extLst>
      <p:ext uri="{BB962C8B-B14F-4D97-AF65-F5344CB8AC3E}">
        <p14:creationId xmlns:p14="http://schemas.microsoft.com/office/powerpoint/2010/main" val="14132429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0" lvl="0" indent="0">
              <a:buNone/>
            </a:pPr>
            <a:endParaRPr lang="ar-IQ" sz="5400" b="1" dirty="0">
              <a:solidFill>
                <a:prstClr val="white"/>
              </a:solidFill>
              <a:ea typeface="Times New Roman"/>
              <a:cs typeface="Simplified Arabic"/>
            </a:endParaRPr>
          </a:p>
          <a:p>
            <a:pPr marL="0" marR="85725" lvl="0" indent="0">
              <a:lnSpc>
                <a:spcPct val="115000"/>
              </a:lnSpc>
              <a:spcBef>
                <a:spcPts val="0"/>
              </a:spcBef>
              <a:buClr>
                <a:srgbClr val="0080C0"/>
              </a:buClr>
              <a:buNone/>
            </a:pPr>
            <a:r>
              <a:rPr lang="ar-SA" sz="6000" b="1" dirty="0" smtClean="0">
                <a:ea typeface="Calibri"/>
              </a:rPr>
              <a:t>رُبَّ تزاد لها التاء فتصبح  </a:t>
            </a:r>
            <a:r>
              <a:rPr lang="ar-SA" sz="6000" b="1" dirty="0" smtClean="0">
                <a:solidFill>
                  <a:prstClr val="white"/>
                </a:solidFill>
                <a:ea typeface="Times New Roman"/>
                <a:cs typeface="Simplified Arabic"/>
              </a:rPr>
              <a:t>نحو </a:t>
            </a:r>
            <a:r>
              <a:rPr lang="ar-SA" sz="6000" b="1" dirty="0">
                <a:solidFill>
                  <a:prstClr val="white"/>
                </a:solidFill>
                <a:ea typeface="Times New Roman"/>
                <a:cs typeface="Simplified Arabic"/>
              </a:rPr>
              <a:t>:</a:t>
            </a:r>
            <a:endParaRPr lang="en-US" sz="6000" dirty="0">
              <a:solidFill>
                <a:prstClr val="white"/>
              </a:solidFill>
              <a:ea typeface="Calibri"/>
              <a:cs typeface="Arial"/>
            </a:endParaRPr>
          </a:p>
          <a:p>
            <a:pPr marL="381000" marR="85725" lvl="0">
              <a:lnSpc>
                <a:spcPct val="115000"/>
              </a:lnSpc>
              <a:spcBef>
                <a:spcPts val="0"/>
              </a:spcBef>
            </a:pPr>
            <a:r>
              <a:rPr lang="ar-SA" sz="6000" b="1" dirty="0" smtClean="0">
                <a:solidFill>
                  <a:prstClr val="white"/>
                </a:solidFill>
                <a:ea typeface="Times New Roman"/>
                <a:cs typeface="Simplified Arabic"/>
              </a:rPr>
              <a:t>و</a:t>
            </a:r>
            <a:r>
              <a:rPr lang="ar-SA" sz="6000" dirty="0" smtClean="0">
                <a:solidFill>
                  <a:prstClr val="white"/>
                </a:solidFill>
                <a:ea typeface="Times New Roman"/>
                <a:cs typeface="Simplified Arabic"/>
              </a:rPr>
              <a:t>رُبَّت</a:t>
            </a:r>
            <a:r>
              <a:rPr lang="ar-SA" sz="6000" b="1" dirty="0">
                <a:solidFill>
                  <a:prstClr val="white"/>
                </a:solidFill>
                <a:ea typeface="Times New Roman"/>
                <a:cs typeface="Simplified Arabic"/>
              </a:rPr>
              <a:t> سائلٍ عني </a:t>
            </a:r>
            <a:r>
              <a:rPr lang="ar-IQ" sz="6000" b="1" dirty="0">
                <a:solidFill>
                  <a:prstClr val="white"/>
                </a:solidFill>
                <a:ea typeface="Times New Roman"/>
                <a:cs typeface="Simplified Arabic"/>
              </a:rPr>
              <a:t>خفي          </a:t>
            </a:r>
            <a:endParaRPr lang="ar-IQ" sz="6000" b="1" dirty="0" smtClean="0">
              <a:solidFill>
                <a:prstClr val="white"/>
              </a:solidFill>
              <a:ea typeface="Times New Roman"/>
              <a:cs typeface="Simplified Arabic"/>
            </a:endParaRPr>
          </a:p>
          <a:p>
            <a:pPr marL="38100" marR="85725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IQ" sz="6000" b="1" dirty="0">
                <a:solidFill>
                  <a:prstClr val="white"/>
                </a:solidFill>
                <a:ea typeface="Times New Roman"/>
                <a:cs typeface="Simplified Arabic"/>
              </a:rPr>
              <a:t> </a:t>
            </a:r>
            <a:r>
              <a:rPr lang="ar-IQ" sz="6000" b="1" dirty="0" smtClean="0">
                <a:solidFill>
                  <a:prstClr val="white"/>
                </a:solidFill>
                <a:ea typeface="Times New Roman"/>
                <a:cs typeface="Simplified Arabic"/>
              </a:rPr>
              <a:t> أعارت </a:t>
            </a:r>
            <a:r>
              <a:rPr lang="ar-SA" sz="6000" b="1" dirty="0">
                <a:solidFill>
                  <a:prstClr val="white"/>
                </a:solidFill>
                <a:ea typeface="Times New Roman"/>
                <a:cs typeface="Simplified Arabic"/>
              </a:rPr>
              <a:t>عينُه أم لم تعارا </a:t>
            </a:r>
            <a:endParaRPr lang="en-US" sz="6000" dirty="0">
              <a:solidFill>
                <a:prstClr val="white"/>
              </a:solidFill>
              <a:ea typeface="Calibri"/>
              <a:cs typeface="Arial"/>
            </a:endParaRPr>
          </a:p>
          <a:p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38745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85725" marR="85725">
              <a:lnSpc>
                <a:spcPct val="115000"/>
              </a:lnSpc>
              <a:spcBef>
                <a:spcPts val="0"/>
              </a:spcBef>
            </a:pPr>
            <a:r>
              <a:rPr lang="ar-SA" sz="5400" dirty="0">
                <a:ea typeface="Times New Roman"/>
                <a:cs typeface="Simplified Arabic"/>
              </a:rPr>
              <a:t> </a:t>
            </a:r>
            <a:r>
              <a:rPr lang="ar-SA" sz="6600" dirty="0">
                <a:ea typeface="Times New Roman"/>
                <a:cs typeface="Simplified Arabic"/>
              </a:rPr>
              <a:t>ثم , </a:t>
            </a:r>
            <a:r>
              <a:rPr lang="ar-SA" sz="6600" dirty="0" smtClean="0">
                <a:ea typeface="Times New Roman"/>
                <a:cs typeface="Simplified Arabic"/>
              </a:rPr>
              <a:t>ثمَّت</a:t>
            </a:r>
            <a:r>
              <a:rPr lang="ar-SA" sz="6600" dirty="0">
                <a:ea typeface="Times New Roman"/>
                <a:cs typeface="Simplified Arabic"/>
              </a:rPr>
              <a:t> </a:t>
            </a:r>
            <a:r>
              <a:rPr lang="ar-SA" sz="6600" b="1" dirty="0">
                <a:ea typeface="Times New Roman"/>
                <a:cs typeface="Simplified Arabic"/>
              </a:rPr>
              <a:t>, نحو :</a:t>
            </a:r>
            <a:endParaRPr lang="en-US" sz="66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6600" b="1" dirty="0">
                <a:ea typeface="Times New Roman"/>
                <a:cs typeface="Simplified Arabic"/>
              </a:rPr>
              <a:t>ولقد أمرَّ على اللئيم يَسُبُّني</a:t>
            </a:r>
            <a:r>
              <a:rPr lang="ar-SA" sz="6600" dirty="0">
                <a:ea typeface="Calibri"/>
                <a:cs typeface="Simplified Arabic"/>
              </a:rPr>
              <a:t>       </a:t>
            </a:r>
            <a:r>
              <a:rPr lang="ar-SA" sz="6600" b="1" dirty="0">
                <a:ea typeface="Times New Roman"/>
                <a:cs typeface="Simplified Arabic"/>
              </a:rPr>
              <a:t>فمضيتُ</a:t>
            </a:r>
            <a:r>
              <a:rPr lang="en-US" sz="6600" b="1" dirty="0">
                <a:latin typeface="Simplified Arabic"/>
                <a:ea typeface="Times New Roman"/>
                <a:cs typeface="Arial"/>
              </a:rPr>
              <a:t> </a:t>
            </a:r>
            <a:r>
              <a:rPr lang="en-US" sz="6600" dirty="0">
                <a:latin typeface="Simplified Arabic"/>
                <a:ea typeface="Calibri"/>
                <a:cs typeface="Arial"/>
              </a:rPr>
              <a:t> </a:t>
            </a:r>
            <a:r>
              <a:rPr lang="ar-SA" sz="6600" dirty="0" smtClean="0">
                <a:ea typeface="Times New Roman"/>
                <a:cs typeface="Simplified Arabic"/>
              </a:rPr>
              <a:t>ثمَّت</a:t>
            </a:r>
            <a:r>
              <a:rPr lang="ar-SA" sz="6600" dirty="0" smtClean="0">
                <a:ea typeface="Calibri"/>
                <a:cs typeface="Simplified Arabic"/>
              </a:rPr>
              <a:t> </a:t>
            </a:r>
            <a:r>
              <a:rPr lang="ar-SA" sz="6600" dirty="0">
                <a:ea typeface="Calibri"/>
                <a:cs typeface="Simplified Arabic"/>
              </a:rPr>
              <a:t>قلت لا </a:t>
            </a:r>
            <a:r>
              <a:rPr lang="ar-SA" sz="6600" b="1" dirty="0">
                <a:ea typeface="Times New Roman"/>
                <a:cs typeface="Simplified Arabic"/>
              </a:rPr>
              <a:t>يعنيني</a:t>
            </a:r>
            <a:endParaRPr lang="en-US" sz="6600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sz="6600" dirty="0"/>
          </a:p>
        </p:txBody>
      </p:sp>
    </p:spTree>
    <p:extLst>
      <p:ext uri="{BB962C8B-B14F-4D97-AF65-F5344CB8AC3E}">
        <p14:creationId xmlns:p14="http://schemas.microsoft.com/office/powerpoint/2010/main" val="18973472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85725" marR="85725">
              <a:lnSpc>
                <a:spcPct val="115000"/>
              </a:lnSpc>
              <a:spcBef>
                <a:spcPts val="0"/>
              </a:spcBef>
            </a:pPr>
            <a:r>
              <a:rPr lang="ar-SA" sz="5400" b="1" dirty="0">
                <a:ea typeface="Times New Roman"/>
                <a:cs typeface="Simplified Arabic"/>
              </a:rPr>
              <a:t>تكون التاء في آخر الاسم </a:t>
            </a:r>
            <a:r>
              <a:rPr lang="ar-SA" sz="5400" b="1" dirty="0" smtClean="0">
                <a:ea typeface="Times New Roman"/>
                <a:cs typeface="Simplified Arabic"/>
              </a:rPr>
              <a:t>مبسوطة</a:t>
            </a:r>
            <a:r>
              <a:rPr lang="ar-IQ" sz="5400" b="1" dirty="0" smtClean="0">
                <a:ea typeface="Times New Roman"/>
                <a:cs typeface="Simplified Arabic"/>
              </a:rPr>
              <a:t> </a:t>
            </a:r>
            <a:r>
              <a:rPr lang="ar-IQ" sz="5400" dirty="0" smtClean="0">
                <a:ea typeface="Calibri"/>
                <a:cs typeface="Simplified Arabic"/>
              </a:rPr>
              <a:t>،</a:t>
            </a:r>
            <a:r>
              <a:rPr lang="ar-SA" sz="5400" dirty="0" smtClean="0">
                <a:ea typeface="Calibri"/>
                <a:cs typeface="Simplified Arabic"/>
              </a:rPr>
              <a:t>في</a:t>
            </a:r>
            <a:r>
              <a:rPr lang="ar-SA" sz="5400" b="1" dirty="0" smtClean="0">
                <a:ea typeface="Times New Roman"/>
                <a:cs typeface="Simplified Arabic"/>
              </a:rPr>
              <a:t>:</a:t>
            </a:r>
            <a:endParaRPr lang="ar-IQ" sz="5400" b="1" dirty="0" smtClean="0">
              <a:ea typeface="Times New Roman"/>
              <a:cs typeface="Simplified Arabic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dirty="0">
                <a:ea typeface="Calibri"/>
                <a:cs typeface="Simplified Arabic"/>
              </a:rPr>
              <a:t>في آخر الاسم الثلاثي الساكن الوسط وجمعه</a:t>
            </a:r>
            <a:r>
              <a:rPr lang="ar-SA" sz="5400" dirty="0">
                <a:ea typeface="Times New Roman"/>
                <a:cs typeface="Simplified Arabic"/>
              </a:rPr>
              <a:t>،مثل</a:t>
            </a:r>
            <a:r>
              <a:rPr lang="ar-SA" sz="5400" dirty="0">
                <a:ea typeface="Calibri"/>
                <a:cs typeface="Simplified Arabic"/>
              </a:rPr>
              <a:t>:</a:t>
            </a:r>
            <a:endParaRPr lang="en-US" sz="5400" dirty="0">
              <a:ea typeface="Calibri"/>
              <a:cs typeface="Arial"/>
            </a:endParaRPr>
          </a:p>
          <a:p>
            <a:r>
              <a:rPr lang="ar-SA" sz="5400" dirty="0" smtClean="0">
                <a:ea typeface="Calibri"/>
                <a:cs typeface="Simplified Arabic"/>
              </a:rPr>
              <a:t>بيت</a:t>
            </a:r>
            <a:r>
              <a:rPr lang="ar-IQ" sz="5400" dirty="0" smtClean="0">
                <a:ea typeface="Calibri"/>
                <a:cs typeface="Simplified Arabic"/>
              </a:rPr>
              <a:t> </a:t>
            </a:r>
            <a:r>
              <a:rPr lang="ar-IQ" sz="5400" dirty="0" smtClean="0">
                <a:ea typeface="Calibri"/>
                <a:cs typeface="Simplified Arabic"/>
              </a:rPr>
              <a:t>ــــــــ</a:t>
            </a:r>
            <a:r>
              <a:rPr lang="ar-SA" sz="5400" dirty="0" smtClean="0">
                <a:ea typeface="Calibri"/>
                <a:cs typeface="Simplified Arabic"/>
              </a:rPr>
              <a:t> </a:t>
            </a:r>
            <a:r>
              <a:rPr lang="ar-IQ" sz="5400" dirty="0" smtClean="0">
                <a:ea typeface="Calibri"/>
                <a:cs typeface="Simplified Arabic"/>
              </a:rPr>
              <a:t>أ</a:t>
            </a:r>
            <a:r>
              <a:rPr lang="ar-SA" sz="5400" dirty="0" smtClean="0">
                <a:ea typeface="Calibri"/>
                <a:cs typeface="Simplified Arabic"/>
              </a:rPr>
              <a:t>بيات</a:t>
            </a:r>
            <a:r>
              <a:rPr lang="ar-IQ" sz="5400" dirty="0" smtClean="0">
                <a:ea typeface="Calibri"/>
                <a:cs typeface="Simplified Arabic"/>
              </a:rPr>
              <a:t>،</a:t>
            </a:r>
            <a:r>
              <a:rPr lang="ar-SA" sz="5400" dirty="0" smtClean="0">
                <a:ea typeface="Calibri"/>
                <a:cs typeface="Simplified Arabic"/>
              </a:rPr>
              <a:t> </a:t>
            </a:r>
            <a:r>
              <a:rPr lang="ar-SA" sz="5400" dirty="0">
                <a:ea typeface="Calibri"/>
                <a:cs typeface="Simplified Arabic"/>
              </a:rPr>
              <a:t>قوت </a:t>
            </a:r>
            <a:r>
              <a:rPr lang="ar-IQ" sz="5400" dirty="0" smtClean="0">
                <a:ea typeface="Calibri"/>
                <a:cs typeface="Simplified Arabic"/>
              </a:rPr>
              <a:t>ــــــــ أ</a:t>
            </a:r>
            <a:r>
              <a:rPr lang="ar-SA" sz="5400" dirty="0" smtClean="0">
                <a:ea typeface="Calibri"/>
                <a:cs typeface="Simplified Arabic"/>
              </a:rPr>
              <a:t>قوات</a:t>
            </a:r>
            <a:r>
              <a:rPr lang="ar-IQ" sz="5400" dirty="0" smtClean="0">
                <a:ea typeface="Calibri"/>
                <a:cs typeface="Simplified Arabic"/>
              </a:rPr>
              <a:t>،</a:t>
            </a:r>
            <a:r>
              <a:rPr lang="ar-SA" sz="5400" dirty="0" smtClean="0">
                <a:ea typeface="Calibri"/>
                <a:cs typeface="Simplified Arabic"/>
              </a:rPr>
              <a:t> صوت</a:t>
            </a:r>
            <a:r>
              <a:rPr lang="ar-IQ" sz="5400" dirty="0" smtClean="0">
                <a:ea typeface="Calibri"/>
                <a:cs typeface="Simplified Arabic"/>
              </a:rPr>
              <a:t> ـــــ</a:t>
            </a:r>
            <a:r>
              <a:rPr lang="ar-SA" sz="5400" dirty="0" smtClean="0">
                <a:ea typeface="Calibri"/>
                <a:cs typeface="Simplified Arabic"/>
              </a:rPr>
              <a:t> </a:t>
            </a:r>
            <a:r>
              <a:rPr lang="ar-IQ" sz="5400" dirty="0" smtClean="0">
                <a:ea typeface="Calibri"/>
                <a:cs typeface="Simplified Arabic"/>
              </a:rPr>
              <a:t>أ</a:t>
            </a:r>
            <a:r>
              <a:rPr lang="ar-SA" sz="5400" dirty="0" smtClean="0">
                <a:ea typeface="Calibri"/>
                <a:cs typeface="Simplified Arabic"/>
              </a:rPr>
              <a:t>صوات </a:t>
            </a:r>
            <a:endParaRPr lang="en-US" sz="5400" dirty="0">
              <a:ea typeface="Calibri"/>
              <a:cs typeface="Arial"/>
            </a:endParaRPr>
          </a:p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21816631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6600" dirty="0">
                <a:ea typeface="Calibri"/>
                <a:cs typeface="Simplified Arabic"/>
              </a:rPr>
              <a:t>في آخر الضمير المنفصل للمفرد والمفردة المخاطبين</a:t>
            </a:r>
            <a:r>
              <a:rPr lang="ar-SA" sz="6600" dirty="0">
                <a:ea typeface="Times New Roman"/>
                <a:cs typeface="Simplified Arabic"/>
              </a:rPr>
              <a:t>،مثل</a:t>
            </a:r>
            <a:r>
              <a:rPr lang="ar-SA" sz="6600" dirty="0">
                <a:ea typeface="Calibri"/>
                <a:cs typeface="Simplified Arabic"/>
              </a:rPr>
              <a:t>:أنتَ</a:t>
            </a:r>
            <a:r>
              <a:rPr lang="en-US" sz="6600" dirty="0">
                <a:latin typeface="Simplified Arabic"/>
                <a:ea typeface="Calibri"/>
                <a:cs typeface="Arial"/>
              </a:rPr>
              <a:t> </a:t>
            </a:r>
            <a:r>
              <a:rPr lang="ar-SA" sz="6600" dirty="0">
                <a:ea typeface="Calibri"/>
                <a:cs typeface="Simplified Arabic"/>
              </a:rPr>
              <a:t>، </a:t>
            </a:r>
            <a:r>
              <a:rPr lang="ar-SA" sz="6600" dirty="0" smtClean="0">
                <a:ea typeface="Calibri"/>
                <a:cs typeface="Simplified Arabic"/>
              </a:rPr>
              <a:t>أنتِ</a:t>
            </a:r>
            <a:endParaRPr lang="en-US" sz="6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321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dirty="0">
                <a:ea typeface="Calibri"/>
                <a:cs typeface="Simplified Arabic"/>
              </a:rPr>
              <a:t>تُحذف </a:t>
            </a:r>
            <a:r>
              <a:rPr lang="ar-SA" sz="7200" b="1" dirty="0" smtClean="0">
                <a:ea typeface="Calibri"/>
                <a:cs typeface="Simplified Arabic"/>
              </a:rPr>
              <a:t>همز</a:t>
            </a:r>
            <a:r>
              <a:rPr lang="ar-IQ" sz="7200" b="1" dirty="0" smtClean="0">
                <a:ea typeface="Calibri"/>
                <a:cs typeface="Simplified Arabic"/>
              </a:rPr>
              <a:t>ة </a:t>
            </a:r>
            <a:endParaRPr lang="ar-IQ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ar-SA" sz="6400" b="1" dirty="0">
                <a:ea typeface="Calibri"/>
                <a:cs typeface="Simplified Arabic"/>
              </a:rPr>
              <a:t>إذا وقعَتْ بينَ اسمينِ علمينِ ثانيهما أبٌ </a:t>
            </a:r>
            <a:r>
              <a:rPr lang="ar-SA" sz="6400" b="1" dirty="0" smtClean="0">
                <a:ea typeface="Calibri"/>
                <a:cs typeface="Simplified Arabic"/>
              </a:rPr>
              <a:t>للأوّلِ</a:t>
            </a:r>
            <a:r>
              <a:rPr lang="ar-IQ" sz="6400" b="1" dirty="0" smtClean="0">
                <a:ea typeface="Calibri"/>
                <a:cs typeface="Simplified Arabic"/>
              </a:rPr>
              <a:t>.</a:t>
            </a:r>
            <a:r>
              <a:rPr lang="ar-IQ" sz="6400" b="1" dirty="0">
                <a:ea typeface="Calibri"/>
                <a:cs typeface="Simplified Arabic"/>
              </a:rPr>
              <a:t>أ</a:t>
            </a:r>
            <a:r>
              <a:rPr lang="ar-SA" sz="6400" b="1" dirty="0" smtClean="0">
                <a:ea typeface="Calibri"/>
                <a:cs typeface="Simplified Arabic"/>
              </a:rPr>
              <a:t>حمد </a:t>
            </a:r>
            <a:r>
              <a:rPr lang="ar-SA" sz="6400" b="1" dirty="0">
                <a:ea typeface="Calibri"/>
                <a:cs typeface="Simplified Arabic"/>
              </a:rPr>
              <a:t>بن ماجد عالم عربي.</a:t>
            </a:r>
            <a:endParaRPr lang="en-US" sz="6400" dirty="0">
              <a:ea typeface="Calibri"/>
              <a:cs typeface="Arial"/>
            </a:endParaRPr>
          </a:p>
          <a:p>
            <a:pPr lvl="0" fontAlgn="base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"/>
              <a:tabLst>
                <a:tab pos="180340" algn="l"/>
                <a:tab pos="457200" algn="l"/>
              </a:tabLst>
            </a:pPr>
            <a:r>
              <a:rPr lang="ar-SA" sz="6400" b="1" dirty="0" smtClean="0">
                <a:ea typeface="Calibri"/>
                <a:cs typeface="Simplified Arabic"/>
              </a:rPr>
              <a:t>إذا </a:t>
            </a:r>
            <a:r>
              <a:rPr lang="ar-SA" sz="6400" b="1" dirty="0">
                <a:ea typeface="Calibri"/>
                <a:cs typeface="Simplified Arabic"/>
              </a:rPr>
              <a:t>وقعَتْ بعدَ </a:t>
            </a:r>
            <a:r>
              <a:rPr lang="ar-SA" sz="6400" b="1" dirty="0" smtClean="0">
                <a:ea typeface="Calibri"/>
                <a:cs typeface="Simplified Arabic"/>
              </a:rPr>
              <a:t>النّداءِ:</a:t>
            </a:r>
          </a:p>
          <a:p>
            <a:endParaRPr lang="ar-IQ" b="1" dirty="0" smtClean="0">
              <a:ea typeface="Calibri"/>
              <a:cs typeface="Simplified Arabic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4552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5400" b="1" dirty="0">
                <a:solidFill>
                  <a:prstClr val="white"/>
                </a:solidFill>
                <a:ea typeface="Times New Roman"/>
                <a:cs typeface="Simplified Arabic"/>
              </a:rPr>
              <a:t>عذبةٌ أنتِ كالطفولة </a:t>
            </a:r>
            <a:r>
              <a:rPr lang="ar-SA" sz="5400" b="1" dirty="0" smtClean="0">
                <a:solidFill>
                  <a:prstClr val="white"/>
                </a:solidFill>
                <a:ea typeface="Times New Roman"/>
                <a:cs typeface="Simplified Arabic"/>
              </a:rPr>
              <a:t>كال</a:t>
            </a:r>
            <a:r>
              <a:rPr lang="ar-IQ" sz="5400" b="1" dirty="0">
                <a:solidFill>
                  <a:prstClr val="white"/>
                </a:solidFill>
                <a:ea typeface="Times New Roman"/>
                <a:cs typeface="Simplified Arabic"/>
              </a:rPr>
              <a:t>ا</a:t>
            </a:r>
            <a:r>
              <a:rPr lang="ar-SA" sz="5400" b="1" dirty="0" smtClean="0">
                <a:solidFill>
                  <a:prstClr val="white"/>
                </a:solidFill>
                <a:ea typeface="Times New Roman"/>
                <a:cs typeface="Simplified Arabic"/>
              </a:rPr>
              <a:t>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5400" b="1" dirty="0" smtClean="0">
                <a:solidFill>
                  <a:prstClr val="white"/>
                </a:solidFill>
                <a:ea typeface="Times New Roman"/>
                <a:cs typeface="Simplified Arabic"/>
              </a:rPr>
              <a:t> حلام </a:t>
            </a:r>
            <a:r>
              <a:rPr lang="ar-SA" sz="5400" b="1" dirty="0">
                <a:solidFill>
                  <a:prstClr val="white"/>
                </a:solidFill>
                <a:ea typeface="Times New Roman"/>
                <a:cs typeface="Simplified Arabic"/>
              </a:rPr>
              <a:t>كاللحن كالصباح الجديد</a:t>
            </a:r>
            <a:endParaRPr lang="en-US" sz="5400" b="1" dirty="0">
              <a:solidFill>
                <a:prstClr val="white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SA" sz="5400" b="1" dirty="0" err="1" smtClean="0">
                <a:ea typeface="Calibri"/>
              </a:rPr>
              <a:t>أنتِ،أنتِ</a:t>
            </a:r>
            <a:r>
              <a:rPr lang="ar-SA" sz="5400" b="1" dirty="0" smtClean="0">
                <a:ea typeface="Calibri"/>
              </a:rPr>
              <a:t> الحياةُ، في </a:t>
            </a:r>
            <a:r>
              <a:rPr lang="ar-SA" sz="5400" b="1" dirty="0" smtClean="0">
                <a:ea typeface="Calibri"/>
              </a:rPr>
              <a:t>قدْسها</a:t>
            </a:r>
            <a:r>
              <a:rPr lang="ar-IQ" sz="5400" b="1" dirty="0" smtClean="0">
                <a:ea typeface="Calibri"/>
              </a:rPr>
              <a:t> </a:t>
            </a:r>
            <a:r>
              <a:rPr lang="ar-SA" sz="5400" b="1" dirty="0" smtClean="0">
                <a:ea typeface="Calibri"/>
              </a:rPr>
              <a:t>السامي</a:t>
            </a:r>
            <a:endParaRPr lang="ar-SA" sz="5400" b="1" dirty="0" smtClean="0"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SA" sz="5400" b="1" dirty="0" smtClean="0">
                <a:ea typeface="Calibri"/>
              </a:rPr>
              <a:t>وفي سحرها الشجيِّ الفريدِ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IQ" sz="4300" b="1" dirty="0">
              <a:solidFill>
                <a:prstClr val="white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2886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6600" b="1" dirty="0" smtClean="0">
                <a:solidFill>
                  <a:prstClr val="white"/>
                </a:solidFill>
                <a:ea typeface="Times New Roman"/>
                <a:cs typeface="Simplified Arabic"/>
              </a:rPr>
              <a:t>أيّها </a:t>
            </a:r>
            <a:r>
              <a:rPr lang="ar-SA" sz="6600" b="1" dirty="0">
                <a:solidFill>
                  <a:prstClr val="white"/>
                </a:solidFill>
                <a:ea typeface="Times New Roman"/>
                <a:cs typeface="Simplified Arabic"/>
              </a:rPr>
              <a:t>الشّعبُ! أنتَ طفلٌ صغيرٌ،    لاعبٌ بالتُّرابِ والليلُ </a:t>
            </a:r>
            <a:r>
              <a:rPr lang="ar-SA" sz="6600" b="1" dirty="0" err="1">
                <a:solidFill>
                  <a:prstClr val="white"/>
                </a:solidFill>
                <a:ea typeface="Times New Roman"/>
                <a:cs typeface="Simplified Arabic"/>
              </a:rPr>
              <a:t>مُغْسِ</a:t>
            </a:r>
            <a:r>
              <a:rPr lang="ar-SA" sz="6600" b="1" dirty="0">
                <a:solidFill>
                  <a:prstClr val="white"/>
                </a:solidFill>
                <a:ea typeface="Times New Roman"/>
                <a:cs typeface="Simplified Arabic"/>
              </a:rPr>
              <a:t> </a:t>
            </a:r>
            <a:endParaRPr lang="en-US" sz="6600" b="1" dirty="0">
              <a:solidFill>
                <a:prstClr val="white"/>
              </a:solidFill>
              <a:ea typeface="Calibri"/>
              <a:cs typeface="Arial"/>
            </a:endParaRPr>
          </a:p>
          <a:p>
            <a:pPr marL="0" indent="0">
              <a:buNone/>
            </a:pPr>
            <a:endParaRPr lang="ar-IQ" sz="6600" b="1" dirty="0"/>
          </a:p>
        </p:txBody>
      </p:sp>
    </p:spTree>
    <p:extLst>
      <p:ext uri="{BB962C8B-B14F-4D97-AF65-F5344CB8AC3E}">
        <p14:creationId xmlns:p14="http://schemas.microsoft.com/office/powerpoint/2010/main" val="24827697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08520" y="116632"/>
            <a:ext cx="9252520" cy="6624736"/>
          </a:xfrm>
        </p:spPr>
        <p:txBody>
          <a:bodyPr>
            <a:normAutofit/>
          </a:bodyPr>
          <a:lstStyle/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6600" dirty="0">
                <a:ea typeface="Calibri"/>
                <a:cs typeface="Simplified Arabic"/>
              </a:rPr>
              <a:t>التاء المربوطة: هي التاء التي تلفظ هاء ساكنة عند </a:t>
            </a:r>
            <a:r>
              <a:rPr lang="ar-SA" sz="6600" dirty="0" smtClean="0">
                <a:ea typeface="Calibri"/>
                <a:cs typeface="Simplified Arabic"/>
              </a:rPr>
              <a:t>الوقف</a:t>
            </a:r>
            <a:r>
              <a:rPr lang="ar-IQ" sz="6600" dirty="0" smtClean="0">
                <a:ea typeface="Calibri"/>
                <a:cs typeface="Simplified Arabic"/>
              </a:rPr>
              <a:t> </a:t>
            </a:r>
            <a:r>
              <a:rPr lang="ar-SA" sz="6600" dirty="0" smtClean="0">
                <a:ea typeface="Calibri"/>
                <a:cs typeface="Simplified Arabic"/>
              </a:rPr>
              <a:t>وتقرأ </a:t>
            </a:r>
            <a:r>
              <a:rPr lang="ar-SA" sz="6600" dirty="0">
                <a:ea typeface="Calibri"/>
                <a:cs typeface="Simplified Arabic"/>
              </a:rPr>
              <a:t>تاءً مع الوصل أي مع </a:t>
            </a:r>
            <a:r>
              <a:rPr lang="ar-SA" sz="6600" dirty="0" smtClean="0">
                <a:ea typeface="Calibri"/>
                <a:cs typeface="Simplified Arabic"/>
              </a:rPr>
              <a:t>الحركات</a:t>
            </a:r>
            <a:r>
              <a:rPr lang="ar-IQ" sz="6600" dirty="0" smtClean="0">
                <a:ea typeface="Calibri"/>
                <a:cs typeface="Simplified Arabic"/>
              </a:rPr>
              <a:t> </a:t>
            </a:r>
            <a:r>
              <a:rPr lang="ar-SA" sz="6600" dirty="0" smtClean="0">
                <a:ea typeface="Calibri"/>
                <a:cs typeface="Simplified Arabic"/>
              </a:rPr>
              <a:t>الثلاث </a:t>
            </a:r>
            <a:r>
              <a:rPr lang="ar-SA" sz="6600" dirty="0">
                <a:ea typeface="Calibri"/>
                <a:cs typeface="Simplified Arabic"/>
              </a:rPr>
              <a:t>وتكتب بهذه </a:t>
            </a:r>
            <a:r>
              <a:rPr lang="ar-SA" sz="6600" dirty="0" smtClean="0">
                <a:ea typeface="Calibri"/>
                <a:cs typeface="Simplified Arabic"/>
              </a:rPr>
              <a:t>الصورة</a:t>
            </a:r>
            <a:r>
              <a:rPr lang="ar-IQ" sz="6600" dirty="0" smtClean="0">
                <a:ea typeface="Calibri"/>
                <a:cs typeface="Simplified Arabic"/>
              </a:rPr>
              <a:t>(</a:t>
            </a:r>
            <a:r>
              <a:rPr lang="ar-SA" sz="6600" dirty="0" smtClean="0">
                <a:ea typeface="Calibri"/>
                <a:cs typeface="Simplified Arabic"/>
              </a:rPr>
              <a:t>ـة</a:t>
            </a:r>
            <a:r>
              <a:rPr lang="ar-IQ" sz="6600" dirty="0" smtClean="0">
                <a:ea typeface="Calibri"/>
                <a:cs typeface="Simplified Arabic"/>
              </a:rPr>
              <a:t>-</a:t>
            </a:r>
            <a:r>
              <a:rPr lang="ar-SA" sz="6600" dirty="0" smtClean="0">
                <a:ea typeface="Calibri"/>
                <a:cs typeface="Simplified Arabic"/>
              </a:rPr>
              <a:t>ة</a:t>
            </a:r>
            <a:r>
              <a:rPr lang="ar-IQ" sz="6600" dirty="0" smtClean="0">
                <a:ea typeface="Calibri"/>
                <a:cs typeface="Simplified Arabic"/>
              </a:rPr>
              <a:t>) </a:t>
            </a:r>
            <a:r>
              <a:rPr lang="ar-SA" sz="6600" dirty="0" smtClean="0">
                <a:ea typeface="Calibri"/>
                <a:cs typeface="Simplified Arabic"/>
              </a:rPr>
              <a:t>وتأتي </a:t>
            </a:r>
            <a:r>
              <a:rPr lang="ar-SA" sz="6600" dirty="0">
                <a:ea typeface="Calibri"/>
                <a:cs typeface="Simplified Arabic"/>
              </a:rPr>
              <a:t>في المواضع الاتية</a:t>
            </a:r>
            <a:r>
              <a:rPr lang="ar-SA" sz="5400" dirty="0">
                <a:ea typeface="Calibri"/>
                <a:cs typeface="Simplified Arabic"/>
              </a:rPr>
              <a:t>: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5095688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6600" dirty="0">
                <a:ea typeface="Calibri"/>
                <a:cs typeface="Simplified Arabic"/>
              </a:rPr>
              <a:t>في اخر الاسم المفرد المؤنث،مثل: شجرة </a:t>
            </a:r>
            <a:r>
              <a:rPr lang="ar-IQ" sz="6600" dirty="0" smtClean="0">
                <a:ea typeface="Calibri"/>
                <a:cs typeface="Simplified Arabic"/>
              </a:rPr>
              <a:t>،</a:t>
            </a:r>
            <a:r>
              <a:rPr lang="ar-SA" sz="6600" dirty="0" smtClean="0">
                <a:ea typeface="Calibri"/>
                <a:cs typeface="Simplified Arabic"/>
              </a:rPr>
              <a:t>مكة</a:t>
            </a:r>
            <a:r>
              <a:rPr lang="ar-IQ" sz="6600" dirty="0" smtClean="0">
                <a:ea typeface="Calibri"/>
                <a:cs typeface="Simplified Arabic"/>
              </a:rPr>
              <a:t>،</a:t>
            </a:r>
            <a:r>
              <a:rPr lang="ar-SA" sz="6600" dirty="0" smtClean="0">
                <a:ea typeface="Calibri"/>
                <a:cs typeface="Simplified Arabic"/>
              </a:rPr>
              <a:t> فاطمة</a:t>
            </a:r>
            <a:r>
              <a:rPr lang="ar-IQ" sz="6600" dirty="0" smtClean="0">
                <a:ea typeface="Calibri"/>
                <a:cs typeface="Simplified Arabic"/>
              </a:rPr>
              <a:t>.</a:t>
            </a:r>
            <a:r>
              <a:rPr lang="ar-SA" sz="6600" dirty="0" smtClean="0">
                <a:ea typeface="Calibri"/>
                <a:cs typeface="Simplified Arabic"/>
              </a:rPr>
              <a:t> </a:t>
            </a:r>
            <a:endParaRPr lang="en-US" sz="6600" dirty="0"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6600" dirty="0" smtClean="0">
                <a:ea typeface="Calibri"/>
                <a:cs typeface="Simplified Arabic"/>
              </a:rPr>
              <a:t> </a:t>
            </a:r>
            <a:r>
              <a:rPr lang="ar-SA" sz="6600" dirty="0" smtClean="0">
                <a:ea typeface="Calibri"/>
                <a:cs typeface="Simplified Arabic"/>
              </a:rPr>
              <a:t>في </a:t>
            </a:r>
            <a:r>
              <a:rPr lang="ar-SA" sz="6600" dirty="0">
                <a:ea typeface="Calibri"/>
                <a:cs typeface="Simplified Arabic"/>
              </a:rPr>
              <a:t>بعض الاعلام المذكرة ،مثل: اسامة،حمزة،عبيدة</a:t>
            </a:r>
            <a:r>
              <a:rPr lang="ar-SA" sz="6600" dirty="0" smtClean="0">
                <a:ea typeface="Calibri"/>
                <a:cs typeface="Simplified Arabic"/>
              </a:rPr>
              <a:t>.</a:t>
            </a:r>
            <a:endParaRPr lang="ar-IQ" sz="6600" dirty="0" smtClean="0">
              <a:ea typeface="Calibri"/>
              <a:cs typeface="Simplified Arabic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ar-IQ" sz="6600" dirty="0" smtClean="0">
              <a:ea typeface="Calibri"/>
              <a:cs typeface="Simplified Arabic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5400" dirty="0">
              <a:ea typeface="Calibri"/>
              <a:cs typeface="Arial"/>
            </a:endParaRPr>
          </a:p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32386024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dirty="0">
                <a:solidFill>
                  <a:prstClr val="white"/>
                </a:solidFill>
                <a:ea typeface="Calibri"/>
                <a:cs typeface="Simplified Arabic"/>
              </a:rPr>
              <a:t>في اخر بعض جمع التكسير الذي لا يلحق مفرده التاء المفتوحة (المبسوطة)،</a:t>
            </a:r>
            <a:r>
              <a:rPr lang="ar-IQ" sz="6000" dirty="0">
                <a:solidFill>
                  <a:prstClr val="white"/>
                </a:solidFill>
                <a:ea typeface="Calibri"/>
                <a:cs typeface="Simplified Arabic"/>
              </a:rPr>
              <a:t> </a:t>
            </a:r>
            <a:r>
              <a:rPr lang="ar-SA" sz="6000" dirty="0">
                <a:solidFill>
                  <a:prstClr val="white"/>
                </a:solidFill>
                <a:ea typeface="Calibri"/>
                <a:cs typeface="Simplified Arabic"/>
              </a:rPr>
              <a:t>مثل: سعاة</a:t>
            </a:r>
            <a:r>
              <a:rPr lang="ar-IQ" sz="6000" dirty="0">
                <a:solidFill>
                  <a:prstClr val="white"/>
                </a:solidFill>
                <a:ea typeface="Calibri"/>
                <a:cs typeface="Simplified Arabic"/>
              </a:rPr>
              <a:t>،</a:t>
            </a:r>
            <a:r>
              <a:rPr lang="ar-SA" sz="6000" dirty="0">
                <a:solidFill>
                  <a:prstClr val="white"/>
                </a:solidFill>
                <a:ea typeface="Calibri"/>
                <a:cs typeface="Simplified Arabic"/>
              </a:rPr>
              <a:t> قضاة </a:t>
            </a:r>
            <a:r>
              <a:rPr lang="ar-IQ" sz="6000" dirty="0">
                <a:solidFill>
                  <a:prstClr val="white"/>
                </a:solidFill>
                <a:ea typeface="Calibri"/>
                <a:cs typeface="Simplified Arabic"/>
              </a:rPr>
              <a:t>،</a:t>
            </a:r>
            <a:r>
              <a:rPr lang="ar-SA" sz="6000" dirty="0">
                <a:solidFill>
                  <a:prstClr val="white"/>
                </a:solidFill>
                <a:ea typeface="Calibri"/>
                <a:cs typeface="Simplified Arabic"/>
              </a:rPr>
              <a:t>هداة </a:t>
            </a:r>
            <a:r>
              <a:rPr lang="ar-IQ" sz="6000" dirty="0">
                <a:solidFill>
                  <a:prstClr val="white"/>
                </a:solidFill>
                <a:ea typeface="Calibri"/>
                <a:cs typeface="Simplified Arabic"/>
              </a:rPr>
              <a:t>،</a:t>
            </a:r>
            <a:r>
              <a:rPr lang="ar-SA" sz="6000" dirty="0" err="1">
                <a:solidFill>
                  <a:prstClr val="white"/>
                </a:solidFill>
                <a:ea typeface="Calibri"/>
                <a:cs typeface="Simplified Arabic"/>
              </a:rPr>
              <a:t>جباة</a:t>
            </a:r>
            <a:r>
              <a:rPr lang="ar-SA" sz="6000" dirty="0">
                <a:solidFill>
                  <a:prstClr val="white"/>
                </a:solidFill>
                <a:ea typeface="Calibri"/>
                <a:cs typeface="Simplified Arabic"/>
              </a:rPr>
              <a:t> </a:t>
            </a:r>
            <a:r>
              <a:rPr lang="ar-IQ" sz="6000" dirty="0">
                <a:solidFill>
                  <a:prstClr val="white"/>
                </a:solidFill>
                <a:ea typeface="Calibri"/>
                <a:cs typeface="Simplified Arabic"/>
              </a:rPr>
              <a:t>،</a:t>
            </a:r>
            <a:r>
              <a:rPr lang="ar-SA" sz="6000" dirty="0">
                <a:solidFill>
                  <a:prstClr val="white"/>
                </a:solidFill>
                <a:ea typeface="Calibri"/>
                <a:cs typeface="Simplified Arabic"/>
              </a:rPr>
              <a:t>رعاة</a:t>
            </a:r>
            <a:r>
              <a:rPr lang="ar-IQ" sz="6000" dirty="0">
                <a:solidFill>
                  <a:prstClr val="white"/>
                </a:solidFill>
                <a:ea typeface="Calibri"/>
                <a:cs typeface="Simplified Arabic"/>
              </a:rPr>
              <a:t>.</a:t>
            </a:r>
            <a:r>
              <a:rPr lang="ar-SA" sz="6000" dirty="0">
                <a:solidFill>
                  <a:prstClr val="white"/>
                </a:solidFill>
                <a:ea typeface="Calibri"/>
                <a:cs typeface="Simplified Arabic"/>
              </a:rPr>
              <a:t> </a:t>
            </a:r>
            <a:endParaRPr lang="en-US" sz="6000" dirty="0">
              <a:solidFill>
                <a:prstClr val="white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51231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5400" dirty="0">
                <a:ea typeface="Calibri"/>
                <a:cs typeface="Simplified Arabic"/>
              </a:rPr>
              <a:t>في بعض الاسماء الاعجمية،مثل: اسكندرية،انقرة.</a:t>
            </a:r>
            <a:endParaRPr lang="en-US" sz="5400" dirty="0"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5400" dirty="0" smtClean="0">
                <a:ea typeface="Calibri"/>
                <a:cs typeface="Simplified Arabic"/>
              </a:rPr>
              <a:t>للتمييز بين المذكر والمؤنث</a:t>
            </a:r>
            <a:r>
              <a:rPr lang="ar-IQ" sz="5400" dirty="0" smtClean="0">
                <a:ea typeface="Calibri"/>
                <a:cs typeface="Simplified Arabic"/>
              </a:rPr>
              <a:t>،</a:t>
            </a:r>
            <a:r>
              <a:rPr lang="ar-SA" sz="5400" dirty="0" smtClean="0">
                <a:ea typeface="Calibri"/>
                <a:cs typeface="Simplified Arabic"/>
              </a:rPr>
              <a:t>ويكثر ذلك  في الصفات، نحو: كريم</a:t>
            </a:r>
            <a:r>
              <a:rPr lang="ar-IQ" sz="5400" dirty="0" smtClean="0">
                <a:ea typeface="Calibri"/>
                <a:cs typeface="Simplified Arabic"/>
              </a:rPr>
              <a:t>،</a:t>
            </a:r>
            <a:r>
              <a:rPr lang="ar-SA" sz="5400" dirty="0" smtClean="0">
                <a:ea typeface="Calibri"/>
                <a:cs typeface="Simplified Arabic"/>
              </a:rPr>
              <a:t>كريمة</a:t>
            </a:r>
            <a:r>
              <a:rPr lang="ar-IQ" sz="5400" dirty="0" smtClean="0">
                <a:ea typeface="Calibri"/>
                <a:cs typeface="Simplified Arabic"/>
              </a:rPr>
              <a:t>،</a:t>
            </a:r>
            <a:r>
              <a:rPr lang="ar-SA" sz="5400" dirty="0" smtClean="0">
                <a:ea typeface="Calibri"/>
                <a:cs typeface="Simplified Arabic"/>
              </a:rPr>
              <a:t>بائع </a:t>
            </a:r>
            <a:r>
              <a:rPr lang="ar-IQ" sz="5400" dirty="0" smtClean="0">
                <a:ea typeface="Calibri"/>
                <a:cs typeface="Simplified Arabic"/>
              </a:rPr>
              <a:t>،</a:t>
            </a:r>
            <a:r>
              <a:rPr lang="ar-SA" sz="5400" dirty="0" smtClean="0">
                <a:ea typeface="Calibri"/>
                <a:cs typeface="Simplified Arabic"/>
              </a:rPr>
              <a:t> بائعة</a:t>
            </a:r>
            <a:endParaRPr lang="en-US" sz="5400" dirty="0" smtClean="0">
              <a:ea typeface="Calibri"/>
              <a:cs typeface="Arial"/>
            </a:endParaRPr>
          </a:p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3383464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66936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7200" dirty="0">
                <a:solidFill>
                  <a:prstClr val="white"/>
                </a:solidFill>
                <a:ea typeface="Calibri"/>
                <a:cs typeface="Simplified Arabic"/>
              </a:rPr>
              <a:t>التاء الدالة على المبالغة فيوصف فيها المذكر والمؤنث، مثل</a:t>
            </a:r>
            <a:r>
              <a:rPr lang="ar-SA" sz="7200" dirty="0" smtClean="0">
                <a:solidFill>
                  <a:prstClr val="white"/>
                </a:solidFill>
                <a:ea typeface="Calibri"/>
                <a:cs typeface="Simplified Arabic"/>
              </a:rPr>
              <a:t>: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7200" dirty="0" smtClean="0">
                <a:solidFill>
                  <a:prstClr val="white"/>
                </a:solidFill>
                <a:ea typeface="Calibri"/>
                <a:cs typeface="Simplified Arabic"/>
              </a:rPr>
              <a:t>علامة</a:t>
            </a:r>
            <a:r>
              <a:rPr lang="ar-SA" sz="7200" dirty="0">
                <a:solidFill>
                  <a:prstClr val="white"/>
                </a:solidFill>
                <a:ea typeface="Calibri"/>
                <a:cs typeface="Simplified Arabic"/>
              </a:rPr>
              <a:t>، فهامة،</a:t>
            </a:r>
            <a:r>
              <a:rPr lang="ar-IQ" sz="7200" dirty="0">
                <a:solidFill>
                  <a:prstClr val="white"/>
                </a:solidFill>
                <a:ea typeface="Calibri"/>
                <a:cs typeface="Simplified Arabic"/>
              </a:rPr>
              <a:t> </a:t>
            </a:r>
            <a:r>
              <a:rPr lang="ar-SA" sz="7200" dirty="0">
                <a:solidFill>
                  <a:prstClr val="white"/>
                </a:solidFill>
                <a:ea typeface="Calibri"/>
                <a:cs typeface="Simplified Arabic"/>
              </a:rPr>
              <a:t>نسّابة، نابغة.</a:t>
            </a:r>
            <a:endParaRPr lang="en-US" sz="7200" dirty="0">
              <a:solidFill>
                <a:prstClr val="white"/>
              </a:solidFill>
              <a:ea typeface="Calibri"/>
              <a:cs typeface="Arial"/>
            </a:endParaRPr>
          </a:p>
          <a:p>
            <a:endParaRPr lang="ar-IQ" sz="7200" dirty="0"/>
          </a:p>
        </p:txBody>
      </p:sp>
    </p:spTree>
    <p:extLst>
      <p:ext uri="{BB962C8B-B14F-4D97-AF65-F5344CB8AC3E}">
        <p14:creationId xmlns:p14="http://schemas.microsoft.com/office/powerpoint/2010/main" val="4134736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b="1" dirty="0">
                <a:ea typeface="Calibri"/>
                <a:cs typeface="Simplified Arabic"/>
              </a:rPr>
              <a:t>الهاء : تشبه التاء المربوطة من حيث الرسم فهي تكتب بهذه الصورة (ـــه</a:t>
            </a:r>
            <a:r>
              <a:rPr lang="ar-SA" sz="5400" b="1" dirty="0" smtClean="0">
                <a:ea typeface="Calibri"/>
                <a:cs typeface="Simplified Arabic"/>
              </a:rPr>
              <a:t>)،وهي </a:t>
            </a:r>
            <a:r>
              <a:rPr lang="ar-SA" sz="5400" b="1" dirty="0">
                <a:ea typeface="Calibri"/>
                <a:cs typeface="Simplified Arabic"/>
              </a:rPr>
              <a:t>التي تلفظ هاءً في حالة الوصل </a:t>
            </a:r>
            <a:r>
              <a:rPr lang="ar-SA" sz="5400" b="1" dirty="0" smtClean="0">
                <a:ea typeface="Calibri"/>
                <a:cs typeface="Simplified Arabic"/>
              </a:rPr>
              <a:t>    والوقف</a:t>
            </a:r>
            <a:r>
              <a:rPr lang="en-US" sz="5400" b="1" dirty="0">
                <a:latin typeface="Simplified Arabic"/>
                <a:ea typeface="Calibri"/>
                <a:cs typeface="Arial"/>
              </a:rPr>
              <a:t>.</a:t>
            </a:r>
            <a:r>
              <a:rPr lang="ar-SA" sz="5400" b="1" dirty="0">
                <a:ea typeface="Calibri"/>
                <a:cs typeface="Simplified Arabic"/>
              </a:rPr>
              <a:t>وقد تكون الهاء:</a:t>
            </a:r>
            <a:endParaRPr lang="en-US" sz="5400" b="1" dirty="0">
              <a:ea typeface="Calibri"/>
              <a:cs typeface="Arial"/>
            </a:endParaRPr>
          </a:p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5400" b="1" dirty="0" smtClean="0"/>
              <a:t> 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5388643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ar-SA" sz="5400" dirty="0">
                <a:ea typeface="Calibri"/>
                <a:cs typeface="Simplified Arabic"/>
              </a:rPr>
              <a:t>من اصل </a:t>
            </a:r>
            <a:r>
              <a:rPr lang="ar-SA" sz="5400" dirty="0" err="1">
                <a:ea typeface="Calibri"/>
                <a:cs typeface="Simplified Arabic"/>
              </a:rPr>
              <a:t>الكلمة،مثل</a:t>
            </a:r>
            <a:r>
              <a:rPr lang="ar-SA" sz="5400" dirty="0" smtClean="0">
                <a:ea typeface="Calibri"/>
                <a:cs typeface="Simplified Arabic"/>
              </a:rPr>
              <a:t>: نبيه ،سفيه، </a:t>
            </a:r>
            <a:r>
              <a:rPr lang="ar-SA" sz="5400" dirty="0">
                <a:ea typeface="Calibri"/>
                <a:cs typeface="Simplified Arabic"/>
              </a:rPr>
              <a:t>يأبه يموه </a:t>
            </a:r>
            <a:r>
              <a:rPr lang="ar-SA" sz="5400" dirty="0" smtClean="0">
                <a:ea typeface="Calibri"/>
                <a:cs typeface="Simplified Arabic"/>
              </a:rPr>
              <a:t>،</a:t>
            </a:r>
            <a:r>
              <a:rPr lang="ar-SA" sz="5400" dirty="0" err="1" smtClean="0">
                <a:ea typeface="Calibri"/>
                <a:cs typeface="Simplified Arabic"/>
              </a:rPr>
              <a:t>صه</a:t>
            </a:r>
            <a:r>
              <a:rPr lang="ar-SA" sz="5400" dirty="0" smtClean="0">
                <a:ea typeface="Calibri"/>
                <a:cs typeface="Simplified Arabic"/>
              </a:rPr>
              <a:t>، يجابه، وجه. </a:t>
            </a:r>
            <a:endParaRPr lang="en-US" sz="5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ar-SA" sz="5400" dirty="0">
                <a:ea typeface="Calibri"/>
                <a:cs typeface="Simplified Arabic"/>
              </a:rPr>
              <a:t>قد تكون ضمير ملحقا بالكلمة أي زائدة ليست من اصل الكلمة وتلحق في :</a:t>
            </a:r>
            <a:endParaRPr lang="en-US" sz="5400" dirty="0">
              <a:ea typeface="Calibri"/>
              <a:cs typeface="Arial"/>
            </a:endParaRPr>
          </a:p>
          <a:p>
            <a:pPr marL="685800">
              <a:lnSpc>
                <a:spcPct val="115000"/>
              </a:lnSpc>
              <a:spcBef>
                <a:spcPts val="0"/>
              </a:spcBef>
            </a:pPr>
            <a:r>
              <a:rPr lang="ar-SA" sz="5400" dirty="0" err="1">
                <a:ea typeface="Calibri"/>
                <a:cs typeface="Simplified Arabic"/>
              </a:rPr>
              <a:t>الاسم،كما</a:t>
            </a:r>
            <a:r>
              <a:rPr lang="ar-SA" sz="5400" dirty="0">
                <a:ea typeface="Calibri"/>
                <a:cs typeface="Simplified Arabic"/>
              </a:rPr>
              <a:t> </a:t>
            </a:r>
            <a:r>
              <a:rPr lang="ar-SA" sz="5400" dirty="0" err="1" smtClean="0">
                <a:ea typeface="Calibri"/>
                <a:cs typeface="Simplified Arabic"/>
              </a:rPr>
              <a:t>في:مدرسته،صديقه،ابوه</a:t>
            </a:r>
            <a:r>
              <a:rPr lang="ar-SA" sz="5400" dirty="0" smtClean="0">
                <a:ea typeface="Calibri"/>
                <a:cs typeface="Simplified Arabic"/>
              </a:rPr>
              <a:t> كتابه. </a:t>
            </a:r>
            <a:endParaRPr lang="en-US" sz="5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8138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597352"/>
          </a:xfrm>
        </p:spPr>
        <p:txBody>
          <a:bodyPr/>
          <a:lstStyle/>
          <a:p>
            <a:pPr marL="6858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4800" dirty="0">
                <a:solidFill>
                  <a:prstClr val="white"/>
                </a:solidFill>
                <a:ea typeface="Calibri"/>
                <a:cs typeface="Simplified Arabic"/>
              </a:rPr>
              <a:t>الفعل: ارسله يوصيه اعطاه </a:t>
            </a:r>
            <a:endParaRPr lang="en-US" sz="4800" dirty="0">
              <a:solidFill>
                <a:prstClr val="white"/>
              </a:solidFill>
              <a:ea typeface="Calibri"/>
              <a:cs typeface="Arial"/>
            </a:endParaRPr>
          </a:p>
          <a:p>
            <a:pPr lvl="0"/>
            <a:r>
              <a:rPr lang="ar-SA" sz="4800" b="1" dirty="0">
                <a:solidFill>
                  <a:prstClr val="white"/>
                </a:solidFill>
                <a:ea typeface="Calibri"/>
                <a:cs typeface="Simplified Arabic"/>
              </a:rPr>
              <a:t>ذا كنت في حاجة مرسلا    فأرسل حكيما ولا تـــــــوصه</a:t>
            </a:r>
            <a:r>
              <a:rPr lang="en-US" sz="4800" b="1" dirty="0">
                <a:solidFill>
                  <a:prstClr val="white"/>
                </a:solidFill>
                <a:latin typeface="Simplified Arabic"/>
                <a:ea typeface="Calibri"/>
              </a:rPr>
              <a:t/>
            </a:r>
            <a:br>
              <a:rPr lang="en-US" sz="4800" b="1" dirty="0">
                <a:solidFill>
                  <a:prstClr val="white"/>
                </a:solidFill>
                <a:latin typeface="Simplified Arabic"/>
                <a:ea typeface="Calibri"/>
              </a:rPr>
            </a:br>
            <a:r>
              <a:rPr lang="ar-SA" sz="4800" b="1" dirty="0">
                <a:solidFill>
                  <a:prstClr val="white"/>
                </a:solidFill>
                <a:latin typeface="Simplified Arabic"/>
                <a:ea typeface="Calibri"/>
              </a:rPr>
              <a:t>وإن ناصح منك يوما دنا    فلا تنـأ عنه ولا تقـــــــصــــه</a:t>
            </a:r>
            <a:r>
              <a:rPr lang="en-US" sz="4800" b="1" dirty="0">
                <a:solidFill>
                  <a:prstClr val="white"/>
                </a:solidFill>
                <a:latin typeface="Simplified Arabic"/>
                <a:ea typeface="Calibri"/>
              </a:rPr>
              <a:t/>
            </a:r>
            <a:br>
              <a:rPr lang="en-US" sz="4800" b="1" dirty="0">
                <a:solidFill>
                  <a:prstClr val="white"/>
                </a:solidFill>
                <a:latin typeface="Simplified Arabic"/>
                <a:ea typeface="Calibri"/>
              </a:rPr>
            </a:br>
            <a:endParaRPr lang="ar-IQ" sz="4800" dirty="0">
              <a:solidFill>
                <a:prstClr val="white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037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08520" y="116632"/>
            <a:ext cx="9252520" cy="6741368"/>
          </a:xfrm>
        </p:spPr>
        <p:txBody>
          <a:bodyPr>
            <a:normAutofit/>
          </a:bodyPr>
          <a:lstStyle/>
          <a:p>
            <a:r>
              <a:rPr lang="ar-IQ" sz="6000" b="1" dirty="0" err="1">
                <a:latin typeface="Simplified Arabic"/>
              </a:rPr>
              <a:t>يابن</a:t>
            </a:r>
            <a:r>
              <a:rPr lang="ar-IQ" sz="6000" b="1" dirty="0">
                <a:latin typeface="Simplified Arabic"/>
              </a:rPr>
              <a:t> داود يا فقيه </a:t>
            </a:r>
            <a:r>
              <a:rPr lang="ar-IQ" sz="6000" b="1" dirty="0" smtClean="0">
                <a:latin typeface="Simplified Arabic"/>
              </a:rPr>
              <a:t>العراق</a:t>
            </a:r>
            <a:r>
              <a:rPr lang="ar-SA" sz="6000" b="1" dirty="0" smtClean="0">
                <a:latin typeface="Simplified Arabic"/>
              </a:rPr>
              <a:t>   </a:t>
            </a:r>
            <a:endParaRPr lang="ar-IQ" sz="6000" b="1" dirty="0" smtClean="0">
              <a:latin typeface="Simplified Arabic"/>
            </a:endParaRPr>
          </a:p>
          <a:p>
            <a:r>
              <a:rPr lang="ar-IQ" sz="6000" b="1" dirty="0" smtClean="0">
                <a:latin typeface="Arial"/>
              </a:rPr>
              <a:t>أفتنا </a:t>
            </a:r>
            <a:r>
              <a:rPr lang="ar-IQ" sz="6000" b="1" dirty="0">
                <a:latin typeface="Arial"/>
              </a:rPr>
              <a:t>في </a:t>
            </a:r>
            <a:r>
              <a:rPr lang="ar-IQ" sz="6000" b="1" dirty="0" err="1">
                <a:latin typeface="Arial"/>
              </a:rPr>
              <a:t>قواتل</a:t>
            </a:r>
            <a:r>
              <a:rPr lang="ar-IQ" sz="6000" b="1" dirty="0">
                <a:latin typeface="Arial"/>
              </a:rPr>
              <a:t> </a:t>
            </a:r>
            <a:r>
              <a:rPr lang="ar-IQ" sz="6000" b="1" dirty="0" smtClean="0">
                <a:latin typeface="Arial"/>
              </a:rPr>
              <a:t>الأحداقِ</a:t>
            </a:r>
            <a:endParaRPr lang="ar-SA" sz="6000" b="1" dirty="0" smtClean="0">
              <a:latin typeface="Arial"/>
            </a:endParaRPr>
          </a:p>
          <a:p>
            <a:pPr marL="457200" algn="just" fontAlgn="base">
              <a:lnSpc>
                <a:spcPct val="115000"/>
              </a:lnSpc>
              <a:spcAft>
                <a:spcPts val="1000"/>
              </a:spcAft>
              <a:tabLst>
                <a:tab pos="180340" algn="l"/>
              </a:tabLst>
            </a:pPr>
            <a:r>
              <a:rPr lang="ar-IQ" sz="6000" b="1" dirty="0" smtClean="0">
                <a:ea typeface="Calibri"/>
                <a:cs typeface="Simplified Arabic"/>
              </a:rPr>
              <a:t>أ</a:t>
            </a:r>
            <a:r>
              <a:rPr lang="ar-SA" sz="6000" b="1" dirty="0" smtClean="0">
                <a:ea typeface="Calibri"/>
                <a:cs typeface="Simplified Arabic"/>
              </a:rPr>
              <a:t>عليهن </a:t>
            </a:r>
            <a:r>
              <a:rPr lang="ar-SA" sz="6000" b="1" dirty="0">
                <a:ea typeface="Calibri"/>
                <a:cs typeface="Simplified Arabic"/>
              </a:rPr>
              <a:t>في الجروح </a:t>
            </a:r>
            <a:r>
              <a:rPr lang="ar-SA" sz="6000" b="1" dirty="0" smtClean="0">
                <a:ea typeface="Calibri"/>
                <a:cs typeface="Simplified Arabic"/>
              </a:rPr>
              <a:t>قصاص</a:t>
            </a:r>
            <a:endParaRPr lang="en-US" sz="6000" b="1" dirty="0" smtClean="0">
              <a:ea typeface="Calibri"/>
              <a:cs typeface="Simplified Arabic"/>
            </a:endParaRPr>
          </a:p>
          <a:p>
            <a:pPr marL="11430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</a:tabLst>
            </a:pPr>
            <a:r>
              <a:rPr lang="en-US" sz="6000" b="1" dirty="0">
                <a:ea typeface="Calibri"/>
                <a:cs typeface="Arial"/>
              </a:rPr>
              <a:t> </a:t>
            </a:r>
            <a:r>
              <a:rPr lang="en-US" sz="6000" b="1" dirty="0" smtClean="0">
                <a:ea typeface="Calibri"/>
                <a:cs typeface="Arial"/>
              </a:rPr>
              <a:t>   </a:t>
            </a:r>
            <a:r>
              <a:rPr lang="en-US" sz="6000" b="1" dirty="0" err="1" smtClean="0">
                <a:ea typeface="Calibri"/>
                <a:cs typeface="Arial"/>
              </a:rPr>
              <a:t>أم</a:t>
            </a:r>
            <a:r>
              <a:rPr lang="en-US" sz="6000" b="1" dirty="0" smtClean="0">
                <a:ea typeface="Calibri"/>
                <a:cs typeface="Arial"/>
              </a:rPr>
              <a:t> </a:t>
            </a:r>
            <a:r>
              <a:rPr lang="en-US" sz="6000" b="1" dirty="0" err="1">
                <a:ea typeface="Calibri"/>
                <a:cs typeface="Arial"/>
              </a:rPr>
              <a:t>مباحٌ</a:t>
            </a:r>
            <a:r>
              <a:rPr lang="en-US" sz="6000" b="1" dirty="0">
                <a:ea typeface="Calibri"/>
                <a:cs typeface="Arial"/>
              </a:rPr>
              <a:t> </a:t>
            </a:r>
            <a:r>
              <a:rPr lang="en-US" sz="6000" b="1" dirty="0" err="1">
                <a:ea typeface="Calibri"/>
                <a:cs typeface="Arial"/>
              </a:rPr>
              <a:t>لهن</a:t>
            </a:r>
            <a:r>
              <a:rPr lang="en-US" sz="6000" b="1" dirty="0">
                <a:ea typeface="Calibri"/>
                <a:cs typeface="Arial"/>
              </a:rPr>
              <a:t> </a:t>
            </a:r>
            <a:r>
              <a:rPr lang="en-US" sz="6000" b="1" dirty="0" err="1">
                <a:ea typeface="Calibri"/>
                <a:cs typeface="Arial"/>
              </a:rPr>
              <a:t>دمُ</a:t>
            </a:r>
            <a:r>
              <a:rPr lang="en-US" sz="6000" b="1" dirty="0">
                <a:ea typeface="Calibri"/>
                <a:cs typeface="Arial"/>
              </a:rPr>
              <a:t> </a:t>
            </a:r>
            <a:r>
              <a:rPr lang="en-US" sz="6000" b="1" dirty="0" err="1">
                <a:ea typeface="Calibri"/>
                <a:cs typeface="Arial"/>
              </a:rPr>
              <a:t>العشاق</a:t>
            </a:r>
            <a:endParaRPr lang="en-US" sz="6000" b="1" dirty="0">
              <a:ea typeface="Calibri"/>
              <a:cs typeface="Arial"/>
            </a:endParaRPr>
          </a:p>
          <a:p>
            <a:endParaRPr lang="ar-SA" sz="6000" b="1" dirty="0" smtClean="0">
              <a:latin typeface="Arial"/>
            </a:endParaRPr>
          </a:p>
          <a:p>
            <a:endParaRPr lang="ar-SA" sz="6000" b="1" dirty="0">
              <a:solidFill>
                <a:srgbClr val="002000"/>
              </a:solidFill>
              <a:latin typeface="Arial"/>
            </a:endParaRPr>
          </a:p>
          <a:p>
            <a:endParaRPr lang="ar-SA" sz="6000" b="1" dirty="0" smtClean="0">
              <a:solidFill>
                <a:srgbClr val="002000"/>
              </a:solidFill>
              <a:latin typeface="Arial"/>
            </a:endParaRPr>
          </a:p>
          <a:p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31206155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/>
          </a:bodyPr>
          <a:lstStyle/>
          <a:p>
            <a:pPr mar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b="1" dirty="0" smtClean="0">
                <a:ea typeface="Calibri"/>
              </a:rPr>
              <a:t>الظاء </a:t>
            </a:r>
            <a:r>
              <a:rPr lang="ar-SA" sz="5400" b="1" dirty="0">
                <a:ea typeface="Calibri"/>
              </a:rPr>
              <a:t>والضاد</a:t>
            </a:r>
            <a:endParaRPr lang="en-US" sz="2800" dirty="0">
              <a:ea typeface="Calibri"/>
              <a:cs typeface="Arial"/>
            </a:endParaRPr>
          </a:p>
          <a:p>
            <a:pPr marL="0" marR="85725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IQ" sz="5400" dirty="0" smtClean="0">
                <a:ea typeface="Times New Roman"/>
                <a:cs typeface="Simplified Arabic"/>
              </a:rPr>
              <a:t>إ</a:t>
            </a:r>
            <a:r>
              <a:rPr lang="ar-SA" sz="5400" dirty="0" smtClean="0">
                <a:ea typeface="Times New Roman"/>
                <a:cs typeface="Simplified Arabic"/>
              </a:rPr>
              <a:t>ن </a:t>
            </a:r>
            <a:r>
              <a:rPr lang="ar-SA" sz="5400" dirty="0">
                <a:ea typeface="Times New Roman"/>
                <a:cs typeface="Simplified Arabic"/>
              </a:rPr>
              <a:t>في اللغة العربية ثلاثا وتسعين كلمة تكتب بحرف (</a:t>
            </a:r>
            <a:r>
              <a:rPr lang="ar-SA" sz="5400" dirty="0" smtClean="0">
                <a:ea typeface="Times New Roman"/>
                <a:cs typeface="Simplified Arabic"/>
              </a:rPr>
              <a:t>الظاء) وما سواها </a:t>
            </a:r>
            <a:r>
              <a:rPr lang="ar-SA" sz="5400" dirty="0">
                <a:ea typeface="Times New Roman"/>
                <a:cs typeface="Simplified Arabic"/>
              </a:rPr>
              <a:t>فيكتب </a:t>
            </a:r>
            <a:r>
              <a:rPr lang="ar-SA" sz="5400" dirty="0" smtClean="0">
                <a:ea typeface="Times New Roman"/>
                <a:cs typeface="Simplified Arabic"/>
              </a:rPr>
              <a:t>بحرف(الضاد) ومنها </a:t>
            </a:r>
            <a:r>
              <a:rPr lang="ar-SA" sz="5400" dirty="0">
                <a:ea typeface="Times New Roman"/>
                <a:cs typeface="Simplified Arabic"/>
              </a:rPr>
              <a:t>الغريب غير المستعمل ،فنقيت </a:t>
            </a:r>
            <a:r>
              <a:rPr lang="ar-SA" sz="5400" dirty="0" smtClean="0">
                <a:ea typeface="Times New Roman"/>
                <a:cs typeface="Simplified Arabic"/>
              </a:rPr>
              <a:t>وصفيت، </a:t>
            </a:r>
            <a:r>
              <a:rPr lang="ar-SA" sz="5400" dirty="0">
                <a:ea typeface="Times New Roman"/>
                <a:cs typeface="Simplified Arabic"/>
              </a:rPr>
              <a:t>وأشهرها وما هو متداول اليوم اثنتين وثلاثين كلمة (32كلمة تكنب بـ (الظاء)(ظ) وما عداها </a:t>
            </a:r>
            <a:r>
              <a:rPr lang="ar-SA" sz="5400" dirty="0" smtClean="0">
                <a:ea typeface="Times New Roman"/>
                <a:cs typeface="Simplified Arabic"/>
              </a:rPr>
              <a:t>فبـ(الضاد) (</a:t>
            </a:r>
            <a:r>
              <a:rPr lang="ar-SA" sz="5400" dirty="0">
                <a:ea typeface="Times New Roman"/>
                <a:cs typeface="Simplified Arabic"/>
              </a:rPr>
              <a:t>ض) 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40377411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3" y="0"/>
            <a:ext cx="8905867" cy="6858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6600" b="1" dirty="0">
                <a:ea typeface="Calibri"/>
                <a:cs typeface="Simplified Arabic"/>
              </a:rPr>
              <a:t>أي كلمة تبدأ بأحد هذه </a:t>
            </a:r>
            <a:r>
              <a:rPr lang="ar-SA" sz="6600" b="1" dirty="0" smtClean="0">
                <a:ea typeface="Calibri"/>
                <a:cs typeface="Simplified Arabic"/>
              </a:rPr>
              <a:t>الأحرف   </a:t>
            </a:r>
            <a:r>
              <a:rPr lang="ar-SA" sz="6600" b="1" dirty="0" smtClean="0">
                <a:ea typeface="Calibri"/>
                <a:cs typeface="Simplified Arabic"/>
              </a:rPr>
              <a:t>(ث- ذ- ز-ط-ص- </a:t>
            </a:r>
            <a:r>
              <a:rPr lang="ar-SA" sz="6600" b="1" dirty="0" smtClean="0">
                <a:ea typeface="Calibri"/>
                <a:cs typeface="Simplified Arabic"/>
              </a:rPr>
              <a:t>ض- س) </a:t>
            </a:r>
            <a:r>
              <a:rPr lang="ar-SA" sz="6600" b="1" dirty="0">
                <a:ea typeface="Calibri"/>
                <a:cs typeface="Simplified Arabic"/>
              </a:rPr>
              <a:t>لا يوجد فيها </a:t>
            </a:r>
            <a:r>
              <a:rPr lang="ar-SA" sz="6600" b="1" dirty="0" smtClean="0">
                <a:ea typeface="Calibri"/>
                <a:cs typeface="Simplified Arabic"/>
              </a:rPr>
              <a:t>حرف(ظاء</a:t>
            </a:r>
            <a:r>
              <a:rPr lang="ar-SA" sz="6600" b="1" dirty="0">
                <a:ea typeface="Calibri"/>
                <a:cs typeface="Simplified Arabic"/>
              </a:rPr>
              <a:t>) </a:t>
            </a:r>
            <a:r>
              <a:rPr lang="ar-SA" sz="6600" b="1" dirty="0" smtClean="0">
                <a:ea typeface="Calibri"/>
                <a:cs typeface="Simplified Arabic"/>
              </a:rPr>
              <a:t>بتاتا</a:t>
            </a:r>
            <a:r>
              <a:rPr lang="ar-IQ" sz="6600" b="1" dirty="0" smtClean="0">
                <a:ea typeface="Calibri"/>
                <a:cs typeface="Simplified Arabic"/>
              </a:rPr>
              <a:t>.</a:t>
            </a:r>
            <a:endParaRPr lang="ar-IQ" sz="6600" b="1" dirty="0"/>
          </a:p>
        </p:txBody>
      </p:sp>
    </p:spTree>
    <p:extLst>
      <p:ext uri="{BB962C8B-B14F-4D97-AF65-F5344CB8AC3E}">
        <p14:creationId xmlns:p14="http://schemas.microsoft.com/office/powerpoint/2010/main" val="27586065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6000" b="1" dirty="0">
                <a:ea typeface="Calibri"/>
                <a:cs typeface="Simplified Arabic"/>
              </a:rPr>
              <a:t>من المعروف إن للحروف مخارج في الفم بعضها في أقصى الحلق وبعضها في مقدمة الحلق وبعضها بين </a:t>
            </a:r>
            <a:r>
              <a:rPr lang="ar-SA" sz="6000" b="1" dirty="0" smtClean="0">
                <a:ea typeface="Calibri"/>
                <a:cs typeface="Simplified Arabic"/>
              </a:rPr>
              <a:t>الشفتين</a:t>
            </a:r>
            <a:r>
              <a:rPr lang="ar-IQ" sz="6000" b="1" dirty="0" smtClean="0">
                <a:ea typeface="Calibri"/>
                <a:cs typeface="Simplified Arabic"/>
              </a:rPr>
              <a:t>.</a:t>
            </a: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36526043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r>
              <a:rPr lang="ar-SA" sz="5400" b="1" dirty="0">
                <a:ea typeface="Calibri"/>
                <a:cs typeface="Simplified Arabic"/>
              </a:rPr>
              <a:t>لنطق حرف الضاد </a:t>
            </a:r>
            <a:r>
              <a:rPr lang="ar-SA" sz="5400" b="1" dirty="0" smtClean="0">
                <a:ea typeface="Calibri"/>
                <a:cs typeface="Simplified Arabic"/>
              </a:rPr>
              <a:t>بشكل </a:t>
            </a:r>
            <a:r>
              <a:rPr lang="ar-SA" sz="5400" b="1" dirty="0" err="1" smtClean="0">
                <a:ea typeface="Calibri"/>
                <a:cs typeface="Simplified Arabic"/>
              </a:rPr>
              <a:t>صحيح،فيجب</a:t>
            </a:r>
            <a:r>
              <a:rPr lang="ar-SA" sz="5400" b="1" dirty="0" smtClean="0">
                <a:ea typeface="Calibri"/>
                <a:cs typeface="Simplified Arabic"/>
              </a:rPr>
              <a:t> </a:t>
            </a:r>
            <a:r>
              <a:rPr lang="ar-SA" sz="5400" b="1" dirty="0">
                <a:ea typeface="Calibri"/>
                <a:cs typeface="Simplified Arabic"/>
              </a:rPr>
              <a:t>أن يرتفع اللسان إلى سقف الحلق من الأمام إلى الخلف ثم نضغط من إحدى حافتيه أو بهما معاً على الأضراس </a:t>
            </a:r>
            <a:r>
              <a:rPr lang="ar-SA" sz="5400" b="1" dirty="0" err="1" smtClean="0">
                <a:ea typeface="Calibri"/>
                <a:cs typeface="Simplified Arabic"/>
              </a:rPr>
              <a:t>العليا،وفي</a:t>
            </a:r>
            <a:r>
              <a:rPr lang="ar-SA" sz="5400" b="1" dirty="0" smtClean="0">
                <a:ea typeface="Calibri"/>
                <a:cs typeface="Simplified Arabic"/>
              </a:rPr>
              <a:t> </a:t>
            </a:r>
            <a:r>
              <a:rPr lang="ar-SA" sz="5400" b="1" dirty="0">
                <a:ea typeface="Calibri"/>
                <a:cs typeface="Simplified Arabic"/>
              </a:rPr>
              <a:t>حالة الضغط ينحبس الصوت ثم يخرج بعد ذلك </a:t>
            </a:r>
            <a:r>
              <a:rPr lang="ar-SA" sz="5400" b="1" dirty="0" err="1">
                <a:ea typeface="Calibri"/>
                <a:cs typeface="Simplified Arabic"/>
              </a:rPr>
              <a:t>الهواء،مثال</a:t>
            </a:r>
            <a:r>
              <a:rPr lang="ar-SA" sz="5400" b="1" dirty="0">
                <a:ea typeface="Calibri"/>
                <a:cs typeface="Simplified Arabic"/>
              </a:rPr>
              <a:t> (بيض ــ فرض ـ قرض ـ ضيق ـ قبض ـ عروض</a:t>
            </a:r>
            <a:r>
              <a:rPr lang="en-US" sz="5400" b="1" dirty="0">
                <a:latin typeface="Simplified Arabic"/>
                <a:ea typeface="Calibri"/>
              </a:rPr>
              <a:t>.</a:t>
            </a:r>
            <a:br>
              <a:rPr lang="en-US" sz="5400" b="1" dirty="0">
                <a:latin typeface="Simplified Arabic"/>
                <a:ea typeface="Calibri"/>
              </a:rPr>
            </a:b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8735547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Autofit/>
          </a:bodyPr>
          <a:lstStyle/>
          <a:p>
            <a:r>
              <a:rPr lang="ar-SA" sz="5400" b="1" dirty="0">
                <a:latin typeface="Simplified Arabic" pitchFamily="18" charset="-78"/>
                <a:ea typeface="Calibri"/>
                <a:cs typeface="Simplified Arabic" pitchFamily="18" charset="-78"/>
              </a:rPr>
              <a:t>أما الظاء (ظ) فتخرج من طرف اللسان مع أطراف الثنايا العليا ونجد أن اللسان يخرج قليلاً عند النطق </a:t>
            </a:r>
            <a:r>
              <a:rPr lang="ar-SA" sz="54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بالظاء (</a:t>
            </a:r>
            <a:r>
              <a:rPr lang="ar-SA" sz="5400" b="1" dirty="0">
                <a:latin typeface="Simplified Arabic" pitchFamily="18" charset="-78"/>
                <a:ea typeface="Calibri"/>
                <a:cs typeface="Simplified Arabic" pitchFamily="18" charset="-78"/>
              </a:rPr>
              <a:t>ظ)، </a:t>
            </a:r>
            <a:r>
              <a:rPr lang="ar-SA" sz="54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مثال: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54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الظهر،العظيم،الظمأ،الأنظار،الظفر</a:t>
            </a:r>
            <a:r>
              <a:rPr lang="ar-SA" sz="5400" b="1" dirty="0">
                <a:latin typeface="Simplified Arabic" pitchFamily="18" charset="-78"/>
                <a:ea typeface="Calibri"/>
                <a:cs typeface="Simplified Arabic" pitchFamily="18" charset="-78"/>
              </a:rPr>
              <a:t>،</a:t>
            </a:r>
            <a:r>
              <a:rPr lang="ar-SA" sz="54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حفظ،الظن،الوعظ،المحظور،غليظ</a:t>
            </a:r>
            <a:r>
              <a:rPr lang="ar-SA" sz="5400" b="1" dirty="0">
                <a:latin typeface="Simplified Arabic" pitchFamily="18" charset="-78"/>
                <a:ea typeface="Calibri"/>
                <a:cs typeface="Simplified Arabic" pitchFamily="18" charset="-78"/>
              </a:rPr>
              <a:t>،</a:t>
            </a:r>
            <a:r>
              <a:rPr lang="ar-SA" sz="54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اللفظ</a:t>
            </a:r>
            <a:r>
              <a:rPr lang="en-US" sz="5400" b="1" dirty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en-US" sz="5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r>
              <a:rPr lang="ar-SA" sz="54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SA" sz="5400" b="1" dirty="0">
                <a:latin typeface="Simplified Arabic" pitchFamily="18" charset="-78"/>
                <a:ea typeface="Calibri"/>
                <a:cs typeface="Simplified Arabic" pitchFamily="18" charset="-78"/>
              </a:rPr>
              <a:t>ـ </a:t>
            </a:r>
            <a:endParaRPr lang="ar-IQ" sz="5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31845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/>
          </a:bodyPr>
          <a:lstStyle/>
          <a:p>
            <a:pPr mar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dirty="0">
                <a:ea typeface="Times New Roman"/>
                <a:cs typeface="Simplified Arabic"/>
              </a:rPr>
              <a:t>الحَظّ: بمعنى النصيب</a:t>
            </a:r>
            <a:r>
              <a:rPr lang="en-US" sz="5400" dirty="0">
                <a:latin typeface="Simplified Arabic"/>
                <a:ea typeface="Times New Roman"/>
                <a:cs typeface="Arial"/>
              </a:rPr>
              <a:t> </a:t>
            </a:r>
            <a:br>
              <a:rPr lang="en-US" sz="5400" dirty="0">
                <a:latin typeface="Simplified Arabic"/>
                <a:ea typeface="Times New Roman"/>
                <a:cs typeface="Arial"/>
              </a:rPr>
            </a:br>
            <a:r>
              <a:rPr lang="ar-SA" sz="5400" b="1" dirty="0">
                <a:latin typeface="Simplified Arabic"/>
                <a:ea typeface="Times New Roman"/>
              </a:rPr>
              <a:t>إنَّ حظي كدقيق فوق شوك نثروه</a:t>
            </a:r>
            <a:endParaRPr lang="en-US" sz="3600" dirty="0">
              <a:ea typeface="Calibri"/>
              <a:cs typeface="Arial"/>
            </a:endParaRPr>
          </a:p>
          <a:p>
            <a:pPr mar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b="1" dirty="0">
                <a:ea typeface="Times New Roman"/>
                <a:cs typeface="Simplified Arabic"/>
              </a:rPr>
              <a:t>ثم قالوا لحفاة يوم ريح اجمــعوه</a:t>
            </a:r>
            <a:r>
              <a:rPr lang="en-US" sz="5400" b="1" dirty="0">
                <a:latin typeface="Simplified Arabic"/>
                <a:ea typeface="Times New Roman"/>
                <a:cs typeface="Arial"/>
              </a:rPr>
              <a:t/>
            </a:r>
            <a:br>
              <a:rPr lang="en-US" sz="5400" b="1" dirty="0">
                <a:latin typeface="Simplified Arabic"/>
                <a:ea typeface="Times New Roman"/>
                <a:cs typeface="Arial"/>
              </a:rPr>
            </a:br>
            <a:r>
              <a:rPr lang="ar-SA" sz="5400" b="1" dirty="0">
                <a:latin typeface="Simplified Arabic"/>
                <a:ea typeface="Times New Roman"/>
              </a:rPr>
              <a:t>صعب الأمر عليهم قال قـــوم اتركوه</a:t>
            </a:r>
            <a:r>
              <a:rPr lang="en-US" sz="5400" b="1" dirty="0">
                <a:latin typeface="Simplified Arabic"/>
                <a:ea typeface="Times New Roman"/>
                <a:cs typeface="Arial"/>
              </a:rPr>
              <a:t> </a:t>
            </a:r>
            <a:br>
              <a:rPr lang="en-US" sz="5400" b="1" dirty="0">
                <a:latin typeface="Simplified Arabic"/>
                <a:ea typeface="Times New Roman"/>
                <a:cs typeface="Arial"/>
              </a:rPr>
            </a:br>
            <a:r>
              <a:rPr lang="ar-SA" sz="5400" b="1" dirty="0">
                <a:latin typeface="Simplified Arabic"/>
                <a:ea typeface="Times New Roman"/>
              </a:rPr>
              <a:t>أن من أشقاه ربي كيف انتم تسعدوه</a:t>
            </a:r>
            <a:endParaRPr lang="en-US" sz="3600" dirty="0">
              <a:ea typeface="Calibri"/>
              <a:cs typeface="Arial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25155041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dirty="0">
                <a:ea typeface="Times New Roman"/>
                <a:cs typeface="Simplified Arabic"/>
              </a:rPr>
              <a:t>الظبي : وهو الغزال</a:t>
            </a:r>
            <a:r>
              <a:rPr lang="en-US" sz="5400" u="sng" dirty="0">
                <a:latin typeface="Simplified Arabic"/>
                <a:ea typeface="Times New Roman"/>
                <a:cs typeface="Arial"/>
              </a:rPr>
              <a:t/>
            </a:r>
            <a:br>
              <a:rPr lang="en-US" sz="5400" u="sng" dirty="0">
                <a:latin typeface="Simplified Arabic"/>
                <a:ea typeface="Times New Roman"/>
                <a:cs typeface="Arial"/>
              </a:rPr>
            </a:br>
            <a:r>
              <a:rPr lang="ar-SA" sz="5400" b="1" dirty="0">
                <a:ea typeface="Calibri"/>
                <a:cs typeface="Simplified Arabic"/>
              </a:rPr>
              <a:t>بالله يا ظبيات القاع قلن </a:t>
            </a:r>
            <a:r>
              <a:rPr lang="ar-SA" sz="5400" b="1" dirty="0" smtClean="0">
                <a:ea typeface="Calibri"/>
                <a:cs typeface="Simplified Arabic"/>
              </a:rPr>
              <a:t>لنا</a:t>
            </a:r>
            <a:endParaRPr lang="ar-IQ" sz="5400" b="1" dirty="0" smtClean="0">
              <a:ea typeface="Calibri"/>
              <a:cs typeface="Simplified Arabic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5400" b="1" dirty="0" smtClean="0">
                <a:ea typeface="Calibri"/>
                <a:cs typeface="Simplified Arabic"/>
              </a:rPr>
              <a:t> </a:t>
            </a:r>
            <a:r>
              <a:rPr lang="ar-SA" sz="5400" b="1" dirty="0" smtClean="0">
                <a:ea typeface="Calibri"/>
                <a:cs typeface="Simplified Arabic"/>
              </a:rPr>
              <a:t>ليلاي </a:t>
            </a:r>
            <a:r>
              <a:rPr lang="ar-SA" sz="5400" b="1" dirty="0">
                <a:ea typeface="Calibri"/>
                <a:cs typeface="Simplified Arabic"/>
              </a:rPr>
              <a:t>منكن أم ليلى من </a:t>
            </a:r>
            <a:r>
              <a:rPr lang="ar-SA" sz="5400" b="1" dirty="0" smtClean="0">
                <a:ea typeface="Calibri"/>
                <a:cs typeface="Simplified Arabic"/>
              </a:rPr>
              <a:t>البشر</a:t>
            </a:r>
            <a:endParaRPr lang="ar-IQ" sz="3600" dirty="0" smtClean="0">
              <a:ea typeface="Calibri"/>
              <a:cs typeface="Arial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dirty="0" smtClean="0">
                <a:ea typeface="Times New Roman"/>
                <a:cs typeface="Simplified Arabic"/>
              </a:rPr>
              <a:t>- </a:t>
            </a:r>
            <a:r>
              <a:rPr lang="ar-SA" sz="5400" dirty="0">
                <a:ea typeface="Times New Roman"/>
                <a:cs typeface="Simplified Arabic"/>
              </a:rPr>
              <a:t>الظماء</a:t>
            </a:r>
            <a:r>
              <a:rPr lang="en-US" sz="5400" dirty="0">
                <a:latin typeface="Simplified Arabic"/>
                <a:ea typeface="Times New Roman"/>
                <a:cs typeface="Arial"/>
              </a:rPr>
              <a:t> . </a:t>
            </a:r>
            <a:endParaRPr lang="en-US" sz="36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5400" dirty="0" smtClean="0">
                <a:ea typeface="Times New Roman"/>
                <a:cs typeface="Simplified Arabic"/>
              </a:rPr>
              <a:t>كالعيس </a:t>
            </a:r>
            <a:r>
              <a:rPr lang="ar-SA" sz="5400" dirty="0">
                <a:ea typeface="Times New Roman"/>
                <a:cs typeface="Simplified Arabic"/>
              </a:rPr>
              <a:t>في البيداء يقتلها الظمأ      والماء  فوق </a:t>
            </a:r>
            <a:r>
              <a:rPr lang="en-US" sz="5400" dirty="0">
                <a:latin typeface="Simplified Arabic"/>
                <a:ea typeface="Times New Roman"/>
                <a:cs typeface="Arial"/>
              </a:rPr>
              <a:t>  </a:t>
            </a:r>
            <a:r>
              <a:rPr lang="ar-SA" sz="5400" dirty="0">
                <a:ea typeface="Times New Roman"/>
                <a:cs typeface="Simplified Arabic"/>
              </a:rPr>
              <a:t>ظهورها  محــمول</a:t>
            </a:r>
            <a:endParaRPr lang="en-US" sz="3600" dirty="0">
              <a:ea typeface="Calibri"/>
              <a:cs typeface="Arial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16827939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5400" dirty="0">
                <a:ea typeface="Times New Roman"/>
                <a:cs typeface="Simplified Arabic"/>
              </a:rPr>
              <a:t>اللحظ : وهو النظر</a:t>
            </a:r>
            <a:r>
              <a:rPr lang="en-US" sz="5400" dirty="0">
                <a:latin typeface="Simplified Arabic"/>
                <a:ea typeface="Times New Roman"/>
                <a:cs typeface="Arial"/>
              </a:rPr>
              <a:t>. </a:t>
            </a:r>
            <a:endParaRPr lang="en-US" sz="3600" dirty="0">
              <a:ea typeface="Calibri"/>
              <a:cs typeface="Arial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ar-SA" sz="5400" b="1" dirty="0">
                <a:ea typeface="Times New Roman"/>
                <a:cs typeface="Simplified Arabic"/>
              </a:rPr>
              <a:t>كل السيوف قواطع ان جردت</a:t>
            </a:r>
            <a:r>
              <a:rPr lang="en-US" sz="5400" b="1" dirty="0">
                <a:latin typeface="Simplified Arabic"/>
                <a:ea typeface="Times New Roman"/>
                <a:cs typeface="Arial"/>
              </a:rPr>
              <a:t>           </a:t>
            </a:r>
            <a:r>
              <a:rPr lang="ar-SA" sz="5400" b="1" dirty="0">
                <a:ea typeface="Times New Roman"/>
                <a:cs typeface="Simplified Arabic"/>
              </a:rPr>
              <a:t>وحسام لحظك قاطع في غمده</a:t>
            </a:r>
            <a:endParaRPr lang="en-US" sz="3600" dirty="0">
              <a:ea typeface="Calibri"/>
              <a:cs typeface="Arial"/>
            </a:endParaRPr>
          </a:p>
          <a:p>
            <a:r>
              <a:rPr lang="ar-SA" sz="5400" dirty="0" smtClean="0">
                <a:ea typeface="Times New Roman"/>
                <a:cs typeface="Simplified Arabic"/>
              </a:rPr>
              <a:t>الغيظ </a:t>
            </a:r>
            <a:r>
              <a:rPr lang="ar-SA" sz="5400" dirty="0">
                <a:ea typeface="Times New Roman"/>
                <a:cs typeface="Simplified Arabic"/>
              </a:rPr>
              <a:t>: أعني الحنق</a:t>
            </a:r>
            <a:r>
              <a:rPr lang="en-US" sz="5400" dirty="0">
                <a:latin typeface="Simplified Arabic"/>
                <a:ea typeface="Times New Roman"/>
              </a:rPr>
              <a:t> . </a:t>
            </a:r>
            <a:br>
              <a:rPr lang="en-US" sz="5400" dirty="0">
                <a:latin typeface="Simplified Arabic"/>
                <a:ea typeface="Times New Roman"/>
              </a:rPr>
            </a:br>
            <a:r>
              <a:rPr lang="ar-SA" sz="5400" dirty="0">
                <a:ea typeface="Times New Roman"/>
                <a:cs typeface="Simplified Arabic"/>
              </a:rPr>
              <a:t>غِيظَ العِدا مِنْ تَساقِينا الهوَى </a:t>
            </a:r>
            <a:endParaRPr lang="ar-SA" sz="5400" dirty="0" smtClean="0">
              <a:ea typeface="Times New Roman"/>
              <a:cs typeface="Simplified Arabic"/>
            </a:endParaRPr>
          </a:p>
          <a:p>
            <a:r>
              <a:rPr lang="ar-SA" sz="5400" dirty="0" smtClean="0">
                <a:ea typeface="Times New Roman"/>
                <a:cs typeface="Simplified Arabic"/>
              </a:rPr>
              <a:t>فدعَوْا</a:t>
            </a:r>
            <a:r>
              <a:rPr lang="ar-SA" sz="5400" dirty="0" smtClean="0">
                <a:ea typeface="Calibri"/>
                <a:cs typeface="Simplified Arabic"/>
              </a:rPr>
              <a:t> </a:t>
            </a:r>
            <a:r>
              <a:rPr lang="ar-SA" sz="5400" dirty="0" smtClean="0">
                <a:ea typeface="Times New Roman"/>
                <a:cs typeface="Simplified Arabic"/>
              </a:rPr>
              <a:t>بِأن</a:t>
            </a:r>
            <a:r>
              <a:rPr lang="ar-IQ" sz="5400" dirty="0" smtClean="0">
                <a:ea typeface="Times New Roman"/>
                <a:cs typeface="Simplified Arabic"/>
              </a:rPr>
              <a:t>َّ</a:t>
            </a:r>
            <a:r>
              <a:rPr lang="ar-SA" sz="5400" dirty="0" smtClean="0">
                <a:ea typeface="Times New Roman"/>
                <a:cs typeface="Simplified Arabic"/>
              </a:rPr>
              <a:t> </a:t>
            </a:r>
            <a:r>
              <a:rPr lang="ar-SA" sz="5400" dirty="0">
                <a:ea typeface="Times New Roman"/>
                <a:cs typeface="Simplified Arabic"/>
              </a:rPr>
              <a:t>نَغَصَّ، فَقالَ الدهر 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40523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/>
          </a:bodyPr>
          <a:lstStyle/>
          <a:p>
            <a:r>
              <a:rPr lang="ar-IQ" sz="5400" b="1" dirty="0">
                <a:solidFill>
                  <a:prstClr val="white"/>
                </a:solidFill>
                <a:ea typeface="Calibri"/>
                <a:cs typeface="Simplified Arabic"/>
              </a:rPr>
              <a:t>اذا </a:t>
            </a:r>
            <a:r>
              <a:rPr lang="ar-SA" sz="5400" b="1" dirty="0">
                <a:solidFill>
                  <a:prstClr val="white"/>
                </a:solidFill>
                <a:ea typeface="Calibri"/>
                <a:cs typeface="Simplified Arabic"/>
              </a:rPr>
              <a:t>جاءت همزة الوصل بعد همزة الاستفهام أُسقطت همزة الوصل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" y="1916832"/>
            <a:ext cx="9114970" cy="4941168"/>
          </a:xfrm>
        </p:spPr>
        <p:txBody>
          <a:bodyPr/>
          <a:lstStyle/>
          <a:p>
            <a:pPr lvl="0"/>
            <a:r>
              <a:rPr lang="ar-SA" sz="5400" b="1" dirty="0">
                <a:solidFill>
                  <a:prstClr val="white"/>
                </a:solidFill>
                <a:cs typeface="Simplified Arabic"/>
              </a:rPr>
              <a:t>كتابة ولفظا لضعفها مثل</a:t>
            </a:r>
            <a:r>
              <a:rPr lang="ar-SA" sz="5400" b="1" dirty="0" smtClean="0">
                <a:solidFill>
                  <a:prstClr val="white"/>
                </a:solidFill>
                <a:cs typeface="Simplified Arabic"/>
              </a:rPr>
              <a:t>:</a:t>
            </a:r>
            <a:endParaRPr lang="ar-IQ" sz="5400" b="1" dirty="0" smtClean="0">
              <a:solidFill>
                <a:prstClr val="white"/>
              </a:solidFill>
              <a:cs typeface="Simplified Arabic"/>
            </a:endParaRPr>
          </a:p>
          <a:p>
            <a:r>
              <a:rPr lang="ar-SA" sz="5400" b="1" dirty="0">
                <a:solidFill>
                  <a:prstClr val="white"/>
                </a:solidFill>
                <a:cs typeface="Simplified Arabic"/>
              </a:rPr>
              <a:t>أبنُ</a:t>
            </a:r>
            <a:r>
              <a:rPr lang="ar-IQ" sz="5400" b="1" dirty="0">
                <a:solidFill>
                  <a:prstClr val="white"/>
                </a:solidFill>
                <a:cs typeface="Simplified Arabic"/>
              </a:rPr>
              <a:t>ك هذا ام اخوك</a:t>
            </a:r>
            <a:r>
              <a:rPr lang="ar-SA" sz="5400" b="1" dirty="0">
                <a:solidFill>
                  <a:prstClr val="white"/>
                </a:solidFill>
                <a:cs typeface="Simplified Arabic"/>
              </a:rPr>
              <a:t>؟</a:t>
            </a:r>
            <a:r>
              <a:rPr lang="ar-IQ" sz="5400" b="1" dirty="0">
                <a:solidFill>
                  <a:prstClr val="white"/>
                </a:solidFill>
                <a:cs typeface="Simplified Arabic"/>
              </a:rPr>
              <a:t> </a:t>
            </a:r>
            <a:endParaRPr lang="en-US" sz="5400" b="1" dirty="0">
              <a:solidFill>
                <a:prstClr val="white"/>
              </a:solidFill>
              <a:cs typeface="Simplified Arabic"/>
            </a:endParaRPr>
          </a:p>
          <a:p>
            <a:r>
              <a:rPr lang="ar-IQ" sz="5400" b="1" dirty="0">
                <a:solidFill>
                  <a:prstClr val="white"/>
                </a:solidFill>
                <a:cs typeface="Simplified Arabic"/>
              </a:rPr>
              <a:t>أ</a:t>
            </a:r>
            <a:r>
              <a:rPr lang="ar-IQ" sz="5400" b="1" dirty="0" smtClean="0">
                <a:solidFill>
                  <a:prstClr val="white"/>
                </a:solidFill>
                <a:cs typeface="Simplified Arabic"/>
              </a:rPr>
              <a:t>سمك </a:t>
            </a:r>
            <a:r>
              <a:rPr lang="ar-IQ" sz="5400" b="1" dirty="0">
                <a:solidFill>
                  <a:prstClr val="white"/>
                </a:solidFill>
                <a:cs typeface="Simplified Arabic"/>
              </a:rPr>
              <a:t>محمد ام أحمد؟</a:t>
            </a:r>
          </a:p>
        </p:txBody>
      </p:sp>
    </p:spTree>
    <p:extLst>
      <p:ext uri="{BB962C8B-B14F-4D97-AF65-F5344CB8AC3E}">
        <p14:creationId xmlns:p14="http://schemas.microsoft.com/office/powerpoint/2010/main" val="32208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r" fontAlgn="base">
              <a:spcAft>
                <a:spcPts val="900"/>
              </a:spcAft>
              <a:buFont typeface="Symbol"/>
              <a:buChar char=""/>
            </a:pPr>
            <a:r>
              <a:rPr lang="ar-IQ" sz="6000" b="1" dirty="0" smtClean="0">
                <a:cs typeface="Simplified Arabic"/>
              </a:rPr>
              <a:t/>
            </a:r>
            <a:br>
              <a:rPr lang="ar-IQ" sz="6000" b="1" dirty="0" smtClean="0">
                <a:cs typeface="Simplified Arabic"/>
              </a:rPr>
            </a:br>
            <a:r>
              <a:rPr lang="ar-SA" sz="6000" b="1" dirty="0" smtClean="0">
                <a:cs typeface="Simplified Arabic"/>
              </a:rPr>
              <a:t>تثبتُ </a:t>
            </a:r>
            <a:r>
              <a:rPr lang="ar-SA" sz="6000" b="1" dirty="0">
                <a:cs typeface="Simplified Arabic"/>
              </a:rPr>
              <a:t>همزتُها:</a:t>
            </a:r>
            <a:r>
              <a:rPr lang="en-US" sz="6000" dirty="0"/>
              <a:t/>
            </a:r>
            <a:br>
              <a:rPr lang="en-US" sz="6000" dirty="0"/>
            </a:br>
            <a:endParaRPr lang="ar-IQ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5229200"/>
          </a:xfrm>
        </p:spPr>
        <p:txBody>
          <a:bodyPr/>
          <a:lstStyle/>
          <a:p>
            <a:pPr lvl="0" fontAlgn="base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ar-SA" sz="5400" b="1" dirty="0">
                <a:ea typeface="Calibri"/>
                <a:cs typeface="Simplified Arabic"/>
              </a:rPr>
              <a:t>إذا وقعَتْ في أوّلِ السَّطرِ.</a:t>
            </a:r>
            <a:endParaRPr lang="en-US" sz="5400" dirty="0">
              <a:ea typeface="Calibri"/>
              <a:cs typeface="Arial"/>
            </a:endParaRPr>
          </a:p>
          <a:p>
            <a:r>
              <a:rPr lang="ar-SA" sz="5400" b="1" dirty="0">
                <a:ea typeface="Calibri"/>
                <a:cs typeface="Simplified Arabic"/>
              </a:rPr>
              <a:t>إذا لم تقعْ بينَ اسمينِ علمينِ، مثالٌ: قرأْتُ كتابَ ابنِ </a:t>
            </a:r>
            <a:r>
              <a:rPr lang="ar-IQ" sz="5400" b="1" dirty="0" smtClean="0">
                <a:ea typeface="Calibri"/>
                <a:cs typeface="Simplified Arabic"/>
              </a:rPr>
              <a:t>الطفيل</a:t>
            </a:r>
            <a:r>
              <a:rPr lang="ar-SA" sz="5400" b="1" dirty="0" smtClean="0">
                <a:ea typeface="Calibri"/>
                <a:cs typeface="Simplified Arabic"/>
              </a:rPr>
              <a:t>.</a:t>
            </a:r>
            <a:endParaRPr lang="ar-IQ" sz="5400" b="1" dirty="0" smtClean="0">
              <a:ea typeface="Calibri"/>
              <a:cs typeface="Simplified Arabic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4862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</TotalTime>
  <Words>2001</Words>
  <Application>Microsoft Office PowerPoint</Application>
  <PresentationFormat>عرض على الشاشة (3:4)‏</PresentationFormat>
  <Paragraphs>189</Paragraphs>
  <Slides>77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77</vt:i4>
      </vt:variant>
    </vt:vector>
  </HeadingPairs>
  <TitlesOfParts>
    <vt:vector size="78" baseType="lpstr">
      <vt:lpstr>نسق Office</vt:lpstr>
      <vt:lpstr>الدكتورة هاجر محمود علي </vt:lpstr>
      <vt:lpstr>قواعد كتابة الهمزة </vt:lpstr>
      <vt:lpstr>عرض تقديمي في PowerPoint</vt:lpstr>
      <vt:lpstr>عرض تقديمي في PowerPoint</vt:lpstr>
      <vt:lpstr>عرض تقديمي في PowerPoint</vt:lpstr>
      <vt:lpstr>تُحذف همزة </vt:lpstr>
      <vt:lpstr>عرض تقديمي في PowerPoint</vt:lpstr>
      <vt:lpstr>اذا جاءت همزة الوصل بعد همزة الاستفهام أُسقطت همزة الوصل </vt:lpstr>
      <vt:lpstr> تثبتُ همزتُها: </vt:lpstr>
      <vt:lpstr>                  همزة القطع </vt:lpstr>
      <vt:lpstr>عرض تقديمي في PowerPoint</vt:lpstr>
      <vt:lpstr>عرض تقديمي في PowerPoint</vt:lpstr>
      <vt:lpstr>عرض تقديمي في PowerPoint</vt:lpstr>
      <vt:lpstr>الهمزة المتوسطة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الهمزة المتوسطة على الواو</vt:lpstr>
      <vt:lpstr>عرض تقديمي في PowerPoint</vt:lpstr>
      <vt:lpstr>عرض تقديمي في PowerPoint</vt:lpstr>
      <vt:lpstr>عرض تقديمي في PowerPoint</vt:lpstr>
      <vt:lpstr>الهمزة المتوسطة على الياء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الهمزة المتطرفة </vt:lpstr>
      <vt:lpstr>عرض تقديمي في PowerPoint</vt:lpstr>
      <vt:lpstr>عرض تقديمي في PowerPoint</vt:lpstr>
      <vt:lpstr>عرض تقديمي في PowerPoint</vt:lpstr>
      <vt:lpstr>مواضع كسر همزة (أن) وجوبا:</vt:lpstr>
      <vt:lpstr>1. الجملة الابتدائية 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مواضع الفتح وجوبا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جواز الكسر أو الفتح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الدكتورة هاجر محمود علي</dc:title>
  <dc:creator>DR.Ahmed Saker 2o1O</dc:creator>
  <cp:lastModifiedBy>Maher</cp:lastModifiedBy>
  <cp:revision>120</cp:revision>
  <dcterms:created xsi:type="dcterms:W3CDTF">2016-01-23T12:12:09Z</dcterms:created>
  <dcterms:modified xsi:type="dcterms:W3CDTF">2019-05-12T20:41:43Z</dcterms:modified>
</cp:coreProperties>
</file>