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1297" autoAdjust="0"/>
  </p:normalViewPr>
  <p:slideViewPr>
    <p:cSldViewPr>
      <p:cViewPr>
        <p:scale>
          <a:sx n="100" d="100"/>
          <a:sy n="100" d="100"/>
        </p:scale>
        <p:origin x="-51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109BF07-F0EA-41EA-9765-3FE9F052CA12}" type="datetimeFigureOut">
              <a:rPr lang="ar-IQ" smtClean="0"/>
              <a:t>26/01/1441</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675F74F8-8C80-4A0F-8726-8B7A6D470C40}" type="slidenum">
              <a:rPr lang="ar-IQ" smtClean="0"/>
              <a:t>‹#›</a:t>
            </a:fld>
            <a:endParaRPr lang="ar-IQ"/>
          </a:p>
        </p:txBody>
      </p:sp>
    </p:spTree>
    <p:extLst>
      <p:ext uri="{BB962C8B-B14F-4D97-AF65-F5344CB8AC3E}">
        <p14:creationId xmlns:p14="http://schemas.microsoft.com/office/powerpoint/2010/main" val="239192049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675F74F8-8C80-4A0F-8726-8B7A6D470C40}" type="slidenum">
              <a:rPr lang="ar-IQ" smtClean="0"/>
              <a:t>21</a:t>
            </a:fld>
            <a:endParaRPr lang="ar-IQ"/>
          </a:p>
        </p:txBody>
      </p:sp>
    </p:spTree>
    <p:extLst>
      <p:ext uri="{BB962C8B-B14F-4D97-AF65-F5344CB8AC3E}">
        <p14:creationId xmlns:p14="http://schemas.microsoft.com/office/powerpoint/2010/main" val="37720729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92F4061D-28D6-4104-BC57-D179639F7E3B}" type="datetimeFigureOut">
              <a:rPr lang="ar-IQ" smtClean="0"/>
              <a:t>26/01/1441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BAD9E33-DDE1-45F5-ACD3-9054BBF237C2}" type="slidenum">
              <a:rPr lang="ar-IQ" smtClean="0"/>
              <a:t>‹#›</a:t>
            </a:fld>
            <a:endParaRPr lang="ar-IQ"/>
          </a:p>
        </p:txBody>
      </p:sp>
    </p:spTree>
    <p:extLst>
      <p:ext uri="{BB962C8B-B14F-4D97-AF65-F5344CB8AC3E}">
        <p14:creationId xmlns:p14="http://schemas.microsoft.com/office/powerpoint/2010/main" val="2368890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2F4061D-28D6-4104-BC57-D179639F7E3B}" type="datetimeFigureOut">
              <a:rPr lang="ar-IQ" smtClean="0"/>
              <a:t>26/01/1441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BAD9E33-DDE1-45F5-ACD3-9054BBF237C2}" type="slidenum">
              <a:rPr lang="ar-IQ" smtClean="0"/>
              <a:t>‹#›</a:t>
            </a:fld>
            <a:endParaRPr lang="ar-IQ"/>
          </a:p>
        </p:txBody>
      </p:sp>
    </p:spTree>
    <p:extLst>
      <p:ext uri="{BB962C8B-B14F-4D97-AF65-F5344CB8AC3E}">
        <p14:creationId xmlns:p14="http://schemas.microsoft.com/office/powerpoint/2010/main" val="3037862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2F4061D-28D6-4104-BC57-D179639F7E3B}" type="datetimeFigureOut">
              <a:rPr lang="ar-IQ" smtClean="0"/>
              <a:t>26/01/1441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BAD9E33-DDE1-45F5-ACD3-9054BBF237C2}" type="slidenum">
              <a:rPr lang="ar-IQ" smtClean="0"/>
              <a:t>‹#›</a:t>
            </a:fld>
            <a:endParaRPr lang="ar-IQ"/>
          </a:p>
        </p:txBody>
      </p:sp>
    </p:spTree>
    <p:extLst>
      <p:ext uri="{BB962C8B-B14F-4D97-AF65-F5344CB8AC3E}">
        <p14:creationId xmlns:p14="http://schemas.microsoft.com/office/powerpoint/2010/main" val="3550382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2F4061D-28D6-4104-BC57-D179639F7E3B}" type="datetimeFigureOut">
              <a:rPr lang="ar-IQ" smtClean="0"/>
              <a:t>26/01/1441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BAD9E33-DDE1-45F5-ACD3-9054BBF237C2}" type="slidenum">
              <a:rPr lang="ar-IQ" smtClean="0"/>
              <a:t>‹#›</a:t>
            </a:fld>
            <a:endParaRPr lang="ar-IQ"/>
          </a:p>
        </p:txBody>
      </p:sp>
    </p:spTree>
    <p:extLst>
      <p:ext uri="{BB962C8B-B14F-4D97-AF65-F5344CB8AC3E}">
        <p14:creationId xmlns:p14="http://schemas.microsoft.com/office/powerpoint/2010/main" val="3671516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92F4061D-28D6-4104-BC57-D179639F7E3B}" type="datetimeFigureOut">
              <a:rPr lang="ar-IQ" smtClean="0"/>
              <a:t>26/01/1441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BAD9E33-DDE1-45F5-ACD3-9054BBF237C2}" type="slidenum">
              <a:rPr lang="ar-IQ" smtClean="0"/>
              <a:t>‹#›</a:t>
            </a:fld>
            <a:endParaRPr lang="ar-IQ"/>
          </a:p>
        </p:txBody>
      </p:sp>
    </p:spTree>
    <p:extLst>
      <p:ext uri="{BB962C8B-B14F-4D97-AF65-F5344CB8AC3E}">
        <p14:creationId xmlns:p14="http://schemas.microsoft.com/office/powerpoint/2010/main" val="1407908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92F4061D-28D6-4104-BC57-D179639F7E3B}" type="datetimeFigureOut">
              <a:rPr lang="ar-IQ" smtClean="0"/>
              <a:t>26/01/1441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BAD9E33-DDE1-45F5-ACD3-9054BBF237C2}" type="slidenum">
              <a:rPr lang="ar-IQ" smtClean="0"/>
              <a:t>‹#›</a:t>
            </a:fld>
            <a:endParaRPr lang="ar-IQ"/>
          </a:p>
        </p:txBody>
      </p:sp>
    </p:spTree>
    <p:extLst>
      <p:ext uri="{BB962C8B-B14F-4D97-AF65-F5344CB8AC3E}">
        <p14:creationId xmlns:p14="http://schemas.microsoft.com/office/powerpoint/2010/main" val="2881449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92F4061D-28D6-4104-BC57-D179639F7E3B}" type="datetimeFigureOut">
              <a:rPr lang="ar-IQ" smtClean="0"/>
              <a:t>26/01/1441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1BAD9E33-DDE1-45F5-ACD3-9054BBF237C2}" type="slidenum">
              <a:rPr lang="ar-IQ" smtClean="0"/>
              <a:t>‹#›</a:t>
            </a:fld>
            <a:endParaRPr lang="ar-IQ"/>
          </a:p>
        </p:txBody>
      </p:sp>
    </p:spTree>
    <p:extLst>
      <p:ext uri="{BB962C8B-B14F-4D97-AF65-F5344CB8AC3E}">
        <p14:creationId xmlns:p14="http://schemas.microsoft.com/office/powerpoint/2010/main" val="979414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92F4061D-28D6-4104-BC57-D179639F7E3B}" type="datetimeFigureOut">
              <a:rPr lang="ar-IQ" smtClean="0"/>
              <a:t>26/01/1441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1BAD9E33-DDE1-45F5-ACD3-9054BBF237C2}" type="slidenum">
              <a:rPr lang="ar-IQ" smtClean="0"/>
              <a:t>‹#›</a:t>
            </a:fld>
            <a:endParaRPr lang="ar-IQ"/>
          </a:p>
        </p:txBody>
      </p:sp>
    </p:spTree>
    <p:extLst>
      <p:ext uri="{BB962C8B-B14F-4D97-AF65-F5344CB8AC3E}">
        <p14:creationId xmlns:p14="http://schemas.microsoft.com/office/powerpoint/2010/main" val="3517443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2F4061D-28D6-4104-BC57-D179639F7E3B}" type="datetimeFigureOut">
              <a:rPr lang="ar-IQ" smtClean="0"/>
              <a:t>26/01/1441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1BAD9E33-DDE1-45F5-ACD3-9054BBF237C2}" type="slidenum">
              <a:rPr lang="ar-IQ" smtClean="0"/>
              <a:t>‹#›</a:t>
            </a:fld>
            <a:endParaRPr lang="ar-IQ"/>
          </a:p>
        </p:txBody>
      </p:sp>
    </p:spTree>
    <p:extLst>
      <p:ext uri="{BB962C8B-B14F-4D97-AF65-F5344CB8AC3E}">
        <p14:creationId xmlns:p14="http://schemas.microsoft.com/office/powerpoint/2010/main" val="3433812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2F4061D-28D6-4104-BC57-D179639F7E3B}" type="datetimeFigureOut">
              <a:rPr lang="ar-IQ" smtClean="0"/>
              <a:t>26/01/1441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BAD9E33-DDE1-45F5-ACD3-9054BBF237C2}" type="slidenum">
              <a:rPr lang="ar-IQ" smtClean="0"/>
              <a:t>‹#›</a:t>
            </a:fld>
            <a:endParaRPr lang="ar-IQ"/>
          </a:p>
        </p:txBody>
      </p:sp>
    </p:spTree>
    <p:extLst>
      <p:ext uri="{BB962C8B-B14F-4D97-AF65-F5344CB8AC3E}">
        <p14:creationId xmlns:p14="http://schemas.microsoft.com/office/powerpoint/2010/main" val="2083425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2F4061D-28D6-4104-BC57-D179639F7E3B}" type="datetimeFigureOut">
              <a:rPr lang="ar-IQ" smtClean="0"/>
              <a:t>26/01/1441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BAD9E33-DDE1-45F5-ACD3-9054BBF237C2}" type="slidenum">
              <a:rPr lang="ar-IQ" smtClean="0"/>
              <a:t>‹#›</a:t>
            </a:fld>
            <a:endParaRPr lang="ar-IQ"/>
          </a:p>
        </p:txBody>
      </p:sp>
    </p:spTree>
    <p:extLst>
      <p:ext uri="{BB962C8B-B14F-4D97-AF65-F5344CB8AC3E}">
        <p14:creationId xmlns:p14="http://schemas.microsoft.com/office/powerpoint/2010/main" val="1951176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2F4061D-28D6-4104-BC57-D179639F7E3B}" type="datetimeFigureOut">
              <a:rPr lang="ar-IQ" smtClean="0"/>
              <a:t>26/01/1441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BAD9E33-DDE1-45F5-ACD3-9054BBF237C2}" type="slidenum">
              <a:rPr lang="ar-IQ" smtClean="0"/>
              <a:t>‹#›</a:t>
            </a:fld>
            <a:endParaRPr lang="ar-IQ"/>
          </a:p>
        </p:txBody>
      </p:sp>
    </p:spTree>
    <p:extLst>
      <p:ext uri="{BB962C8B-B14F-4D97-AF65-F5344CB8AC3E}">
        <p14:creationId xmlns:p14="http://schemas.microsoft.com/office/powerpoint/2010/main" val="40330988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2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95536" y="1772816"/>
            <a:ext cx="8496944" cy="1107554"/>
          </a:xfrm>
        </p:spPr>
        <p:style>
          <a:lnRef idx="1">
            <a:schemeClr val="accent2"/>
          </a:lnRef>
          <a:fillRef idx="3">
            <a:schemeClr val="accent2"/>
          </a:fillRef>
          <a:effectRef idx="2">
            <a:schemeClr val="accent2"/>
          </a:effectRef>
          <a:fontRef idx="minor">
            <a:schemeClr val="lt1"/>
          </a:fontRef>
        </p:style>
        <p:txBody>
          <a:bodyPr>
            <a:normAutofit/>
          </a:bodyPr>
          <a:lstStyle/>
          <a:p>
            <a:r>
              <a:rPr lang="en-US" sz="2800" dirty="0" smtClean="0"/>
              <a:t>))</a:t>
            </a:r>
            <a:r>
              <a:rPr lang="ar-IQ" sz="2800" dirty="0" smtClean="0"/>
              <a:t>نماذج الخزين واتخاذ القرار في المؤسسات الانتاجية والخدمية))</a:t>
            </a:r>
            <a:endParaRPr lang="ar-IQ" sz="2800" dirty="0"/>
          </a:p>
        </p:txBody>
      </p:sp>
      <p:sp>
        <p:nvSpPr>
          <p:cNvPr id="3" name="عنوان فرعي 2"/>
          <p:cNvSpPr>
            <a:spLocks noGrp="1"/>
          </p:cNvSpPr>
          <p:nvPr>
            <p:ph type="subTitle" idx="1"/>
          </p:nvPr>
        </p:nvSpPr>
        <p:spPr>
          <a:xfrm>
            <a:off x="1403648" y="3429000"/>
            <a:ext cx="6400800" cy="864096"/>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en-US" sz="4000" dirty="0" smtClean="0">
                <a:solidFill>
                  <a:schemeClr val="tx1"/>
                </a:solidFill>
              </a:rPr>
              <a:t>Inventory Control </a:t>
            </a:r>
          </a:p>
        </p:txBody>
      </p:sp>
    </p:spTree>
    <p:extLst>
      <p:ext uri="{BB962C8B-B14F-4D97-AF65-F5344CB8AC3E}">
        <p14:creationId xmlns:p14="http://schemas.microsoft.com/office/powerpoint/2010/main" val="4267361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323528" y="332656"/>
            <a:ext cx="8496944" cy="6247864"/>
          </a:xfrm>
          <a:prstGeom prst="rect">
            <a:avLst/>
          </a:prstGeom>
          <a:noFill/>
        </p:spPr>
        <p:txBody>
          <a:bodyPr wrap="square" rtlCol="1">
            <a:spAutoFit/>
          </a:bodyPr>
          <a:lstStyle/>
          <a:p>
            <a:r>
              <a:rPr lang="ar-IQ" sz="2000" dirty="0" err="1" smtClean="0"/>
              <a:t>وبأختصار</a:t>
            </a:r>
            <a:r>
              <a:rPr lang="ar-IQ" sz="2000" dirty="0" smtClean="0"/>
              <a:t> ( ان الهدف النهائي لنماذج الخزين هو </a:t>
            </a:r>
            <a:r>
              <a:rPr lang="ar-IQ" sz="2000" dirty="0" err="1" smtClean="0"/>
              <a:t>الاجابه</a:t>
            </a:r>
            <a:r>
              <a:rPr lang="ar-IQ" sz="2000" dirty="0" smtClean="0"/>
              <a:t> عن سؤالين هما ) </a:t>
            </a:r>
          </a:p>
          <a:p>
            <a:r>
              <a:rPr lang="ar-IQ" sz="2000" dirty="0" smtClean="0"/>
              <a:t>السؤال الاول : ماهي الكميه التي نطلبها لتعزيز الخزين </a:t>
            </a:r>
            <a:r>
              <a:rPr lang="en-US" sz="2000" dirty="0" smtClean="0"/>
              <a:t>Order Quantity </a:t>
            </a:r>
            <a:r>
              <a:rPr lang="ar-IQ" sz="2000" dirty="0" smtClean="0"/>
              <a:t> </a:t>
            </a:r>
          </a:p>
          <a:p>
            <a:r>
              <a:rPr lang="ar-IQ" sz="2000" dirty="0" smtClean="0"/>
              <a:t>السؤال الثاني : متى نطلب الكمية اللازمة لتعزيز الخزين </a:t>
            </a:r>
            <a:r>
              <a:rPr lang="en-US" sz="2000" dirty="0" smtClean="0"/>
              <a:t>Order Point  </a:t>
            </a:r>
            <a:endParaRPr lang="ar-IQ" sz="2000" dirty="0" smtClean="0"/>
          </a:p>
          <a:p>
            <a:r>
              <a:rPr lang="ar-IQ" sz="2000" dirty="0" err="1" smtClean="0"/>
              <a:t>الاجابه</a:t>
            </a:r>
            <a:r>
              <a:rPr lang="ar-IQ" sz="2000" dirty="0" smtClean="0"/>
              <a:t> عن السؤال الاول تكمن في تحديد </a:t>
            </a:r>
            <a:r>
              <a:rPr lang="en-US" sz="2000" dirty="0" smtClean="0"/>
              <a:t>Order Quantity </a:t>
            </a:r>
            <a:r>
              <a:rPr lang="ar-IQ" sz="2000" dirty="0" smtClean="0"/>
              <a:t> وهي الكمية المثلى </a:t>
            </a:r>
            <a:r>
              <a:rPr lang="en-US" sz="2000" dirty="0" smtClean="0"/>
              <a:t>Optimal </a:t>
            </a:r>
            <a:r>
              <a:rPr lang="ar-IQ" sz="2000" dirty="0" smtClean="0"/>
              <a:t> المطلوبة لتعزيز الخزين كلما تستدعي الحاجه وقد تتغير مع الزمن حسب تلك الاحتياج </a:t>
            </a:r>
          </a:p>
          <a:p>
            <a:r>
              <a:rPr lang="ar-IQ" sz="2000" dirty="0" smtClean="0"/>
              <a:t>اما </a:t>
            </a:r>
            <a:r>
              <a:rPr lang="ar-IQ" sz="2000" dirty="0" err="1" smtClean="0"/>
              <a:t>الاجابه</a:t>
            </a:r>
            <a:r>
              <a:rPr lang="ar-IQ" sz="2000" dirty="0" smtClean="0"/>
              <a:t> عن السؤال الثاني فيعتمد على نوع النظام المخزني فاذا كان النظام يتطلب مراجعه دورية (</a:t>
            </a:r>
            <a:r>
              <a:rPr lang="en-US" sz="2000" dirty="0" smtClean="0"/>
              <a:t>periodic review</a:t>
            </a:r>
            <a:r>
              <a:rPr lang="ar-IQ" sz="2000" dirty="0" smtClean="0"/>
              <a:t>) لفترات زمنيه </a:t>
            </a:r>
            <a:r>
              <a:rPr lang="ar-IQ" sz="2000" dirty="0" err="1" smtClean="0"/>
              <a:t>متساويه</a:t>
            </a:r>
            <a:r>
              <a:rPr lang="ar-IQ" sz="2000" dirty="0" smtClean="0"/>
              <a:t> على سبيل المثال اسبوعيا او شهريا او فصليا ، او اي فتره يتم تقديرها من قبل </a:t>
            </a:r>
            <a:r>
              <a:rPr lang="ar-IQ" sz="2000" dirty="0" err="1" smtClean="0"/>
              <a:t>الجهه</a:t>
            </a:r>
            <a:r>
              <a:rPr lang="ar-IQ" sz="2000" dirty="0" smtClean="0"/>
              <a:t> </a:t>
            </a:r>
            <a:r>
              <a:rPr lang="ar-IQ" sz="2000" dirty="0" err="1" smtClean="0"/>
              <a:t>المستفيده</a:t>
            </a:r>
            <a:r>
              <a:rPr lang="ar-IQ" sz="2000" dirty="0" smtClean="0"/>
              <a:t> ...... الخ فتوقيت الطلب عاده يتطابق من الاداء (فتره </a:t>
            </a:r>
            <a:r>
              <a:rPr lang="ar-IQ" sz="2000" dirty="0" err="1" smtClean="0"/>
              <a:t>المراجعه</a:t>
            </a:r>
            <a:r>
              <a:rPr lang="ar-IQ" sz="2000" dirty="0" smtClean="0"/>
              <a:t>) . اما اذا كان النظام من نوع </a:t>
            </a:r>
            <a:r>
              <a:rPr lang="ar-IQ" sz="2000" dirty="0" err="1" smtClean="0"/>
              <a:t>المراجعه</a:t>
            </a:r>
            <a:r>
              <a:rPr lang="ar-IQ" sz="2000" dirty="0" smtClean="0"/>
              <a:t> </a:t>
            </a:r>
            <a:r>
              <a:rPr lang="ar-IQ" sz="2000" dirty="0" err="1" smtClean="0"/>
              <a:t>المستمره</a:t>
            </a:r>
            <a:r>
              <a:rPr lang="ar-IQ" sz="2000" dirty="0" smtClean="0"/>
              <a:t> (</a:t>
            </a:r>
            <a:r>
              <a:rPr lang="en-US" sz="2000" dirty="0" err="1" smtClean="0"/>
              <a:t>Continous</a:t>
            </a:r>
            <a:r>
              <a:rPr lang="en-US" sz="2000" dirty="0" smtClean="0"/>
              <a:t> review</a:t>
            </a:r>
            <a:r>
              <a:rPr lang="ar-IQ" sz="2000" dirty="0" smtClean="0"/>
              <a:t>) فان نقطه اعاده الطلب </a:t>
            </a:r>
            <a:r>
              <a:rPr lang="en-US" sz="2000" dirty="0" err="1" smtClean="0"/>
              <a:t>reoder</a:t>
            </a:r>
            <a:r>
              <a:rPr lang="en-US" sz="2000" dirty="0" smtClean="0"/>
              <a:t> point </a:t>
            </a:r>
            <a:r>
              <a:rPr lang="ar-IQ" sz="2000" dirty="0" smtClean="0"/>
              <a:t> في الوقت تحدد بحسب مستوى الخزين الذي بموجبه يتم تعزيز الخزين وعلى هذا الاساس فان </a:t>
            </a:r>
            <a:r>
              <a:rPr lang="ar-IQ" sz="2000" dirty="0" err="1" smtClean="0"/>
              <a:t>فان</a:t>
            </a:r>
            <a:r>
              <a:rPr lang="ar-IQ" sz="2000" dirty="0" smtClean="0"/>
              <a:t> انظمة الخزين تنقسم الى نوعين </a:t>
            </a:r>
          </a:p>
          <a:p>
            <a:r>
              <a:rPr lang="en-US" sz="2000" dirty="0" smtClean="0"/>
              <a:t>1- Periodic – review systems . </a:t>
            </a:r>
          </a:p>
          <a:p>
            <a:r>
              <a:rPr lang="en-US" sz="2000" dirty="0" smtClean="0"/>
              <a:t>2- </a:t>
            </a:r>
            <a:r>
              <a:rPr lang="en-US" sz="2000" dirty="0" err="1" smtClean="0"/>
              <a:t>Continous</a:t>
            </a:r>
            <a:r>
              <a:rPr lang="en-US" sz="2000" dirty="0" smtClean="0"/>
              <a:t> – review systems.</a:t>
            </a:r>
          </a:p>
          <a:p>
            <a:r>
              <a:rPr lang="ar-IQ" sz="2000" dirty="0" smtClean="0"/>
              <a:t>ويمكن وضع تصنيف أخر لنماذج الخزين هو : </a:t>
            </a:r>
          </a:p>
          <a:p>
            <a:r>
              <a:rPr lang="ar-IQ" sz="2000" dirty="0" smtClean="0"/>
              <a:t>1- </a:t>
            </a:r>
            <a:r>
              <a:rPr lang="ar-IQ" sz="2000" dirty="0" err="1" smtClean="0"/>
              <a:t>لاكثر</a:t>
            </a:r>
            <a:r>
              <a:rPr lang="ar-IQ" sz="2000" dirty="0" smtClean="0"/>
              <a:t> من سلعه واحده / او لسلعه واحده </a:t>
            </a:r>
          </a:p>
          <a:p>
            <a:r>
              <a:rPr lang="en-US" sz="2000" dirty="0" smtClean="0"/>
              <a:t>Single item , Multi item                                                          </a:t>
            </a:r>
          </a:p>
          <a:p>
            <a:r>
              <a:rPr lang="ar-IQ" sz="2000" dirty="0" smtClean="0"/>
              <a:t>2- اما ان يكون الطلب محددا / او احتماليا </a:t>
            </a:r>
          </a:p>
          <a:p>
            <a:r>
              <a:rPr lang="en-US" sz="2000" dirty="0" smtClean="0"/>
              <a:t>Deterministic  , </a:t>
            </a:r>
            <a:r>
              <a:rPr lang="en-US" sz="2000" dirty="0" err="1" smtClean="0"/>
              <a:t>probablistic</a:t>
            </a:r>
            <a:r>
              <a:rPr lang="en-US" sz="2000" dirty="0" smtClean="0"/>
              <a:t>                                                 </a:t>
            </a:r>
          </a:p>
          <a:p>
            <a:r>
              <a:rPr lang="ar-IQ" sz="2000" dirty="0" smtClean="0"/>
              <a:t>3- اما ان يكون الطلب ثابتا لمده سنه او اكثر / او تغير الطلب بين فتره واخرى احيانا لمده شهر واحد </a:t>
            </a:r>
          </a:p>
          <a:p>
            <a:r>
              <a:rPr lang="en-US" sz="2000" dirty="0" smtClean="0"/>
              <a:t>Static  Dynamic </a:t>
            </a:r>
            <a:endParaRPr lang="en-US" sz="2000" dirty="0"/>
          </a:p>
        </p:txBody>
      </p:sp>
    </p:spTree>
    <p:extLst>
      <p:ext uri="{BB962C8B-B14F-4D97-AF65-F5344CB8AC3E}">
        <p14:creationId xmlns:p14="http://schemas.microsoft.com/office/powerpoint/2010/main" val="1983218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278025" y="228996"/>
            <a:ext cx="8681675" cy="1477328"/>
          </a:xfrm>
          <a:prstGeom prst="rect">
            <a:avLst/>
          </a:prstGeom>
          <a:noFill/>
        </p:spPr>
        <p:txBody>
          <a:bodyPr wrap="square" rtlCol="1">
            <a:spAutoFit/>
          </a:bodyPr>
          <a:lstStyle/>
          <a:p>
            <a:r>
              <a:rPr lang="ar-IQ" dirty="0" smtClean="0"/>
              <a:t>وسوف يتم استعراض ابسط هذه النماذج وهي التي يتم الطلب فيها لتعويض مستوى الخزين لكل فترة </a:t>
            </a:r>
            <a:r>
              <a:rPr lang="en-US" dirty="0" smtClean="0"/>
              <a:t>t  </a:t>
            </a:r>
            <a:r>
              <a:rPr lang="ar-IQ" dirty="0" smtClean="0"/>
              <a:t>  (</a:t>
            </a:r>
            <a:r>
              <a:rPr lang="en-US" dirty="0" smtClean="0"/>
              <a:t>time</a:t>
            </a:r>
            <a:r>
              <a:rPr lang="ar-IQ" dirty="0" smtClean="0"/>
              <a:t>) بكمية معينة  </a:t>
            </a:r>
            <a:r>
              <a:rPr lang="en-US" dirty="0" smtClean="0"/>
              <a:t>Q</a:t>
            </a:r>
            <a:r>
              <a:rPr lang="ar-IQ" dirty="0" smtClean="0"/>
              <a:t> (</a:t>
            </a:r>
            <a:r>
              <a:rPr lang="en-US" dirty="0" smtClean="0"/>
              <a:t>Quantity</a:t>
            </a:r>
            <a:r>
              <a:rPr lang="ar-IQ" dirty="0" smtClean="0"/>
              <a:t>)  هذه الكمية التي تسمى بحجم الطلبية او الحصة ( الدفعة ) المطلوبة يتم الحصول عليها فور طلبها وترفع مستوى المخزون البادئ من الصفر الى المستوى </a:t>
            </a:r>
            <a:r>
              <a:rPr lang="en-US" dirty="0" smtClean="0"/>
              <a:t>Q</a:t>
            </a:r>
            <a:r>
              <a:rPr lang="ar-IQ" dirty="0" smtClean="0"/>
              <a:t> . والذي بدورة يتناقص تدريجيا بمعدل الطلب</a:t>
            </a:r>
            <a:r>
              <a:rPr lang="en-US" dirty="0" smtClean="0"/>
              <a:t> </a:t>
            </a:r>
            <a:r>
              <a:rPr lang="en-US" dirty="0"/>
              <a:t> </a:t>
            </a:r>
            <a:r>
              <a:rPr lang="en-US" dirty="0" smtClean="0"/>
              <a:t> </a:t>
            </a:r>
            <a:r>
              <a:rPr lang="ar-IQ" dirty="0" smtClean="0"/>
              <a:t> </a:t>
            </a:r>
          </a:p>
          <a:p>
            <a:r>
              <a:rPr lang="en-US" dirty="0" smtClean="0"/>
              <a:t>B </a:t>
            </a:r>
            <a:r>
              <a:rPr lang="ar-IQ" dirty="0" smtClean="0"/>
              <a:t>( </a:t>
            </a:r>
            <a:r>
              <a:rPr lang="en-US" dirty="0" smtClean="0"/>
              <a:t>Demand rate</a:t>
            </a:r>
            <a:r>
              <a:rPr lang="ar-IQ" dirty="0" smtClean="0"/>
              <a:t>) حتى يصل الى الصفر مرة اخرى وعندئذ نطلب حصة اخرى </a:t>
            </a:r>
            <a:r>
              <a:rPr lang="en-US" dirty="0" smtClean="0"/>
              <a:t>Q </a:t>
            </a:r>
            <a:r>
              <a:rPr lang="ar-IQ" dirty="0" smtClean="0"/>
              <a:t> وتكرر الدورة </a:t>
            </a:r>
            <a:r>
              <a:rPr lang="ar-IQ" dirty="0" err="1" smtClean="0"/>
              <a:t>المخزنية</a:t>
            </a:r>
            <a:r>
              <a:rPr lang="ar-IQ" dirty="0" smtClean="0"/>
              <a:t> وكما في الشكل الاتي .</a:t>
            </a:r>
          </a:p>
        </p:txBody>
      </p:sp>
      <p:cxnSp>
        <p:nvCxnSpPr>
          <p:cNvPr id="5" name="رابط كسهم مستقيم 4"/>
          <p:cNvCxnSpPr/>
          <p:nvPr/>
        </p:nvCxnSpPr>
        <p:spPr>
          <a:xfrm>
            <a:off x="971600" y="2708920"/>
            <a:ext cx="669674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رابط مستقيم 12"/>
          <p:cNvCxnSpPr/>
          <p:nvPr/>
        </p:nvCxnSpPr>
        <p:spPr>
          <a:xfrm flipV="1">
            <a:off x="971600" y="1628800"/>
            <a:ext cx="0" cy="108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رابط مستقيم 14"/>
          <p:cNvCxnSpPr/>
          <p:nvPr/>
        </p:nvCxnSpPr>
        <p:spPr>
          <a:xfrm>
            <a:off x="971600" y="1628800"/>
            <a:ext cx="1080120" cy="108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رابط مستقيم 16"/>
          <p:cNvCxnSpPr/>
          <p:nvPr/>
        </p:nvCxnSpPr>
        <p:spPr>
          <a:xfrm flipV="1">
            <a:off x="2051720" y="1628800"/>
            <a:ext cx="0" cy="108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رابط مستقيم 18"/>
          <p:cNvCxnSpPr/>
          <p:nvPr/>
        </p:nvCxnSpPr>
        <p:spPr>
          <a:xfrm>
            <a:off x="2051720" y="1628800"/>
            <a:ext cx="1080120" cy="108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رابط مستقيم 20"/>
          <p:cNvCxnSpPr/>
          <p:nvPr/>
        </p:nvCxnSpPr>
        <p:spPr>
          <a:xfrm flipV="1">
            <a:off x="3131840" y="1628800"/>
            <a:ext cx="0" cy="108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رابط مستقيم 22"/>
          <p:cNvCxnSpPr/>
          <p:nvPr/>
        </p:nvCxnSpPr>
        <p:spPr>
          <a:xfrm>
            <a:off x="3131840" y="1628800"/>
            <a:ext cx="1080120" cy="108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رابط مستقيم 24"/>
          <p:cNvCxnSpPr/>
          <p:nvPr/>
        </p:nvCxnSpPr>
        <p:spPr>
          <a:xfrm flipV="1">
            <a:off x="4211960" y="1628800"/>
            <a:ext cx="0" cy="108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رابط مستقيم 26"/>
          <p:cNvCxnSpPr/>
          <p:nvPr/>
        </p:nvCxnSpPr>
        <p:spPr>
          <a:xfrm>
            <a:off x="4211960" y="1628800"/>
            <a:ext cx="1080120" cy="108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رابط مستقيم 28"/>
          <p:cNvCxnSpPr/>
          <p:nvPr/>
        </p:nvCxnSpPr>
        <p:spPr>
          <a:xfrm flipV="1">
            <a:off x="5292080" y="1628800"/>
            <a:ext cx="0" cy="108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رابط مستقيم 30"/>
          <p:cNvCxnSpPr/>
          <p:nvPr/>
        </p:nvCxnSpPr>
        <p:spPr>
          <a:xfrm>
            <a:off x="5292080" y="1628800"/>
            <a:ext cx="576063" cy="540060"/>
          </a:xfrm>
          <a:prstGeom prst="line">
            <a:avLst/>
          </a:prstGeom>
        </p:spPr>
        <p:style>
          <a:lnRef idx="1">
            <a:schemeClr val="accent1"/>
          </a:lnRef>
          <a:fillRef idx="0">
            <a:schemeClr val="accent1"/>
          </a:fillRef>
          <a:effectRef idx="0">
            <a:schemeClr val="accent1"/>
          </a:effectRef>
          <a:fontRef idx="minor">
            <a:schemeClr val="tx1"/>
          </a:fontRef>
        </p:style>
      </p:cxnSp>
      <p:sp>
        <p:nvSpPr>
          <p:cNvPr id="32" name="مربع نص 31"/>
          <p:cNvSpPr txBox="1"/>
          <p:nvPr/>
        </p:nvSpPr>
        <p:spPr>
          <a:xfrm>
            <a:off x="179512" y="1938735"/>
            <a:ext cx="360040" cy="276999"/>
          </a:xfrm>
          <a:prstGeom prst="rect">
            <a:avLst/>
          </a:prstGeom>
          <a:noFill/>
        </p:spPr>
        <p:txBody>
          <a:bodyPr wrap="square" rtlCol="1">
            <a:spAutoFit/>
          </a:bodyPr>
          <a:lstStyle/>
          <a:p>
            <a:r>
              <a:rPr lang="en-US" sz="1200" dirty="0"/>
              <a:t>Q</a:t>
            </a:r>
            <a:endParaRPr lang="ar-IQ" sz="1200" dirty="0"/>
          </a:p>
        </p:txBody>
      </p:sp>
      <p:sp>
        <p:nvSpPr>
          <p:cNvPr id="33" name="مربع نص 32"/>
          <p:cNvSpPr txBox="1"/>
          <p:nvPr/>
        </p:nvSpPr>
        <p:spPr>
          <a:xfrm>
            <a:off x="1619672" y="1922348"/>
            <a:ext cx="360040" cy="276999"/>
          </a:xfrm>
          <a:prstGeom prst="rect">
            <a:avLst/>
          </a:prstGeom>
          <a:noFill/>
        </p:spPr>
        <p:txBody>
          <a:bodyPr wrap="square" rtlCol="1">
            <a:spAutoFit/>
          </a:bodyPr>
          <a:lstStyle/>
          <a:p>
            <a:r>
              <a:rPr lang="en-US" sz="1200" dirty="0"/>
              <a:t>Q</a:t>
            </a:r>
            <a:endParaRPr lang="ar-IQ" sz="1200" dirty="0"/>
          </a:p>
        </p:txBody>
      </p:sp>
      <p:sp>
        <p:nvSpPr>
          <p:cNvPr id="34" name="مربع نص 33"/>
          <p:cNvSpPr txBox="1"/>
          <p:nvPr/>
        </p:nvSpPr>
        <p:spPr>
          <a:xfrm>
            <a:off x="2733382" y="1922348"/>
            <a:ext cx="360040" cy="276999"/>
          </a:xfrm>
          <a:prstGeom prst="rect">
            <a:avLst/>
          </a:prstGeom>
          <a:noFill/>
        </p:spPr>
        <p:txBody>
          <a:bodyPr wrap="square" rtlCol="1">
            <a:spAutoFit/>
          </a:bodyPr>
          <a:lstStyle/>
          <a:p>
            <a:r>
              <a:rPr lang="en-US" sz="1200" dirty="0"/>
              <a:t>Q</a:t>
            </a:r>
            <a:endParaRPr lang="ar-IQ" sz="1200" dirty="0"/>
          </a:p>
        </p:txBody>
      </p:sp>
      <p:sp>
        <p:nvSpPr>
          <p:cNvPr id="35" name="مربع نص 34"/>
          <p:cNvSpPr txBox="1"/>
          <p:nvPr/>
        </p:nvSpPr>
        <p:spPr>
          <a:xfrm>
            <a:off x="3779912" y="1938735"/>
            <a:ext cx="360040" cy="276999"/>
          </a:xfrm>
          <a:prstGeom prst="rect">
            <a:avLst/>
          </a:prstGeom>
          <a:noFill/>
        </p:spPr>
        <p:txBody>
          <a:bodyPr wrap="square" rtlCol="1">
            <a:spAutoFit/>
          </a:bodyPr>
          <a:lstStyle/>
          <a:p>
            <a:r>
              <a:rPr lang="en-US" sz="1200" dirty="0"/>
              <a:t>Q</a:t>
            </a:r>
            <a:endParaRPr lang="ar-IQ" sz="1200" dirty="0"/>
          </a:p>
        </p:txBody>
      </p:sp>
      <p:sp>
        <p:nvSpPr>
          <p:cNvPr id="36" name="مربع نص 35"/>
          <p:cNvSpPr txBox="1"/>
          <p:nvPr/>
        </p:nvSpPr>
        <p:spPr>
          <a:xfrm>
            <a:off x="4896255" y="1920616"/>
            <a:ext cx="360040" cy="276999"/>
          </a:xfrm>
          <a:prstGeom prst="rect">
            <a:avLst/>
          </a:prstGeom>
          <a:noFill/>
        </p:spPr>
        <p:txBody>
          <a:bodyPr wrap="square" rtlCol="1">
            <a:spAutoFit/>
          </a:bodyPr>
          <a:lstStyle/>
          <a:p>
            <a:r>
              <a:rPr lang="en-US" sz="1200" dirty="0"/>
              <a:t>Q</a:t>
            </a:r>
            <a:endParaRPr lang="ar-IQ" sz="1200" dirty="0"/>
          </a:p>
        </p:txBody>
      </p:sp>
      <p:sp>
        <p:nvSpPr>
          <p:cNvPr id="37" name="مربع نص 36"/>
          <p:cNvSpPr txBox="1"/>
          <p:nvPr/>
        </p:nvSpPr>
        <p:spPr>
          <a:xfrm>
            <a:off x="1403647" y="1737755"/>
            <a:ext cx="243883" cy="276999"/>
          </a:xfrm>
          <a:prstGeom prst="rect">
            <a:avLst/>
          </a:prstGeom>
          <a:noFill/>
        </p:spPr>
        <p:txBody>
          <a:bodyPr wrap="square" rtlCol="1">
            <a:spAutoFit/>
          </a:bodyPr>
          <a:lstStyle/>
          <a:p>
            <a:r>
              <a:rPr lang="en-US" sz="1200" dirty="0" smtClean="0"/>
              <a:t>B</a:t>
            </a:r>
            <a:endParaRPr lang="ar-IQ" sz="1200" dirty="0"/>
          </a:p>
        </p:txBody>
      </p:sp>
      <p:sp>
        <p:nvSpPr>
          <p:cNvPr id="38" name="مربع نص 37"/>
          <p:cNvSpPr txBox="1"/>
          <p:nvPr/>
        </p:nvSpPr>
        <p:spPr>
          <a:xfrm>
            <a:off x="2469838" y="1764388"/>
            <a:ext cx="243883" cy="276999"/>
          </a:xfrm>
          <a:prstGeom prst="rect">
            <a:avLst/>
          </a:prstGeom>
          <a:noFill/>
        </p:spPr>
        <p:txBody>
          <a:bodyPr wrap="square" rtlCol="1">
            <a:spAutoFit/>
          </a:bodyPr>
          <a:lstStyle/>
          <a:p>
            <a:r>
              <a:rPr lang="en-US" sz="1200" dirty="0" smtClean="0"/>
              <a:t>B</a:t>
            </a:r>
            <a:endParaRPr lang="ar-IQ" sz="1200" dirty="0"/>
          </a:p>
        </p:txBody>
      </p:sp>
      <p:sp>
        <p:nvSpPr>
          <p:cNvPr id="39" name="مربع نص 38"/>
          <p:cNvSpPr txBox="1"/>
          <p:nvPr/>
        </p:nvSpPr>
        <p:spPr>
          <a:xfrm>
            <a:off x="3549958" y="1764387"/>
            <a:ext cx="243883" cy="276999"/>
          </a:xfrm>
          <a:prstGeom prst="rect">
            <a:avLst/>
          </a:prstGeom>
          <a:noFill/>
        </p:spPr>
        <p:txBody>
          <a:bodyPr wrap="square" rtlCol="1">
            <a:spAutoFit/>
          </a:bodyPr>
          <a:lstStyle/>
          <a:p>
            <a:r>
              <a:rPr lang="en-US" sz="1200" dirty="0" smtClean="0"/>
              <a:t>B</a:t>
            </a:r>
            <a:endParaRPr lang="ar-IQ" sz="1200" dirty="0"/>
          </a:p>
        </p:txBody>
      </p:sp>
      <p:sp>
        <p:nvSpPr>
          <p:cNvPr id="40" name="مربع نص 39"/>
          <p:cNvSpPr txBox="1"/>
          <p:nvPr/>
        </p:nvSpPr>
        <p:spPr>
          <a:xfrm>
            <a:off x="4630078" y="1751655"/>
            <a:ext cx="243883" cy="276999"/>
          </a:xfrm>
          <a:prstGeom prst="rect">
            <a:avLst/>
          </a:prstGeom>
          <a:noFill/>
        </p:spPr>
        <p:txBody>
          <a:bodyPr wrap="square" rtlCol="1">
            <a:spAutoFit/>
          </a:bodyPr>
          <a:lstStyle/>
          <a:p>
            <a:r>
              <a:rPr lang="en-US" sz="1200" dirty="0" smtClean="0"/>
              <a:t>B</a:t>
            </a:r>
            <a:endParaRPr lang="ar-IQ" sz="1200" dirty="0"/>
          </a:p>
        </p:txBody>
      </p:sp>
      <p:sp>
        <p:nvSpPr>
          <p:cNvPr id="41" name="مربع نص 40"/>
          <p:cNvSpPr txBox="1"/>
          <p:nvPr/>
        </p:nvSpPr>
        <p:spPr>
          <a:xfrm>
            <a:off x="5746202" y="1706324"/>
            <a:ext cx="243883" cy="276999"/>
          </a:xfrm>
          <a:prstGeom prst="rect">
            <a:avLst/>
          </a:prstGeom>
          <a:noFill/>
        </p:spPr>
        <p:txBody>
          <a:bodyPr wrap="square" rtlCol="1">
            <a:spAutoFit/>
          </a:bodyPr>
          <a:lstStyle/>
          <a:p>
            <a:r>
              <a:rPr lang="en-US" sz="1200" dirty="0" smtClean="0"/>
              <a:t>B</a:t>
            </a:r>
            <a:endParaRPr lang="ar-IQ" sz="1200" dirty="0"/>
          </a:p>
        </p:txBody>
      </p:sp>
      <p:sp>
        <p:nvSpPr>
          <p:cNvPr id="43" name="مربع نص 42"/>
          <p:cNvSpPr txBox="1"/>
          <p:nvPr/>
        </p:nvSpPr>
        <p:spPr>
          <a:xfrm>
            <a:off x="849658" y="2780928"/>
            <a:ext cx="243883" cy="276999"/>
          </a:xfrm>
          <a:prstGeom prst="rect">
            <a:avLst/>
          </a:prstGeom>
          <a:noFill/>
        </p:spPr>
        <p:txBody>
          <a:bodyPr wrap="square" rtlCol="1">
            <a:spAutoFit/>
          </a:bodyPr>
          <a:lstStyle/>
          <a:p>
            <a:r>
              <a:rPr lang="en-US" sz="1200" dirty="0"/>
              <a:t>0</a:t>
            </a:r>
            <a:endParaRPr lang="ar-IQ" sz="1200" dirty="0"/>
          </a:p>
        </p:txBody>
      </p:sp>
      <p:sp>
        <p:nvSpPr>
          <p:cNvPr id="45" name="مربع نص 44"/>
          <p:cNvSpPr txBox="1"/>
          <p:nvPr/>
        </p:nvSpPr>
        <p:spPr>
          <a:xfrm>
            <a:off x="1923791" y="2794354"/>
            <a:ext cx="243883" cy="276999"/>
          </a:xfrm>
          <a:prstGeom prst="rect">
            <a:avLst/>
          </a:prstGeom>
          <a:noFill/>
        </p:spPr>
        <p:txBody>
          <a:bodyPr wrap="square" rtlCol="1">
            <a:spAutoFit/>
          </a:bodyPr>
          <a:lstStyle/>
          <a:p>
            <a:r>
              <a:rPr lang="en-US" sz="1200" dirty="0"/>
              <a:t>0</a:t>
            </a:r>
            <a:endParaRPr lang="ar-IQ" sz="1200" dirty="0"/>
          </a:p>
        </p:txBody>
      </p:sp>
      <p:sp>
        <p:nvSpPr>
          <p:cNvPr id="46" name="مربع نص 45"/>
          <p:cNvSpPr txBox="1"/>
          <p:nvPr/>
        </p:nvSpPr>
        <p:spPr>
          <a:xfrm>
            <a:off x="3009898" y="2794354"/>
            <a:ext cx="243883" cy="276999"/>
          </a:xfrm>
          <a:prstGeom prst="rect">
            <a:avLst/>
          </a:prstGeom>
          <a:noFill/>
        </p:spPr>
        <p:txBody>
          <a:bodyPr wrap="square" rtlCol="1">
            <a:spAutoFit/>
          </a:bodyPr>
          <a:lstStyle/>
          <a:p>
            <a:r>
              <a:rPr lang="en-US" sz="1200" dirty="0"/>
              <a:t>0</a:t>
            </a:r>
            <a:endParaRPr lang="ar-IQ" sz="1200" dirty="0"/>
          </a:p>
        </p:txBody>
      </p:sp>
      <p:sp>
        <p:nvSpPr>
          <p:cNvPr id="47" name="مربع نص 46"/>
          <p:cNvSpPr txBox="1"/>
          <p:nvPr/>
        </p:nvSpPr>
        <p:spPr>
          <a:xfrm>
            <a:off x="4090018" y="2794354"/>
            <a:ext cx="243883" cy="276999"/>
          </a:xfrm>
          <a:prstGeom prst="rect">
            <a:avLst/>
          </a:prstGeom>
          <a:noFill/>
        </p:spPr>
        <p:txBody>
          <a:bodyPr wrap="square" rtlCol="1">
            <a:spAutoFit/>
          </a:bodyPr>
          <a:lstStyle/>
          <a:p>
            <a:r>
              <a:rPr lang="en-US" sz="1200" dirty="0"/>
              <a:t>0</a:t>
            </a:r>
            <a:endParaRPr lang="ar-IQ" sz="1200" dirty="0"/>
          </a:p>
        </p:txBody>
      </p:sp>
      <p:sp>
        <p:nvSpPr>
          <p:cNvPr id="48" name="مربع نص 47"/>
          <p:cNvSpPr txBox="1"/>
          <p:nvPr/>
        </p:nvSpPr>
        <p:spPr>
          <a:xfrm>
            <a:off x="5170138" y="2780062"/>
            <a:ext cx="243883" cy="276999"/>
          </a:xfrm>
          <a:prstGeom prst="rect">
            <a:avLst/>
          </a:prstGeom>
          <a:noFill/>
        </p:spPr>
        <p:txBody>
          <a:bodyPr wrap="square" rtlCol="1">
            <a:spAutoFit/>
          </a:bodyPr>
          <a:lstStyle/>
          <a:p>
            <a:r>
              <a:rPr lang="en-US" sz="1200" dirty="0"/>
              <a:t>0</a:t>
            </a:r>
            <a:endParaRPr lang="ar-IQ" sz="1200" dirty="0"/>
          </a:p>
        </p:txBody>
      </p:sp>
      <p:sp>
        <p:nvSpPr>
          <p:cNvPr id="49" name="قوس كبير أيسر 48"/>
          <p:cNvSpPr/>
          <p:nvPr/>
        </p:nvSpPr>
        <p:spPr>
          <a:xfrm>
            <a:off x="539552" y="1635306"/>
            <a:ext cx="216024" cy="1080120"/>
          </a:xfrm>
          <a:prstGeom prst="leftBrace">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ar-IQ"/>
          </a:p>
        </p:txBody>
      </p:sp>
      <p:sp>
        <p:nvSpPr>
          <p:cNvPr id="50" name="قوس كبير أيسر 49"/>
          <p:cNvSpPr/>
          <p:nvPr/>
        </p:nvSpPr>
        <p:spPr>
          <a:xfrm rot="16200000">
            <a:off x="1375740" y="2652921"/>
            <a:ext cx="265852" cy="1074132"/>
          </a:xfrm>
          <a:prstGeom prst="leftBrace">
            <a:avLst>
              <a:gd name="adj1" fmla="val 0"/>
              <a:gd name="adj2" fmla="val 50803"/>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ar-IQ"/>
          </a:p>
        </p:txBody>
      </p:sp>
      <p:sp>
        <p:nvSpPr>
          <p:cNvPr id="51" name="مربع نص 50"/>
          <p:cNvSpPr txBox="1"/>
          <p:nvPr/>
        </p:nvSpPr>
        <p:spPr>
          <a:xfrm>
            <a:off x="1403646" y="3501008"/>
            <a:ext cx="243883" cy="276999"/>
          </a:xfrm>
          <a:prstGeom prst="rect">
            <a:avLst/>
          </a:prstGeom>
          <a:noFill/>
        </p:spPr>
        <p:txBody>
          <a:bodyPr wrap="square" rtlCol="1">
            <a:spAutoFit/>
          </a:bodyPr>
          <a:lstStyle/>
          <a:p>
            <a:r>
              <a:rPr lang="en-US" sz="1200" dirty="0" smtClean="0"/>
              <a:t>t</a:t>
            </a:r>
            <a:endParaRPr lang="ar-IQ" sz="1200" dirty="0"/>
          </a:p>
        </p:txBody>
      </p:sp>
      <p:sp>
        <p:nvSpPr>
          <p:cNvPr id="52" name="مربع نص 51"/>
          <p:cNvSpPr txBox="1"/>
          <p:nvPr/>
        </p:nvSpPr>
        <p:spPr>
          <a:xfrm>
            <a:off x="2611440" y="3501008"/>
            <a:ext cx="243883" cy="276999"/>
          </a:xfrm>
          <a:prstGeom prst="rect">
            <a:avLst/>
          </a:prstGeom>
          <a:noFill/>
        </p:spPr>
        <p:txBody>
          <a:bodyPr wrap="square" rtlCol="1">
            <a:spAutoFit/>
          </a:bodyPr>
          <a:lstStyle/>
          <a:p>
            <a:r>
              <a:rPr lang="en-US" sz="1200" dirty="0"/>
              <a:t>t</a:t>
            </a:r>
            <a:endParaRPr lang="ar-IQ" sz="1200" dirty="0"/>
          </a:p>
        </p:txBody>
      </p:sp>
      <p:sp>
        <p:nvSpPr>
          <p:cNvPr id="53" name="مربع نص 52"/>
          <p:cNvSpPr txBox="1"/>
          <p:nvPr/>
        </p:nvSpPr>
        <p:spPr>
          <a:xfrm>
            <a:off x="3547005" y="3481685"/>
            <a:ext cx="243883" cy="276999"/>
          </a:xfrm>
          <a:prstGeom prst="rect">
            <a:avLst/>
          </a:prstGeom>
          <a:noFill/>
        </p:spPr>
        <p:txBody>
          <a:bodyPr wrap="square" rtlCol="1">
            <a:spAutoFit/>
          </a:bodyPr>
          <a:lstStyle/>
          <a:p>
            <a:r>
              <a:rPr lang="en-US" sz="1200" dirty="0"/>
              <a:t>t</a:t>
            </a:r>
            <a:endParaRPr lang="ar-IQ" sz="1200" dirty="0"/>
          </a:p>
        </p:txBody>
      </p:sp>
      <p:sp>
        <p:nvSpPr>
          <p:cNvPr id="54" name="مربع نص 53"/>
          <p:cNvSpPr txBox="1"/>
          <p:nvPr/>
        </p:nvSpPr>
        <p:spPr>
          <a:xfrm>
            <a:off x="4652372" y="3473812"/>
            <a:ext cx="243883" cy="276999"/>
          </a:xfrm>
          <a:prstGeom prst="rect">
            <a:avLst/>
          </a:prstGeom>
          <a:noFill/>
        </p:spPr>
        <p:txBody>
          <a:bodyPr wrap="square" rtlCol="1">
            <a:spAutoFit/>
          </a:bodyPr>
          <a:lstStyle/>
          <a:p>
            <a:r>
              <a:rPr lang="en-US" sz="1200" dirty="0"/>
              <a:t>t</a:t>
            </a:r>
            <a:endParaRPr lang="ar-IQ" sz="1200" dirty="0"/>
          </a:p>
        </p:txBody>
      </p:sp>
      <p:sp>
        <p:nvSpPr>
          <p:cNvPr id="56" name="مربع نص 55"/>
          <p:cNvSpPr txBox="1"/>
          <p:nvPr/>
        </p:nvSpPr>
        <p:spPr>
          <a:xfrm>
            <a:off x="179512" y="4077072"/>
            <a:ext cx="8780188" cy="2031325"/>
          </a:xfrm>
          <a:prstGeom prst="rect">
            <a:avLst/>
          </a:prstGeom>
          <a:noFill/>
        </p:spPr>
        <p:txBody>
          <a:bodyPr wrap="square" rtlCol="1">
            <a:spAutoFit/>
          </a:bodyPr>
          <a:lstStyle/>
          <a:p>
            <a:r>
              <a:rPr lang="ar-IQ" dirty="0" smtClean="0"/>
              <a:t>ولابد لنا هنا من </a:t>
            </a:r>
            <a:r>
              <a:rPr lang="ar-IQ" dirty="0" err="1" smtClean="0"/>
              <a:t>الاشاره</a:t>
            </a:r>
            <a:r>
              <a:rPr lang="ar-IQ" dirty="0" smtClean="0"/>
              <a:t> الى استخراج كميه </a:t>
            </a:r>
            <a:r>
              <a:rPr lang="ar-IQ" dirty="0" err="1" smtClean="0"/>
              <a:t>الطلبيه</a:t>
            </a:r>
            <a:r>
              <a:rPr lang="ar-IQ" dirty="0" smtClean="0"/>
              <a:t> </a:t>
            </a:r>
            <a:r>
              <a:rPr lang="en-US" dirty="0" smtClean="0"/>
              <a:t>Order Quantity </a:t>
            </a:r>
            <a:r>
              <a:rPr lang="ar-IQ" dirty="0" smtClean="0"/>
              <a:t> ونقطه اعاده </a:t>
            </a:r>
            <a:r>
              <a:rPr lang="ar-IQ" dirty="0" err="1" smtClean="0"/>
              <a:t>الطلبيه</a:t>
            </a:r>
            <a:r>
              <a:rPr lang="ar-IQ" dirty="0" smtClean="0"/>
              <a:t> </a:t>
            </a:r>
            <a:r>
              <a:rPr lang="en-US" dirty="0" smtClean="0"/>
              <a:t>re. order point </a:t>
            </a:r>
            <a:r>
              <a:rPr lang="ar-IQ" dirty="0" smtClean="0"/>
              <a:t> يحقق الحد الادنى (</a:t>
            </a:r>
            <a:r>
              <a:rPr lang="en-US" dirty="0" smtClean="0"/>
              <a:t>Minimum</a:t>
            </a:r>
            <a:r>
              <a:rPr lang="ar-IQ" dirty="0" smtClean="0"/>
              <a:t>) لكلفه الخزين في وحده الزمن ، والمقصود بكلفه الخزين هنا التي يمكن التغيير عنها </a:t>
            </a:r>
            <a:r>
              <a:rPr lang="ar-IQ" dirty="0" err="1" smtClean="0"/>
              <a:t>بالمعادله</a:t>
            </a:r>
            <a:r>
              <a:rPr lang="ar-IQ" dirty="0" smtClean="0"/>
              <a:t> الوصفية الانيه </a:t>
            </a:r>
          </a:p>
          <a:p>
            <a:r>
              <a:rPr lang="ar-IQ" sz="1400" dirty="0" smtClean="0"/>
              <a:t>كلفة الخزين </a:t>
            </a:r>
            <a:r>
              <a:rPr lang="ar-IQ" sz="1400" dirty="0" err="1" smtClean="0"/>
              <a:t>الكليه</a:t>
            </a:r>
            <a:r>
              <a:rPr lang="ar-IQ" sz="1400" dirty="0" smtClean="0"/>
              <a:t> لكل وحده وقت = كلفه الشراء(كلفه الانتاج ) (وحده نقديه) + كلفه </a:t>
            </a:r>
            <a:r>
              <a:rPr lang="ar-IQ" sz="1400" dirty="0" err="1" smtClean="0"/>
              <a:t>الطلبيه</a:t>
            </a:r>
            <a:r>
              <a:rPr lang="ar-IQ" sz="1400" dirty="0" smtClean="0"/>
              <a:t> + كلفه الخزين لكل وحده وقت +كلفه العجز لكل وحده وقت </a:t>
            </a:r>
            <a:r>
              <a:rPr lang="ar-IQ" dirty="0" smtClean="0"/>
              <a:t>. </a:t>
            </a:r>
          </a:p>
          <a:p>
            <a:r>
              <a:rPr lang="ar-IQ" dirty="0" smtClean="0"/>
              <a:t>وتكون </a:t>
            </a:r>
            <a:r>
              <a:rPr lang="ar-IQ" dirty="0" err="1" smtClean="0"/>
              <a:t>الكلفه</a:t>
            </a:r>
            <a:r>
              <a:rPr lang="ar-IQ" dirty="0" smtClean="0"/>
              <a:t> </a:t>
            </a:r>
            <a:r>
              <a:rPr lang="ar-IQ" dirty="0" err="1" smtClean="0"/>
              <a:t>باللغه</a:t>
            </a:r>
            <a:r>
              <a:rPr lang="ar-IQ" dirty="0" smtClean="0"/>
              <a:t> </a:t>
            </a:r>
            <a:r>
              <a:rPr lang="ar-IQ" dirty="0" err="1" smtClean="0"/>
              <a:t>المناظره</a:t>
            </a:r>
            <a:r>
              <a:rPr lang="ar-IQ" dirty="0" smtClean="0"/>
              <a:t> كما يلي </a:t>
            </a:r>
          </a:p>
          <a:p>
            <a:r>
              <a:rPr lang="en-US" dirty="0" smtClean="0"/>
              <a:t>Total inventory cost / unit time = purchasing cost or production cost /unit cost  + set up </a:t>
            </a:r>
            <a:r>
              <a:rPr lang="en-US" dirty="0" err="1" smtClean="0"/>
              <a:t>cos</a:t>
            </a:r>
            <a:r>
              <a:rPr lang="en-US" dirty="0" smtClean="0"/>
              <a:t> / order + Holding cost / unit per unit time + short </a:t>
            </a:r>
            <a:r>
              <a:rPr lang="en-US" dirty="0" err="1" smtClean="0"/>
              <a:t>tage</a:t>
            </a:r>
            <a:r>
              <a:rPr lang="en-US" dirty="0" smtClean="0"/>
              <a:t> cost / unit per unit time .</a:t>
            </a:r>
          </a:p>
        </p:txBody>
      </p:sp>
    </p:spTree>
    <p:extLst>
      <p:ext uri="{BB962C8B-B14F-4D97-AF65-F5344CB8AC3E}">
        <p14:creationId xmlns:p14="http://schemas.microsoft.com/office/powerpoint/2010/main" val="40016257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07504" y="151037"/>
            <a:ext cx="8928992" cy="2862322"/>
          </a:xfrm>
          <a:prstGeom prst="rect">
            <a:avLst/>
          </a:prstGeom>
          <a:noFill/>
        </p:spPr>
        <p:txBody>
          <a:bodyPr wrap="square" rtlCol="1">
            <a:spAutoFit/>
          </a:bodyPr>
          <a:lstStyle/>
          <a:p>
            <a:r>
              <a:rPr lang="ar-IQ" dirty="0" smtClean="0"/>
              <a:t>وسيتم شرح كل فقرة من فقرات المعادلة الاربعة اعلاه وكما يلي –</a:t>
            </a:r>
          </a:p>
          <a:p>
            <a:pPr marL="342900" indent="-342900">
              <a:buFont typeface="+mj-lt"/>
              <a:buAutoNum type="arabicPeriod"/>
            </a:pPr>
            <a:r>
              <a:rPr lang="ar-IQ" dirty="0" smtClean="0"/>
              <a:t>كلفة الشراء او  كلفة الانتاج : اعتياديا تكون ثابتة ولكن قد تتغير في حالة شراء كمية اكبر او ( انتاج كمية اكبر ) في معظم الاحيان يمكن الحصول على خصم بالسعر </a:t>
            </a:r>
            <a:r>
              <a:rPr lang="en-US" dirty="0" smtClean="0"/>
              <a:t>price discount</a:t>
            </a:r>
            <a:r>
              <a:rPr lang="ar-IQ" dirty="0" smtClean="0"/>
              <a:t>  وفي حالات بقاء هذه الكلفة ثابتة يمكن الاستغناء عنها في حالة استخدام المعادلة السابقة في بناء النموذج و وحدة القياس الاعتيادية و للوحدة الواحدة ( الدينار ) .</a:t>
            </a:r>
          </a:p>
          <a:p>
            <a:r>
              <a:rPr lang="ar-IQ" dirty="0" smtClean="0"/>
              <a:t>               ويمكن توضيح ذلك على النحو الاتي :</a:t>
            </a:r>
            <a:endParaRPr lang="ar-IQ" dirty="0"/>
          </a:p>
          <a:p>
            <a:r>
              <a:rPr lang="ar-IQ" dirty="0" smtClean="0"/>
              <a:t>                                                                   ثانية لكل وحدة ( اي مستقلة عن الكمية </a:t>
            </a:r>
            <a:r>
              <a:rPr lang="en-US" dirty="0" smtClean="0"/>
              <a:t>Q</a:t>
            </a:r>
            <a:r>
              <a:rPr lang="ar-IQ" dirty="0" smtClean="0"/>
              <a:t> )</a:t>
            </a:r>
          </a:p>
          <a:p>
            <a:r>
              <a:rPr lang="ar-IQ" dirty="0" smtClean="0"/>
              <a:t>     </a:t>
            </a:r>
          </a:p>
          <a:p>
            <a:r>
              <a:rPr lang="ar-IQ" dirty="0" smtClean="0"/>
              <a:t> كلفة الوحدة الواحدة ( </a:t>
            </a:r>
            <a:r>
              <a:rPr lang="en-US" dirty="0" smtClean="0"/>
              <a:t>unit cost</a:t>
            </a:r>
            <a:r>
              <a:rPr lang="ar-IQ" dirty="0" smtClean="0"/>
              <a:t>) ( شراء , انتاج ) </a:t>
            </a:r>
            <a:endParaRPr lang="ar-IQ" dirty="0"/>
          </a:p>
          <a:p>
            <a:r>
              <a:rPr lang="ar-IQ" dirty="0" smtClean="0"/>
              <a:t>                                                                                             </a:t>
            </a:r>
          </a:p>
          <a:p>
            <a:r>
              <a:rPr lang="ar-IQ" dirty="0"/>
              <a:t> </a:t>
            </a:r>
            <a:r>
              <a:rPr lang="ar-IQ" dirty="0" smtClean="0"/>
              <a:t>                                                                  كمية الخصم     </a:t>
            </a:r>
            <a:endParaRPr lang="ar-IQ" dirty="0"/>
          </a:p>
        </p:txBody>
      </p:sp>
      <p:sp>
        <p:nvSpPr>
          <p:cNvPr id="3" name="قوس كبير أيمن 2"/>
          <p:cNvSpPr/>
          <p:nvPr/>
        </p:nvSpPr>
        <p:spPr>
          <a:xfrm>
            <a:off x="4788024" y="1700808"/>
            <a:ext cx="360040" cy="1152128"/>
          </a:xfrm>
          <a:prstGeom prst="rightBrace">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ar-IQ"/>
          </a:p>
        </p:txBody>
      </p:sp>
      <p:sp>
        <p:nvSpPr>
          <p:cNvPr id="4" name="قوس كبير أيمن 3"/>
          <p:cNvSpPr/>
          <p:nvPr/>
        </p:nvSpPr>
        <p:spPr>
          <a:xfrm>
            <a:off x="3258114" y="2406644"/>
            <a:ext cx="432048" cy="892583"/>
          </a:xfrm>
          <a:prstGeom prst="rightBrace">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ar-IQ"/>
          </a:p>
        </p:txBody>
      </p:sp>
      <p:sp>
        <p:nvSpPr>
          <p:cNvPr id="5" name="مربع نص 4"/>
          <p:cNvSpPr txBox="1"/>
          <p:nvPr/>
        </p:nvSpPr>
        <p:spPr>
          <a:xfrm>
            <a:off x="107504" y="3013359"/>
            <a:ext cx="3096344" cy="646331"/>
          </a:xfrm>
          <a:prstGeom prst="rect">
            <a:avLst/>
          </a:prstGeom>
          <a:noFill/>
        </p:spPr>
        <p:txBody>
          <a:bodyPr wrap="square" rtlCol="1">
            <a:spAutoFit/>
          </a:bodyPr>
          <a:lstStyle/>
          <a:p>
            <a:r>
              <a:rPr lang="ar-IQ" dirty="0" smtClean="0"/>
              <a:t>تتناسب كمية الخصم مع الكمية ( يزداد كلما ازدادت الكمية ) .</a:t>
            </a:r>
            <a:endParaRPr lang="ar-IQ" dirty="0"/>
          </a:p>
        </p:txBody>
      </p:sp>
      <p:sp>
        <p:nvSpPr>
          <p:cNvPr id="6" name="مربع نص 5"/>
          <p:cNvSpPr txBox="1"/>
          <p:nvPr/>
        </p:nvSpPr>
        <p:spPr>
          <a:xfrm>
            <a:off x="1637420" y="2221978"/>
            <a:ext cx="1602438" cy="369332"/>
          </a:xfrm>
          <a:prstGeom prst="rect">
            <a:avLst/>
          </a:prstGeom>
          <a:noFill/>
        </p:spPr>
        <p:txBody>
          <a:bodyPr wrap="square" rtlCol="1">
            <a:spAutoFit/>
          </a:bodyPr>
          <a:lstStyle/>
          <a:p>
            <a:r>
              <a:rPr lang="ar-IQ" dirty="0"/>
              <a:t>خصم لكل الوحدات</a:t>
            </a:r>
          </a:p>
        </p:txBody>
      </p:sp>
      <p:sp>
        <p:nvSpPr>
          <p:cNvPr id="7" name="مربع نص 6"/>
          <p:cNvSpPr txBox="1"/>
          <p:nvPr/>
        </p:nvSpPr>
        <p:spPr>
          <a:xfrm>
            <a:off x="323528" y="3933056"/>
            <a:ext cx="8640960" cy="2031325"/>
          </a:xfrm>
          <a:prstGeom prst="rect">
            <a:avLst/>
          </a:prstGeom>
          <a:noFill/>
        </p:spPr>
        <p:txBody>
          <a:bodyPr wrap="square" rtlCol="1">
            <a:spAutoFit/>
          </a:bodyPr>
          <a:lstStyle/>
          <a:p>
            <a:r>
              <a:rPr lang="ar-IQ" dirty="0" smtClean="0"/>
              <a:t>2. كلفة الطلبية ( </a:t>
            </a:r>
            <a:r>
              <a:rPr lang="en-US" dirty="0" smtClean="0"/>
              <a:t>setup cost</a:t>
            </a:r>
            <a:r>
              <a:rPr lang="ar-IQ" dirty="0" smtClean="0"/>
              <a:t>) وتحسب لكل طلبية وهي كلفة ثابتة تحصل بمجرد تقديم الطلبية ( </a:t>
            </a:r>
            <a:r>
              <a:rPr lang="en-US" dirty="0" smtClean="0"/>
              <a:t>order</a:t>
            </a:r>
            <a:r>
              <a:rPr lang="ar-IQ" dirty="0" smtClean="0"/>
              <a:t>)  وبهذا تقل كلما ازدادت الكمية المطلوبة و وحدات قياسها الاعتيادية ( الدينار لكل دورة ) ويمكن ايجاز ذلك وما هي مفرداتها وكما يلي :</a:t>
            </a:r>
          </a:p>
          <a:p>
            <a:r>
              <a:rPr lang="ar-IQ" dirty="0" smtClean="0"/>
              <a:t>                                  1- كلفة الطلبية( </a:t>
            </a:r>
            <a:r>
              <a:rPr lang="en-US" dirty="0" smtClean="0"/>
              <a:t>(setup cost</a:t>
            </a:r>
            <a:r>
              <a:rPr lang="ar-IQ" dirty="0" smtClean="0"/>
              <a:t>2- كلفة النقل 3- العمولة </a:t>
            </a:r>
            <a:endParaRPr lang="ar-IQ" dirty="0"/>
          </a:p>
          <a:p>
            <a:r>
              <a:rPr lang="ar-IQ" dirty="0" smtClean="0"/>
              <a:t>                                  </a:t>
            </a:r>
          </a:p>
          <a:p>
            <a:r>
              <a:rPr lang="ar-IQ" dirty="0" smtClean="0"/>
              <a:t>كلفة الطلبية </a:t>
            </a:r>
          </a:p>
          <a:p>
            <a:r>
              <a:rPr lang="ar-IQ" dirty="0"/>
              <a:t> </a:t>
            </a:r>
            <a:r>
              <a:rPr lang="ar-IQ" dirty="0" smtClean="0"/>
              <a:t>                                  1- كلفة ترتيب المكائن 2- كلفة فحص البضاعة الرديئة + </a:t>
            </a:r>
            <a:r>
              <a:rPr lang="en-US" dirty="0"/>
              <a:t>setup </a:t>
            </a:r>
            <a:r>
              <a:rPr lang="en-US" dirty="0" smtClean="0"/>
              <a:t>cost</a:t>
            </a:r>
            <a:endParaRPr lang="ar-IQ" dirty="0"/>
          </a:p>
        </p:txBody>
      </p:sp>
      <p:cxnSp>
        <p:nvCxnSpPr>
          <p:cNvPr id="9" name="رابط كسهم مستقيم 8"/>
          <p:cNvCxnSpPr/>
          <p:nvPr/>
        </p:nvCxnSpPr>
        <p:spPr>
          <a:xfrm flipH="1" flipV="1">
            <a:off x="6804248" y="4941168"/>
            <a:ext cx="1080120"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رابط كسهم مستقيم 10"/>
          <p:cNvCxnSpPr/>
          <p:nvPr/>
        </p:nvCxnSpPr>
        <p:spPr>
          <a:xfrm flipH="1">
            <a:off x="6804248" y="5445224"/>
            <a:ext cx="108012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مربع نص 12"/>
          <p:cNvSpPr txBox="1"/>
          <p:nvPr/>
        </p:nvSpPr>
        <p:spPr>
          <a:xfrm rot="19401773">
            <a:off x="6765980" y="5008941"/>
            <a:ext cx="792088" cy="369332"/>
          </a:xfrm>
          <a:prstGeom prst="rect">
            <a:avLst/>
          </a:prstGeom>
          <a:noFill/>
        </p:spPr>
        <p:txBody>
          <a:bodyPr wrap="square" rtlCol="1">
            <a:spAutoFit/>
          </a:bodyPr>
          <a:lstStyle/>
          <a:p>
            <a:r>
              <a:rPr lang="ar-IQ" dirty="0" smtClean="0">
                <a:solidFill>
                  <a:srgbClr val="FF0000"/>
                </a:solidFill>
              </a:rPr>
              <a:t>الشراء</a:t>
            </a:r>
            <a:endParaRPr lang="ar-IQ" dirty="0">
              <a:solidFill>
                <a:srgbClr val="FF0000"/>
              </a:solidFill>
            </a:endParaRPr>
          </a:p>
        </p:txBody>
      </p:sp>
      <p:sp>
        <p:nvSpPr>
          <p:cNvPr id="14" name="مربع نص 13"/>
          <p:cNvSpPr txBox="1"/>
          <p:nvPr/>
        </p:nvSpPr>
        <p:spPr>
          <a:xfrm rot="1650580">
            <a:off x="6804339" y="5476583"/>
            <a:ext cx="792088" cy="369332"/>
          </a:xfrm>
          <a:prstGeom prst="rect">
            <a:avLst/>
          </a:prstGeom>
          <a:noFill/>
        </p:spPr>
        <p:txBody>
          <a:bodyPr wrap="square" rtlCol="1">
            <a:spAutoFit/>
          </a:bodyPr>
          <a:lstStyle/>
          <a:p>
            <a:r>
              <a:rPr lang="ar-IQ" dirty="0" smtClean="0">
                <a:solidFill>
                  <a:srgbClr val="FF0000"/>
                </a:solidFill>
              </a:rPr>
              <a:t>الانتاج</a:t>
            </a:r>
            <a:endParaRPr lang="ar-IQ" dirty="0">
              <a:solidFill>
                <a:srgbClr val="FF0000"/>
              </a:solidFill>
            </a:endParaRPr>
          </a:p>
        </p:txBody>
      </p:sp>
    </p:spTree>
    <p:extLst>
      <p:ext uri="{BB962C8B-B14F-4D97-AF65-F5344CB8AC3E}">
        <p14:creationId xmlns:p14="http://schemas.microsoft.com/office/powerpoint/2010/main" val="1172593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48875" y="260648"/>
            <a:ext cx="8916754" cy="5632311"/>
          </a:xfrm>
          <a:prstGeom prst="rect">
            <a:avLst/>
          </a:prstGeom>
          <a:noFill/>
        </p:spPr>
        <p:txBody>
          <a:bodyPr wrap="square" rtlCol="1">
            <a:spAutoFit/>
          </a:bodyPr>
          <a:lstStyle/>
          <a:p>
            <a:r>
              <a:rPr lang="ar-IQ" dirty="0" smtClean="0"/>
              <a:t>3- كلفة </a:t>
            </a:r>
            <a:r>
              <a:rPr lang="ar-IQ" dirty="0" err="1" smtClean="0"/>
              <a:t>الاحتفاض</a:t>
            </a:r>
            <a:r>
              <a:rPr lang="ar-IQ" dirty="0" smtClean="0"/>
              <a:t> بالتخزين </a:t>
            </a:r>
            <a:r>
              <a:rPr lang="en-US" dirty="0" smtClean="0"/>
              <a:t>Holding cost </a:t>
            </a:r>
            <a:r>
              <a:rPr lang="ar-IQ" dirty="0" smtClean="0"/>
              <a:t> : وتتضمن مصاريف الخزن كافة من ايجار الاماكن للاحتفاظ بالخزين ورواتب الموظفين الموجودين في هذه المخازن وكلف كافه التدابير </a:t>
            </a:r>
            <a:r>
              <a:rPr lang="ar-IQ" dirty="0" err="1" smtClean="0"/>
              <a:t>اللازمه</a:t>
            </a:r>
            <a:r>
              <a:rPr lang="ar-IQ" dirty="0" smtClean="0"/>
              <a:t>  للاحتفاظ بالخزين مثل التبريد والتدفئة وانظمه الامان والمستلزمات كافه التي يستعان بها للاحتفاظ بالمواد </a:t>
            </a:r>
            <a:r>
              <a:rPr lang="ar-IQ" dirty="0" err="1" smtClean="0"/>
              <a:t>المخزونه</a:t>
            </a:r>
            <a:r>
              <a:rPr lang="ar-IQ" dirty="0" smtClean="0"/>
              <a:t> بشكلها الاعتيادي ويمكن ايجازها على النحو الاتي </a:t>
            </a:r>
          </a:p>
          <a:p>
            <a:r>
              <a:rPr lang="ar-IQ" dirty="0" smtClean="0"/>
              <a:t>كلفه الاحتفاظ  بالخزين </a:t>
            </a:r>
            <a:r>
              <a:rPr lang="en-US" dirty="0" smtClean="0"/>
              <a:t>Holding cost </a:t>
            </a:r>
            <a:r>
              <a:rPr lang="ar-IQ" dirty="0" smtClean="0"/>
              <a:t> :- 1- تكلفه </a:t>
            </a:r>
            <a:r>
              <a:rPr lang="ar-IQ" dirty="0" err="1" smtClean="0"/>
              <a:t>الفرصه</a:t>
            </a:r>
            <a:r>
              <a:rPr lang="ar-IQ" dirty="0" smtClean="0"/>
              <a:t> 2- </a:t>
            </a:r>
            <a:r>
              <a:rPr lang="ar-IQ" dirty="0" err="1" smtClean="0"/>
              <a:t>الفائده</a:t>
            </a:r>
            <a:r>
              <a:rPr lang="ar-IQ" dirty="0" smtClean="0"/>
              <a:t> 3- التأمين 4- الاستهلاك 5- كل </a:t>
            </a:r>
            <a:r>
              <a:rPr lang="ar-IQ" dirty="0" err="1" smtClean="0"/>
              <a:t>مايصيب</a:t>
            </a:r>
            <a:r>
              <a:rPr lang="ar-IQ" dirty="0" smtClean="0"/>
              <a:t> </a:t>
            </a:r>
            <a:r>
              <a:rPr lang="ar-IQ" dirty="0" err="1" smtClean="0"/>
              <a:t>البضاعه</a:t>
            </a:r>
            <a:r>
              <a:rPr lang="ar-IQ" dirty="0" smtClean="0"/>
              <a:t>  من عطب او عطل او </a:t>
            </a:r>
            <a:r>
              <a:rPr lang="ar-IQ" dirty="0" err="1" smtClean="0"/>
              <a:t>مايسمى</a:t>
            </a:r>
            <a:r>
              <a:rPr lang="ar-IQ" dirty="0" smtClean="0"/>
              <a:t> بالوقت الحاضر (</a:t>
            </a:r>
            <a:r>
              <a:rPr lang="en-US" dirty="0" smtClean="0"/>
              <a:t>part let </a:t>
            </a:r>
            <a:r>
              <a:rPr lang="ar-IQ" dirty="0" smtClean="0"/>
              <a:t>)</a:t>
            </a:r>
          </a:p>
          <a:p>
            <a:r>
              <a:rPr lang="ar-IQ" dirty="0" smtClean="0"/>
              <a:t>وهذه </a:t>
            </a:r>
            <a:r>
              <a:rPr lang="ar-IQ" dirty="0" err="1" smtClean="0"/>
              <a:t>الكلفه</a:t>
            </a:r>
            <a:r>
              <a:rPr lang="ar-IQ" dirty="0" smtClean="0"/>
              <a:t> تزداد بزياده مستوى الخزين ووحدات قياسها الاعتيادية (دينار </a:t>
            </a:r>
            <a:r>
              <a:rPr lang="ar-IQ" dirty="0" err="1" smtClean="0"/>
              <a:t>للوحده</a:t>
            </a:r>
            <a:r>
              <a:rPr lang="ar-IQ" dirty="0" smtClean="0"/>
              <a:t> </a:t>
            </a:r>
            <a:r>
              <a:rPr lang="ar-IQ" dirty="0" err="1" smtClean="0"/>
              <a:t>الواحده</a:t>
            </a:r>
            <a:r>
              <a:rPr lang="ar-IQ" dirty="0" smtClean="0"/>
              <a:t> ولكل وحده وقت ) </a:t>
            </a:r>
          </a:p>
          <a:p>
            <a:endParaRPr lang="ar-IQ" dirty="0" smtClean="0"/>
          </a:p>
          <a:p>
            <a:r>
              <a:rPr lang="ar-IQ" dirty="0" smtClean="0"/>
              <a:t>4- كلفه العجز : وهي </a:t>
            </a:r>
            <a:r>
              <a:rPr lang="ar-IQ" dirty="0" err="1" smtClean="0"/>
              <a:t>الخساره</a:t>
            </a:r>
            <a:r>
              <a:rPr lang="ar-IQ" dirty="0" smtClean="0"/>
              <a:t> التي تتحقق عندما </a:t>
            </a:r>
            <a:r>
              <a:rPr lang="ar-IQ" dirty="0" err="1" smtClean="0"/>
              <a:t>لاتتوفر</a:t>
            </a:r>
            <a:r>
              <a:rPr lang="ar-IQ" dirty="0" smtClean="0"/>
              <a:t> وحدات سلعه معينه في المخزن عند الحاجه اليها او عند طلبها ووحدات قياسها (دينار </a:t>
            </a:r>
            <a:r>
              <a:rPr lang="ar-IQ" dirty="0" err="1" smtClean="0"/>
              <a:t>للوحده</a:t>
            </a:r>
            <a:r>
              <a:rPr lang="ar-IQ" dirty="0" smtClean="0"/>
              <a:t> </a:t>
            </a:r>
            <a:r>
              <a:rPr lang="ar-IQ" dirty="0" err="1" smtClean="0"/>
              <a:t>الواحده</a:t>
            </a:r>
            <a:r>
              <a:rPr lang="ar-IQ" dirty="0" smtClean="0"/>
              <a:t> ولكل وحده وقت ) وتكون كلفه العجز في حده من الحالتين </a:t>
            </a:r>
          </a:p>
          <a:p>
            <a:r>
              <a:rPr lang="ar-IQ" dirty="0"/>
              <a:t> </a:t>
            </a:r>
            <a:r>
              <a:rPr lang="ar-IQ" dirty="0" smtClean="0"/>
              <a:t>أ- كلفة تنفيذ طلبات سابقه او طلب مؤجل يجب تنفيذه عند توفر البضاعة قيد الدراسة </a:t>
            </a:r>
          </a:p>
          <a:p>
            <a:r>
              <a:rPr lang="ar-IQ" dirty="0" smtClean="0"/>
              <a:t>ب- الربح الضائع من جراء فقدان المبيعات لفصل او لفتره معينه كفقدان مبيعات </a:t>
            </a:r>
            <a:r>
              <a:rPr lang="ar-IQ" dirty="0" err="1" smtClean="0"/>
              <a:t>الموطا</a:t>
            </a:r>
            <a:r>
              <a:rPr lang="ar-IQ" dirty="0" smtClean="0"/>
              <a:t> في الشتاء وكفقدان مبيعات الاصواف في الصيف وسيتم توضيح مفرداتها بيانيا كما يأتي </a:t>
            </a:r>
          </a:p>
          <a:p>
            <a:endParaRPr lang="ar-IQ" dirty="0"/>
          </a:p>
          <a:p>
            <a:r>
              <a:rPr lang="ar-IQ" dirty="0" smtClean="0"/>
              <a:t>                               </a:t>
            </a:r>
          </a:p>
          <a:p>
            <a:r>
              <a:rPr lang="ar-IQ" dirty="0"/>
              <a:t> </a:t>
            </a:r>
            <a:r>
              <a:rPr lang="ar-IQ" dirty="0" smtClean="0"/>
              <a:t>     </a:t>
            </a:r>
          </a:p>
          <a:p>
            <a:endParaRPr lang="ar-IQ" dirty="0"/>
          </a:p>
          <a:p>
            <a:endParaRPr lang="ar-IQ" dirty="0" smtClean="0"/>
          </a:p>
          <a:p>
            <a:endParaRPr lang="ar-IQ" dirty="0"/>
          </a:p>
          <a:p>
            <a:endParaRPr lang="ar-IQ" dirty="0" smtClean="0"/>
          </a:p>
          <a:p>
            <a:r>
              <a:rPr lang="ar-IQ" dirty="0" smtClean="0"/>
              <a:t>    كلفه العجز </a:t>
            </a:r>
            <a:endParaRPr lang="ar-IQ" dirty="0"/>
          </a:p>
        </p:txBody>
      </p:sp>
      <p:cxnSp>
        <p:nvCxnSpPr>
          <p:cNvPr id="8" name="رابط كسهم مستقيم 7"/>
          <p:cNvCxnSpPr/>
          <p:nvPr/>
        </p:nvCxnSpPr>
        <p:spPr>
          <a:xfrm flipH="1" flipV="1">
            <a:off x="6948264" y="5589240"/>
            <a:ext cx="72008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رابط كسهم مستقيم 9"/>
          <p:cNvCxnSpPr/>
          <p:nvPr/>
        </p:nvCxnSpPr>
        <p:spPr>
          <a:xfrm flipH="1">
            <a:off x="6948264" y="6021288"/>
            <a:ext cx="720080"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مربع نص 10"/>
          <p:cNvSpPr txBox="1"/>
          <p:nvPr/>
        </p:nvSpPr>
        <p:spPr>
          <a:xfrm>
            <a:off x="2915816" y="6225123"/>
            <a:ext cx="3960440" cy="307777"/>
          </a:xfrm>
          <a:prstGeom prst="rect">
            <a:avLst/>
          </a:prstGeom>
          <a:noFill/>
        </p:spPr>
        <p:txBody>
          <a:bodyPr wrap="square" rtlCol="1">
            <a:spAutoFit/>
          </a:bodyPr>
          <a:lstStyle/>
          <a:p>
            <a:r>
              <a:rPr lang="ar-IQ" sz="1400" dirty="0"/>
              <a:t>2- الربح الضائع من جراء فقدان البيع  </a:t>
            </a:r>
            <a:r>
              <a:rPr lang="en-US" sz="1400" dirty="0"/>
              <a:t>lost sale </a:t>
            </a:r>
            <a:r>
              <a:rPr lang="en-US" sz="1400" dirty="0" smtClean="0"/>
              <a:t>cost</a:t>
            </a:r>
            <a:endParaRPr lang="ar-IQ" sz="1400" dirty="0"/>
          </a:p>
        </p:txBody>
      </p:sp>
      <p:sp>
        <p:nvSpPr>
          <p:cNvPr id="12" name="مربع نص 11"/>
          <p:cNvSpPr txBox="1"/>
          <p:nvPr/>
        </p:nvSpPr>
        <p:spPr>
          <a:xfrm>
            <a:off x="2915816" y="5452592"/>
            <a:ext cx="3960440" cy="523220"/>
          </a:xfrm>
          <a:prstGeom prst="rect">
            <a:avLst/>
          </a:prstGeom>
          <a:noFill/>
        </p:spPr>
        <p:txBody>
          <a:bodyPr wrap="square" rtlCol="1">
            <a:spAutoFit/>
          </a:bodyPr>
          <a:lstStyle/>
          <a:p>
            <a:r>
              <a:rPr lang="ar-IQ" sz="1400" dirty="0" smtClean="0"/>
              <a:t>1- كلفه تنفيذ طلبات سابقه أ- شهره المحل </a:t>
            </a:r>
          </a:p>
          <a:p>
            <a:r>
              <a:rPr lang="ar-IQ" sz="1400" dirty="0" smtClean="0"/>
              <a:t>ب- غرامات تأخيريه لتأخير التجهيز ..... الخ </a:t>
            </a:r>
            <a:r>
              <a:rPr lang="en-US" sz="1400" dirty="0" smtClean="0"/>
              <a:t>back order</a:t>
            </a:r>
            <a:endParaRPr lang="ar-IQ" sz="1400" dirty="0"/>
          </a:p>
        </p:txBody>
      </p:sp>
    </p:spTree>
    <p:extLst>
      <p:ext uri="{BB962C8B-B14F-4D97-AF65-F5344CB8AC3E}">
        <p14:creationId xmlns:p14="http://schemas.microsoft.com/office/powerpoint/2010/main" val="20466337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 name="مجموعة 43"/>
          <p:cNvGrpSpPr/>
          <p:nvPr/>
        </p:nvGrpSpPr>
        <p:grpSpPr>
          <a:xfrm>
            <a:off x="251520" y="548680"/>
            <a:ext cx="8892480" cy="4320480"/>
            <a:chOff x="971600" y="548680"/>
            <a:chExt cx="8892480" cy="4320480"/>
          </a:xfrm>
        </p:grpSpPr>
        <p:cxnSp>
          <p:nvCxnSpPr>
            <p:cNvPr id="3" name="رابط كسهم مستقيم 2"/>
            <p:cNvCxnSpPr/>
            <p:nvPr/>
          </p:nvCxnSpPr>
          <p:spPr>
            <a:xfrm>
              <a:off x="971600" y="1988840"/>
              <a:ext cx="648072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رابط مستقيم 6"/>
            <p:cNvCxnSpPr/>
            <p:nvPr/>
          </p:nvCxnSpPr>
          <p:spPr>
            <a:xfrm flipV="1">
              <a:off x="971600" y="548680"/>
              <a:ext cx="0" cy="144016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رابط مستقيم 8"/>
            <p:cNvCxnSpPr/>
            <p:nvPr/>
          </p:nvCxnSpPr>
          <p:spPr>
            <a:xfrm>
              <a:off x="971600" y="548680"/>
              <a:ext cx="1656184" cy="18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رابط مستقيم 10"/>
            <p:cNvCxnSpPr/>
            <p:nvPr/>
          </p:nvCxnSpPr>
          <p:spPr>
            <a:xfrm flipV="1">
              <a:off x="2627784" y="548680"/>
              <a:ext cx="0" cy="18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رابط مستقيم 12"/>
            <p:cNvCxnSpPr/>
            <p:nvPr/>
          </p:nvCxnSpPr>
          <p:spPr>
            <a:xfrm>
              <a:off x="2627784" y="548680"/>
              <a:ext cx="1368152" cy="18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رابط مستقيم 14"/>
            <p:cNvCxnSpPr/>
            <p:nvPr/>
          </p:nvCxnSpPr>
          <p:spPr>
            <a:xfrm flipV="1">
              <a:off x="3995936" y="548680"/>
              <a:ext cx="0" cy="18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رابط مستقيم 16"/>
            <p:cNvCxnSpPr/>
            <p:nvPr/>
          </p:nvCxnSpPr>
          <p:spPr>
            <a:xfrm>
              <a:off x="3995936" y="548680"/>
              <a:ext cx="1440160" cy="18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رابط مستقيم 18"/>
            <p:cNvCxnSpPr/>
            <p:nvPr/>
          </p:nvCxnSpPr>
          <p:spPr>
            <a:xfrm flipV="1">
              <a:off x="5436096" y="548680"/>
              <a:ext cx="0" cy="18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رابط مستقيم 20"/>
            <p:cNvCxnSpPr/>
            <p:nvPr/>
          </p:nvCxnSpPr>
          <p:spPr>
            <a:xfrm>
              <a:off x="5436096" y="548680"/>
              <a:ext cx="648072" cy="72008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رابط كسهم مستقيم 22"/>
            <p:cNvCxnSpPr/>
            <p:nvPr/>
          </p:nvCxnSpPr>
          <p:spPr>
            <a:xfrm flipV="1">
              <a:off x="2051720" y="2204864"/>
              <a:ext cx="216024" cy="144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رابط كسهم مستقيم 23"/>
            <p:cNvCxnSpPr/>
            <p:nvPr/>
          </p:nvCxnSpPr>
          <p:spPr>
            <a:xfrm flipV="1">
              <a:off x="3563888" y="2213248"/>
              <a:ext cx="216024" cy="144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رابط كسهم مستقيم 24"/>
            <p:cNvCxnSpPr/>
            <p:nvPr/>
          </p:nvCxnSpPr>
          <p:spPr>
            <a:xfrm flipV="1">
              <a:off x="5004048" y="2187819"/>
              <a:ext cx="216024" cy="144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مربع نص 25"/>
            <p:cNvSpPr txBox="1"/>
            <p:nvPr/>
          </p:nvSpPr>
          <p:spPr>
            <a:xfrm>
              <a:off x="971600" y="2357264"/>
              <a:ext cx="1008112" cy="338554"/>
            </a:xfrm>
            <a:prstGeom prst="rect">
              <a:avLst/>
            </a:prstGeom>
            <a:noFill/>
          </p:spPr>
          <p:txBody>
            <a:bodyPr wrap="square" rtlCol="1">
              <a:spAutoFit/>
            </a:bodyPr>
            <a:lstStyle/>
            <a:p>
              <a:r>
                <a:rPr lang="ar-IQ" sz="1600" dirty="0" smtClean="0"/>
                <a:t>نقطه العجز</a:t>
              </a:r>
              <a:endParaRPr lang="ar-IQ" sz="1600" dirty="0"/>
            </a:p>
          </p:txBody>
        </p:sp>
        <p:sp>
          <p:nvSpPr>
            <p:cNvPr id="27" name="مربع نص 26"/>
            <p:cNvSpPr txBox="1"/>
            <p:nvPr/>
          </p:nvSpPr>
          <p:spPr>
            <a:xfrm>
              <a:off x="2555776" y="2354361"/>
              <a:ext cx="1008112" cy="338554"/>
            </a:xfrm>
            <a:prstGeom prst="rect">
              <a:avLst/>
            </a:prstGeom>
            <a:noFill/>
          </p:spPr>
          <p:txBody>
            <a:bodyPr wrap="square" rtlCol="1">
              <a:spAutoFit/>
            </a:bodyPr>
            <a:lstStyle/>
            <a:p>
              <a:r>
                <a:rPr lang="ar-IQ" sz="1600" dirty="0" smtClean="0"/>
                <a:t>نقطه العجز</a:t>
              </a:r>
              <a:endParaRPr lang="ar-IQ" sz="1600" dirty="0"/>
            </a:p>
          </p:txBody>
        </p:sp>
        <p:sp>
          <p:nvSpPr>
            <p:cNvPr id="28" name="مربع نص 27"/>
            <p:cNvSpPr txBox="1"/>
            <p:nvPr/>
          </p:nvSpPr>
          <p:spPr>
            <a:xfrm>
              <a:off x="3995936" y="2331835"/>
              <a:ext cx="1008112" cy="338554"/>
            </a:xfrm>
            <a:prstGeom prst="rect">
              <a:avLst/>
            </a:prstGeom>
            <a:noFill/>
          </p:spPr>
          <p:txBody>
            <a:bodyPr wrap="square" rtlCol="1">
              <a:spAutoFit/>
            </a:bodyPr>
            <a:lstStyle/>
            <a:p>
              <a:r>
                <a:rPr lang="ar-IQ" sz="1600" dirty="0" smtClean="0"/>
                <a:t>نقطه العجز</a:t>
              </a:r>
              <a:endParaRPr lang="ar-IQ" sz="1600" dirty="0"/>
            </a:p>
          </p:txBody>
        </p:sp>
        <p:cxnSp>
          <p:nvCxnSpPr>
            <p:cNvPr id="30" name="رابط كسهم مستقيم 29"/>
            <p:cNvCxnSpPr/>
            <p:nvPr/>
          </p:nvCxnSpPr>
          <p:spPr>
            <a:xfrm>
              <a:off x="971600" y="4869160"/>
              <a:ext cx="889248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رابط مستقيم 31"/>
            <p:cNvCxnSpPr/>
            <p:nvPr/>
          </p:nvCxnSpPr>
          <p:spPr>
            <a:xfrm flipV="1">
              <a:off x="971600" y="3429000"/>
              <a:ext cx="0" cy="144016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رابط مستقيم 33"/>
            <p:cNvCxnSpPr/>
            <p:nvPr/>
          </p:nvCxnSpPr>
          <p:spPr>
            <a:xfrm>
              <a:off x="971600" y="3429000"/>
              <a:ext cx="2088232" cy="144016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رابط مستقيم 39"/>
            <p:cNvCxnSpPr/>
            <p:nvPr/>
          </p:nvCxnSpPr>
          <p:spPr>
            <a:xfrm flipV="1">
              <a:off x="4572000" y="3429000"/>
              <a:ext cx="0" cy="144016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رابط مستقيم 41"/>
            <p:cNvCxnSpPr/>
            <p:nvPr/>
          </p:nvCxnSpPr>
          <p:spPr>
            <a:xfrm>
              <a:off x="4572000" y="3429000"/>
              <a:ext cx="2160240" cy="1440160"/>
            </a:xfrm>
            <a:prstGeom prst="line">
              <a:avLst/>
            </a:prstGeom>
          </p:spPr>
          <p:style>
            <a:lnRef idx="1">
              <a:schemeClr val="accent1"/>
            </a:lnRef>
            <a:fillRef idx="0">
              <a:schemeClr val="accent1"/>
            </a:fillRef>
            <a:effectRef idx="0">
              <a:schemeClr val="accent1"/>
            </a:effectRef>
            <a:fontRef idx="minor">
              <a:schemeClr val="tx1"/>
            </a:fontRef>
          </p:style>
        </p:cxnSp>
      </p:grpSp>
      <p:cxnSp>
        <p:nvCxnSpPr>
          <p:cNvPr id="47" name="رابط مستقيم 46"/>
          <p:cNvCxnSpPr/>
          <p:nvPr/>
        </p:nvCxnSpPr>
        <p:spPr>
          <a:xfrm flipV="1">
            <a:off x="7308304" y="3429000"/>
            <a:ext cx="0" cy="144016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رابط مستقيم 48"/>
          <p:cNvCxnSpPr/>
          <p:nvPr/>
        </p:nvCxnSpPr>
        <p:spPr>
          <a:xfrm>
            <a:off x="7308304" y="3429000"/>
            <a:ext cx="1728192" cy="1440160"/>
          </a:xfrm>
          <a:prstGeom prst="line">
            <a:avLst/>
          </a:prstGeom>
        </p:spPr>
        <p:style>
          <a:lnRef idx="1">
            <a:schemeClr val="accent1"/>
          </a:lnRef>
          <a:fillRef idx="0">
            <a:schemeClr val="accent1"/>
          </a:fillRef>
          <a:effectRef idx="0">
            <a:schemeClr val="accent1"/>
          </a:effectRef>
          <a:fontRef idx="minor">
            <a:schemeClr val="tx1"/>
          </a:fontRef>
        </p:style>
      </p:cxnSp>
      <p:sp>
        <p:nvSpPr>
          <p:cNvPr id="66" name="مربع نص 65"/>
          <p:cNvSpPr txBox="1"/>
          <p:nvPr/>
        </p:nvSpPr>
        <p:spPr>
          <a:xfrm>
            <a:off x="3275856" y="5229200"/>
            <a:ext cx="2736304" cy="369332"/>
          </a:xfrm>
          <a:prstGeom prst="rect">
            <a:avLst/>
          </a:prstGeom>
          <a:noFill/>
        </p:spPr>
        <p:txBody>
          <a:bodyPr wrap="square" rtlCol="1">
            <a:spAutoFit/>
          </a:bodyPr>
          <a:lstStyle/>
          <a:p>
            <a:r>
              <a:rPr lang="ar-IQ" dirty="0" smtClean="0"/>
              <a:t>فتره فقدان </a:t>
            </a:r>
            <a:r>
              <a:rPr lang="ar-IQ" dirty="0" err="1" smtClean="0"/>
              <a:t>البضاعه</a:t>
            </a:r>
            <a:r>
              <a:rPr lang="ar-IQ" dirty="0" smtClean="0"/>
              <a:t> (وفقدان البيع ) </a:t>
            </a:r>
            <a:endParaRPr lang="ar-IQ" dirty="0"/>
          </a:p>
        </p:txBody>
      </p:sp>
      <p:cxnSp>
        <p:nvCxnSpPr>
          <p:cNvPr id="68" name="رابط كسهم مستقيم 67"/>
          <p:cNvCxnSpPr>
            <a:endCxn id="66" idx="1"/>
          </p:cNvCxnSpPr>
          <p:nvPr/>
        </p:nvCxnSpPr>
        <p:spPr>
          <a:xfrm>
            <a:off x="2591780" y="4869160"/>
            <a:ext cx="684076" cy="54470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1" name="رابط كسهم مستقيم 70"/>
          <p:cNvCxnSpPr/>
          <p:nvPr/>
        </p:nvCxnSpPr>
        <p:spPr>
          <a:xfrm flipH="1">
            <a:off x="6084168" y="4869160"/>
            <a:ext cx="864096" cy="54470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3" name="مربع نص 72"/>
          <p:cNvSpPr txBox="1"/>
          <p:nvPr/>
        </p:nvSpPr>
        <p:spPr>
          <a:xfrm>
            <a:off x="467544" y="6021288"/>
            <a:ext cx="8424936" cy="307777"/>
          </a:xfrm>
          <a:prstGeom prst="rect">
            <a:avLst/>
          </a:prstGeom>
          <a:noFill/>
        </p:spPr>
        <p:txBody>
          <a:bodyPr wrap="square" rtlCol="1">
            <a:spAutoFit/>
          </a:bodyPr>
          <a:lstStyle/>
          <a:p>
            <a:r>
              <a:rPr lang="ar-IQ" sz="1400" dirty="0" smtClean="0"/>
              <a:t>وسنبدأ </a:t>
            </a:r>
            <a:r>
              <a:rPr lang="ar-IQ" sz="1400" dirty="0" err="1" smtClean="0"/>
              <a:t>بأستعراض</a:t>
            </a:r>
            <a:r>
              <a:rPr lang="ar-IQ" sz="1400" dirty="0" smtClean="0"/>
              <a:t> نماذج الخزين مبتدئين بأبسط صورها اي عندما يكون الطلب محددا اصلا </a:t>
            </a:r>
            <a:r>
              <a:rPr lang="en-US" sz="1400" dirty="0" smtClean="0"/>
              <a:t>deterministic </a:t>
            </a:r>
            <a:r>
              <a:rPr lang="ar-IQ" sz="1400" dirty="0" smtClean="0"/>
              <a:t> ولسلعه واحده </a:t>
            </a:r>
            <a:r>
              <a:rPr lang="en-US" sz="1400" dirty="0" smtClean="0"/>
              <a:t>single item</a:t>
            </a:r>
            <a:endParaRPr lang="ar-IQ" sz="1400" dirty="0"/>
          </a:p>
        </p:txBody>
      </p:sp>
      <p:cxnSp>
        <p:nvCxnSpPr>
          <p:cNvPr id="4" name="رابط مستقيم 3"/>
          <p:cNvCxnSpPr/>
          <p:nvPr/>
        </p:nvCxnSpPr>
        <p:spPr>
          <a:xfrm>
            <a:off x="1547664" y="4293096"/>
            <a:ext cx="23042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رابط مستقيم 5"/>
          <p:cNvCxnSpPr/>
          <p:nvPr/>
        </p:nvCxnSpPr>
        <p:spPr>
          <a:xfrm>
            <a:off x="1763688" y="4509120"/>
            <a:ext cx="208823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رابط مستقيم 9"/>
          <p:cNvCxnSpPr/>
          <p:nvPr/>
        </p:nvCxnSpPr>
        <p:spPr>
          <a:xfrm>
            <a:off x="1979712" y="4653136"/>
            <a:ext cx="18722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رابط مستقيم 13"/>
          <p:cNvCxnSpPr/>
          <p:nvPr/>
        </p:nvCxnSpPr>
        <p:spPr>
          <a:xfrm>
            <a:off x="5220072" y="4293096"/>
            <a:ext cx="208823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رابط مستقيم 17"/>
          <p:cNvCxnSpPr/>
          <p:nvPr/>
        </p:nvCxnSpPr>
        <p:spPr>
          <a:xfrm>
            <a:off x="5436096" y="4509120"/>
            <a:ext cx="18722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رابط مستقيم 21"/>
          <p:cNvCxnSpPr/>
          <p:nvPr/>
        </p:nvCxnSpPr>
        <p:spPr>
          <a:xfrm>
            <a:off x="5724128" y="4653136"/>
            <a:ext cx="1584176"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66606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a:bodyPr>
          <a:lstStyle/>
          <a:p>
            <a:pPr algn="r"/>
            <a:r>
              <a:rPr lang="ar-IQ" sz="2800" dirty="0" smtClean="0">
                <a:solidFill>
                  <a:srgbClr val="FF0000"/>
                </a:solidFill>
              </a:rPr>
              <a:t>7- نماذج الخزين </a:t>
            </a:r>
            <a:r>
              <a:rPr lang="ar-IQ" sz="2800" dirty="0" err="1" smtClean="0">
                <a:solidFill>
                  <a:srgbClr val="FF0000"/>
                </a:solidFill>
              </a:rPr>
              <a:t>المحدده</a:t>
            </a:r>
            <a:r>
              <a:rPr lang="ar-IQ" sz="2800" dirty="0" smtClean="0">
                <a:solidFill>
                  <a:srgbClr val="FF0000"/>
                </a:solidFill>
              </a:rPr>
              <a:t> </a:t>
            </a:r>
            <a:r>
              <a:rPr lang="en-US" sz="2800" dirty="0" smtClean="0">
                <a:solidFill>
                  <a:srgbClr val="FF0000"/>
                </a:solidFill>
              </a:rPr>
              <a:t>Deterministic Models</a:t>
            </a:r>
            <a:endParaRPr lang="ar-IQ" sz="2800" dirty="0">
              <a:solidFill>
                <a:srgbClr val="FF0000"/>
              </a:solidFill>
            </a:endParaRPr>
          </a:p>
        </p:txBody>
      </p:sp>
      <p:sp>
        <p:nvSpPr>
          <p:cNvPr id="3" name="عنصر نائب للمحتوى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a:bodyPr>
          <a:lstStyle/>
          <a:p>
            <a:pPr marL="0" indent="0">
              <a:buNone/>
            </a:pPr>
            <a:r>
              <a:rPr lang="ar-IQ" sz="2400" dirty="0" smtClean="0">
                <a:solidFill>
                  <a:srgbClr val="FF0000"/>
                </a:solidFill>
              </a:rPr>
              <a:t>المؤسسات بصوره عامه تقسم الى قسمين هما ان تكون </a:t>
            </a:r>
            <a:r>
              <a:rPr lang="ar-IQ" sz="2400" dirty="0" err="1" smtClean="0">
                <a:solidFill>
                  <a:srgbClr val="FF0000"/>
                </a:solidFill>
              </a:rPr>
              <a:t>شرائيه</a:t>
            </a:r>
            <a:r>
              <a:rPr lang="ar-IQ" sz="2400" dirty="0" smtClean="0">
                <a:solidFill>
                  <a:srgbClr val="FF0000"/>
                </a:solidFill>
              </a:rPr>
              <a:t> او انتاجيه وفي كلتا الحالتين هناك مشكله </a:t>
            </a:r>
            <a:r>
              <a:rPr lang="ar-IQ" sz="2400" dirty="0" err="1" smtClean="0">
                <a:solidFill>
                  <a:srgbClr val="FF0000"/>
                </a:solidFill>
              </a:rPr>
              <a:t>للسيطره</a:t>
            </a:r>
            <a:r>
              <a:rPr lang="ar-IQ" sz="2400" dirty="0" smtClean="0">
                <a:solidFill>
                  <a:srgbClr val="FF0000"/>
                </a:solidFill>
              </a:rPr>
              <a:t> على الخزين ولذلك سيتم استعراضنا لنماذج الخزين لعمليه الشراء ولعمليه الانتاج ، اي في حاله الشراء سيكون :- </a:t>
            </a:r>
          </a:p>
          <a:p>
            <a:pPr marL="0" indent="0">
              <a:buNone/>
            </a:pPr>
            <a:r>
              <a:rPr lang="ar-IQ" sz="2400" dirty="0" smtClean="0">
                <a:solidFill>
                  <a:schemeClr val="accent1"/>
                </a:solidFill>
              </a:rPr>
              <a:t>أ- التجهيز فوريا اي ان </a:t>
            </a:r>
            <a:r>
              <a:rPr lang="ar-IQ" sz="2400" dirty="0" err="1" smtClean="0">
                <a:solidFill>
                  <a:schemeClr val="accent1"/>
                </a:solidFill>
              </a:rPr>
              <a:t>الماده</a:t>
            </a:r>
            <a:r>
              <a:rPr lang="ar-IQ" sz="2400" dirty="0" smtClean="0">
                <a:solidFill>
                  <a:schemeClr val="accent1"/>
                </a:solidFill>
              </a:rPr>
              <a:t> تصل الى المستفيد دفعه واحده او صفقه واحده لتعزيز الخزين او </a:t>
            </a:r>
            <a:r>
              <a:rPr lang="en-US" sz="2400" dirty="0" err="1" smtClean="0">
                <a:solidFill>
                  <a:schemeClr val="accent1"/>
                </a:solidFill>
              </a:rPr>
              <a:t>Replinishment</a:t>
            </a:r>
            <a:r>
              <a:rPr lang="ar-IQ" sz="2400" dirty="0" smtClean="0">
                <a:solidFill>
                  <a:schemeClr val="accent1"/>
                </a:solidFill>
              </a:rPr>
              <a:t> </a:t>
            </a:r>
          </a:p>
          <a:p>
            <a:pPr marL="0" indent="0">
              <a:buNone/>
            </a:pPr>
            <a:r>
              <a:rPr lang="ar-IQ" sz="2400" dirty="0" smtClean="0">
                <a:solidFill>
                  <a:schemeClr val="accent1"/>
                </a:solidFill>
              </a:rPr>
              <a:t>ب- التجهيز تدريجيا وفيه تصل الشحنة او </a:t>
            </a:r>
            <a:r>
              <a:rPr lang="ar-IQ" sz="2400" dirty="0" err="1" smtClean="0">
                <a:solidFill>
                  <a:schemeClr val="accent1"/>
                </a:solidFill>
              </a:rPr>
              <a:t>الصفقه</a:t>
            </a:r>
            <a:r>
              <a:rPr lang="ar-IQ" sz="2400" dirty="0" smtClean="0">
                <a:solidFill>
                  <a:schemeClr val="accent1"/>
                </a:solidFill>
              </a:rPr>
              <a:t> على شكل شحنات صغيره ولكن متساوية وفترات زمنية متقاربة ومتساوية ، وهو الذي يعبر عنة بمعدل الانتاج اي </a:t>
            </a:r>
            <a:r>
              <a:rPr lang="ar-IQ" sz="2400" dirty="0" err="1" smtClean="0">
                <a:solidFill>
                  <a:schemeClr val="accent1"/>
                </a:solidFill>
              </a:rPr>
              <a:t>استخدامة</a:t>
            </a:r>
            <a:r>
              <a:rPr lang="ar-IQ" sz="2400" dirty="0" smtClean="0">
                <a:solidFill>
                  <a:schemeClr val="accent1"/>
                </a:solidFill>
              </a:rPr>
              <a:t> في نماذج الانتاج الذي سيرد ذكرها ولذلك سنبدأ بذكر النماذج </a:t>
            </a:r>
            <a:r>
              <a:rPr lang="ar-IQ" sz="2400" dirty="0" err="1" smtClean="0">
                <a:solidFill>
                  <a:schemeClr val="accent1"/>
                </a:solidFill>
              </a:rPr>
              <a:t>المحدده</a:t>
            </a:r>
            <a:r>
              <a:rPr lang="ar-IQ" sz="2400" dirty="0" smtClean="0">
                <a:solidFill>
                  <a:schemeClr val="accent1"/>
                </a:solidFill>
              </a:rPr>
              <a:t> بتقسيماتها الى شرائية (معدل التجهيز فوري ) وانتاجية (معدل التجهيز تدريجي ) </a:t>
            </a:r>
            <a:endParaRPr lang="ar-IQ" sz="2400" dirty="0">
              <a:solidFill>
                <a:schemeClr val="accent1"/>
              </a:solidFill>
            </a:endParaRPr>
          </a:p>
        </p:txBody>
      </p:sp>
    </p:spTree>
    <p:extLst>
      <p:ext uri="{BB962C8B-B14F-4D97-AF65-F5344CB8AC3E}">
        <p14:creationId xmlns:p14="http://schemas.microsoft.com/office/powerpoint/2010/main" val="41924614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2400" dirty="0" smtClean="0">
                <a:solidFill>
                  <a:srgbClr val="FF0000"/>
                </a:solidFill>
              </a:rPr>
              <a:t>النموذج الاول – نموذج الشراء بدون الحجز </a:t>
            </a:r>
            <a:br>
              <a:rPr lang="ar-IQ" sz="2400" dirty="0" smtClean="0">
                <a:solidFill>
                  <a:srgbClr val="FF0000"/>
                </a:solidFill>
              </a:rPr>
            </a:br>
            <a:r>
              <a:rPr lang="en-US" sz="2400" dirty="0" smtClean="0">
                <a:solidFill>
                  <a:srgbClr val="FF0000"/>
                </a:solidFill>
              </a:rPr>
              <a:t>First – Model Purchase No – shortage </a:t>
            </a:r>
            <a:endParaRPr lang="ar-IQ" sz="2400" dirty="0">
              <a:solidFill>
                <a:srgbClr val="FF0000"/>
              </a:solidFill>
            </a:endParaRPr>
          </a:p>
        </p:txBody>
      </p:sp>
      <p:sp>
        <p:nvSpPr>
          <p:cNvPr id="3" name="عنصر نائب للمحتوى 2"/>
          <p:cNvSpPr>
            <a:spLocks noGrp="1"/>
          </p:cNvSpPr>
          <p:nvPr>
            <p:ph idx="1"/>
          </p:nvPr>
        </p:nvSpPr>
        <p:spPr>
          <a:xfrm>
            <a:off x="457200" y="1340768"/>
            <a:ext cx="8219256" cy="4785395"/>
          </a:xfrm>
        </p:spPr>
        <p:txBody>
          <a:bodyPr>
            <a:normAutofit fontScale="62500" lnSpcReduction="20000"/>
          </a:bodyPr>
          <a:lstStyle/>
          <a:p>
            <a:pPr marL="0" indent="0">
              <a:buNone/>
            </a:pPr>
            <a:r>
              <a:rPr lang="ar-IQ" sz="2400" dirty="0" smtClean="0"/>
              <a:t>وهو ابسط نماذج الخزين الذي يكون لسعلة واحده (</a:t>
            </a:r>
            <a:r>
              <a:rPr lang="en-US" sz="2400" dirty="0" smtClean="0"/>
              <a:t>single item</a:t>
            </a:r>
            <a:r>
              <a:rPr lang="ar-IQ" sz="2400" dirty="0" smtClean="0"/>
              <a:t>) والطلب محدد والتجهيز بالكمية المطلوبة فوري </a:t>
            </a:r>
            <a:r>
              <a:rPr lang="en-US" sz="2400" dirty="0" smtClean="0"/>
              <a:t>instantaneous </a:t>
            </a:r>
            <a:r>
              <a:rPr lang="ar-IQ" sz="2400" dirty="0" smtClean="0"/>
              <a:t> وعدم السماح لحدوث العجز اي عند وصول الخزين الى مستوى الصفر يكون التجهيز للكمية فوريا لتعويض مستوى الخزين لكل فتره زمنية </a:t>
            </a:r>
            <a:r>
              <a:rPr lang="en-US" sz="2400" dirty="0" smtClean="0"/>
              <a:t>t</a:t>
            </a:r>
            <a:r>
              <a:rPr lang="ar-IQ" sz="2400" dirty="0" smtClean="0"/>
              <a:t> (طول الدورة </a:t>
            </a:r>
            <a:r>
              <a:rPr lang="ar-IQ" sz="2400" dirty="0" err="1" smtClean="0"/>
              <a:t>المخزنيه</a:t>
            </a:r>
            <a:r>
              <a:rPr lang="ar-IQ" sz="2400" dirty="0" smtClean="0"/>
              <a:t> ) ، بكمية معينه </a:t>
            </a:r>
            <a:r>
              <a:rPr lang="en-US" sz="2400" dirty="0" smtClean="0"/>
              <a:t>Q</a:t>
            </a:r>
            <a:r>
              <a:rPr lang="ar-IQ" sz="2400" dirty="0" smtClean="0"/>
              <a:t> ، هذه تسمى بحجم الطليبة او حجم الحصة (او الدفعة) المطلوبة يتم الحصول عليها فور طلبها والتي ترفع مستوى الخزين البادي من الصفر الى مستوى حجمها </a:t>
            </a:r>
            <a:r>
              <a:rPr lang="en-US" sz="2400" dirty="0" smtClean="0"/>
              <a:t>Q</a:t>
            </a:r>
            <a:r>
              <a:rPr lang="ar-IQ" sz="2400" dirty="0" smtClean="0"/>
              <a:t> والذي بدوره يتناقص تدريجيا وبمعدل </a:t>
            </a:r>
            <a:r>
              <a:rPr lang="en-US" sz="2400" dirty="0" smtClean="0"/>
              <a:t>B</a:t>
            </a:r>
            <a:r>
              <a:rPr lang="ar-IQ" sz="2400" dirty="0" smtClean="0"/>
              <a:t> لكل وحده وقت حتى يصل مستوى الخزين ثانية الى الصفر ، ثم تطلب حصة اخرى من </a:t>
            </a:r>
            <a:r>
              <a:rPr lang="en-US" sz="2400" dirty="0" smtClean="0"/>
              <a:t>Q</a:t>
            </a:r>
            <a:r>
              <a:rPr lang="ar-IQ" sz="2400" dirty="0" smtClean="0"/>
              <a:t> فوريا </a:t>
            </a:r>
          </a:p>
          <a:p>
            <a:pPr marL="0" indent="0">
              <a:buNone/>
            </a:pPr>
            <a:r>
              <a:rPr lang="ar-IQ" sz="2400" dirty="0" smtClean="0"/>
              <a:t>وهكذا تتكرر </a:t>
            </a:r>
            <a:r>
              <a:rPr lang="ar-IQ" sz="2400" dirty="0" err="1" smtClean="0"/>
              <a:t>الدوره</a:t>
            </a:r>
            <a:r>
              <a:rPr lang="ar-IQ" sz="2400" dirty="0" smtClean="0"/>
              <a:t> </a:t>
            </a:r>
            <a:r>
              <a:rPr lang="ar-IQ" sz="2400" dirty="0" err="1" smtClean="0"/>
              <a:t>المخزنيه</a:t>
            </a:r>
            <a:r>
              <a:rPr lang="ar-IQ" sz="2400" dirty="0" smtClean="0"/>
              <a:t> ،ويتحتم علينا تحديد التعاريف للكميات الاتية :- </a:t>
            </a:r>
          </a:p>
          <a:p>
            <a:pPr marL="0" indent="0" algn="l">
              <a:buNone/>
            </a:pPr>
            <a:r>
              <a:rPr lang="ar-IQ" sz="2400" dirty="0" smtClean="0"/>
              <a:t>                                                         </a:t>
            </a:r>
            <a:r>
              <a:rPr lang="en-US" sz="2400" dirty="0" smtClean="0"/>
              <a:t>1- Q: order Quantity , Economic Order Quantity (E.O.Q)</a:t>
            </a:r>
          </a:p>
          <a:p>
            <a:pPr marL="0" indent="0" algn="l">
              <a:buNone/>
            </a:pPr>
            <a:r>
              <a:rPr lang="ar-IQ" sz="2400" dirty="0" smtClean="0"/>
              <a:t>مقدار او حجم </a:t>
            </a:r>
            <a:r>
              <a:rPr lang="ar-IQ" sz="2400" dirty="0" err="1" smtClean="0"/>
              <a:t>الطليبه</a:t>
            </a:r>
            <a:r>
              <a:rPr lang="ar-IQ" sz="2400" dirty="0" smtClean="0"/>
              <a:t> او حجم </a:t>
            </a:r>
            <a:r>
              <a:rPr lang="ar-IQ" sz="2400" dirty="0" err="1" smtClean="0"/>
              <a:t>الدفعه</a:t>
            </a:r>
            <a:r>
              <a:rPr lang="ar-IQ" sz="2400" dirty="0" smtClean="0"/>
              <a:t> او تسمى بالمقدار الاقتصادي للكمية </a:t>
            </a:r>
          </a:p>
          <a:p>
            <a:pPr marL="0" indent="0" algn="l">
              <a:buNone/>
            </a:pPr>
            <a:r>
              <a:rPr lang="en-US" sz="2400" dirty="0" smtClean="0"/>
              <a:t>2- B: Demand rate (Units , </a:t>
            </a:r>
            <a:r>
              <a:rPr lang="en-US" sz="2400" dirty="0" err="1" smtClean="0"/>
              <a:t>Perunit</a:t>
            </a:r>
            <a:r>
              <a:rPr lang="en-US" sz="2400" dirty="0" smtClean="0"/>
              <a:t> time )                                                                                               </a:t>
            </a:r>
          </a:p>
          <a:p>
            <a:pPr marL="0" indent="0" algn="l">
              <a:buNone/>
            </a:pPr>
            <a:r>
              <a:rPr lang="ar-IQ" sz="2400" dirty="0" smtClean="0"/>
              <a:t>وهو معدل الطلب لكل وحده من الوقت (والذي يكون في هذا النموذج ثابت في وحده الوقت) </a:t>
            </a:r>
          </a:p>
          <a:p>
            <a:pPr marL="0" indent="0" algn="l">
              <a:buNone/>
            </a:pPr>
            <a:r>
              <a:rPr lang="en-US" sz="2400" dirty="0" smtClean="0"/>
              <a:t>3- t: time between two order (cycle)                                                                                                      </a:t>
            </a:r>
          </a:p>
          <a:p>
            <a:pPr marL="0" indent="0" algn="l">
              <a:buNone/>
            </a:pPr>
            <a:r>
              <a:rPr lang="ar-IQ" sz="2400" dirty="0" smtClean="0"/>
              <a:t>الوقت اللازم للدورة </a:t>
            </a:r>
            <a:r>
              <a:rPr lang="ar-IQ" sz="2400" dirty="0" err="1" smtClean="0"/>
              <a:t>المخزنية</a:t>
            </a:r>
            <a:r>
              <a:rPr lang="ar-IQ" sz="2400" dirty="0" smtClean="0"/>
              <a:t> الواحدة او الوقت بين الطلب على كميتين متتاليتين او الوقت </a:t>
            </a:r>
          </a:p>
          <a:p>
            <a:pPr marL="0" indent="0" algn="l">
              <a:buNone/>
            </a:pPr>
            <a:r>
              <a:rPr lang="ar-IQ" sz="2400" dirty="0" smtClean="0"/>
              <a:t>بين طلبين متتالين </a:t>
            </a:r>
          </a:p>
          <a:p>
            <a:pPr marL="0" indent="0" algn="l">
              <a:buNone/>
            </a:pPr>
            <a:r>
              <a:rPr lang="en-US" sz="2400" dirty="0" smtClean="0"/>
              <a:t>4- C: unit cost                                                                                                                                              </a:t>
            </a:r>
          </a:p>
          <a:p>
            <a:pPr marL="0" indent="0" algn="l">
              <a:buNone/>
            </a:pPr>
            <a:r>
              <a:rPr lang="ar-IQ" sz="2400" dirty="0" smtClean="0"/>
              <a:t>كلفه الشراء للوحدة الواحدة من وحدات الخزين </a:t>
            </a:r>
          </a:p>
          <a:p>
            <a:pPr marL="0" indent="0" algn="l">
              <a:buNone/>
            </a:pPr>
            <a:r>
              <a:rPr lang="en-US" sz="2400" dirty="0" smtClean="0"/>
              <a:t>5- k: set up cost ,fixed cost per order                                                                                                     </a:t>
            </a:r>
          </a:p>
          <a:p>
            <a:pPr marL="0" indent="0" algn="l">
              <a:buNone/>
            </a:pPr>
            <a:r>
              <a:rPr lang="ar-IQ" sz="2400" dirty="0" smtClean="0"/>
              <a:t>كلفة </a:t>
            </a:r>
            <a:r>
              <a:rPr lang="ar-IQ" sz="2400" dirty="0" err="1" smtClean="0"/>
              <a:t>الطلبيه</a:t>
            </a:r>
            <a:r>
              <a:rPr lang="ar-IQ" sz="2400" dirty="0" smtClean="0"/>
              <a:t> </a:t>
            </a:r>
            <a:r>
              <a:rPr lang="ar-IQ" sz="2400" dirty="0" err="1" smtClean="0"/>
              <a:t>الواحده</a:t>
            </a:r>
            <a:r>
              <a:rPr lang="ar-IQ" sz="2400" dirty="0" smtClean="0"/>
              <a:t> والتي تكون ثابته لكل طلبية او تسمى بالكلفة الثابتة </a:t>
            </a:r>
          </a:p>
          <a:p>
            <a:pPr marL="0" indent="0" algn="l">
              <a:buNone/>
            </a:pPr>
            <a:r>
              <a:rPr lang="en-US" sz="2400" dirty="0" smtClean="0"/>
              <a:t>6- l: holding  cost per unit per unit time                                                                                                </a:t>
            </a:r>
            <a:endParaRPr lang="ar-IQ" sz="2400" dirty="0" smtClean="0"/>
          </a:p>
          <a:p>
            <a:pPr marL="0" indent="0" algn="l">
              <a:buNone/>
            </a:pPr>
            <a:r>
              <a:rPr lang="ar-IQ" sz="2400" dirty="0" smtClean="0"/>
              <a:t>كلفة الاحتفاظ بالخزين لكل وحدة لكل وحده وقت </a:t>
            </a:r>
          </a:p>
          <a:p>
            <a:pPr marL="0" indent="0" algn="l">
              <a:buNone/>
            </a:pPr>
            <a:r>
              <a:rPr lang="en-US" sz="2400" dirty="0" smtClean="0"/>
              <a:t>7- I: holding cost per unit time always represented as a percentage of the inventory value      </a:t>
            </a:r>
          </a:p>
          <a:p>
            <a:pPr marL="0" indent="0" algn="l">
              <a:buNone/>
            </a:pPr>
            <a:r>
              <a:rPr lang="ar-IQ" sz="2400" dirty="0" smtClean="0"/>
              <a:t>وهي كلفة الاحتفاظ بالخزين ولكل وحدة وقت ودائما تمثل على شكل نسبة مئوية من قيمة الخزين </a:t>
            </a:r>
            <a:r>
              <a:rPr lang="en-US" sz="2400" dirty="0" smtClean="0"/>
              <a:t> </a:t>
            </a:r>
            <a:endParaRPr lang="ar-IQ" sz="2400" dirty="0" smtClean="0"/>
          </a:p>
        </p:txBody>
      </p:sp>
    </p:spTree>
    <p:extLst>
      <p:ext uri="{BB962C8B-B14F-4D97-AF65-F5344CB8AC3E}">
        <p14:creationId xmlns:p14="http://schemas.microsoft.com/office/powerpoint/2010/main" val="33458249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رابط كسهم مستقيم 2"/>
          <p:cNvCxnSpPr/>
          <p:nvPr/>
        </p:nvCxnSpPr>
        <p:spPr>
          <a:xfrm>
            <a:off x="971600" y="1992710"/>
            <a:ext cx="748883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رابط مستقيم 6"/>
          <p:cNvCxnSpPr/>
          <p:nvPr/>
        </p:nvCxnSpPr>
        <p:spPr>
          <a:xfrm flipV="1">
            <a:off x="971600" y="548680"/>
            <a:ext cx="0" cy="144403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رابط مستقيم 8"/>
          <p:cNvCxnSpPr/>
          <p:nvPr/>
        </p:nvCxnSpPr>
        <p:spPr>
          <a:xfrm>
            <a:off x="971600" y="548680"/>
            <a:ext cx="1440160" cy="144403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رابط مستقيم 10"/>
          <p:cNvCxnSpPr/>
          <p:nvPr/>
        </p:nvCxnSpPr>
        <p:spPr>
          <a:xfrm flipV="1">
            <a:off x="2411760" y="548680"/>
            <a:ext cx="0" cy="144403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رابط مستقيم 12"/>
          <p:cNvCxnSpPr/>
          <p:nvPr/>
        </p:nvCxnSpPr>
        <p:spPr>
          <a:xfrm>
            <a:off x="2411760" y="548680"/>
            <a:ext cx="1440160" cy="144403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رابط مستقيم 14"/>
          <p:cNvCxnSpPr/>
          <p:nvPr/>
        </p:nvCxnSpPr>
        <p:spPr>
          <a:xfrm flipV="1">
            <a:off x="3851920" y="548680"/>
            <a:ext cx="0" cy="144403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رابط مستقيم 16"/>
          <p:cNvCxnSpPr/>
          <p:nvPr/>
        </p:nvCxnSpPr>
        <p:spPr>
          <a:xfrm>
            <a:off x="3851920" y="548680"/>
            <a:ext cx="1440160" cy="144403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رابط مستقيم 18"/>
          <p:cNvCxnSpPr/>
          <p:nvPr/>
        </p:nvCxnSpPr>
        <p:spPr>
          <a:xfrm flipV="1">
            <a:off x="5292080" y="548680"/>
            <a:ext cx="0" cy="144403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رابط مستقيم 20"/>
          <p:cNvCxnSpPr/>
          <p:nvPr/>
        </p:nvCxnSpPr>
        <p:spPr>
          <a:xfrm>
            <a:off x="5292080" y="548680"/>
            <a:ext cx="1440160" cy="144403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رابط مستقيم 22"/>
          <p:cNvCxnSpPr/>
          <p:nvPr/>
        </p:nvCxnSpPr>
        <p:spPr>
          <a:xfrm flipV="1">
            <a:off x="6732240" y="548680"/>
            <a:ext cx="0" cy="144403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رابط مستقيم 24"/>
          <p:cNvCxnSpPr/>
          <p:nvPr/>
        </p:nvCxnSpPr>
        <p:spPr>
          <a:xfrm>
            <a:off x="6732240" y="548680"/>
            <a:ext cx="720080" cy="722015"/>
          </a:xfrm>
          <a:prstGeom prst="line">
            <a:avLst/>
          </a:prstGeom>
        </p:spPr>
        <p:style>
          <a:lnRef idx="1">
            <a:schemeClr val="accent1"/>
          </a:lnRef>
          <a:fillRef idx="0">
            <a:schemeClr val="accent1"/>
          </a:fillRef>
          <a:effectRef idx="0">
            <a:schemeClr val="accent1"/>
          </a:effectRef>
          <a:fontRef idx="minor">
            <a:schemeClr val="tx1"/>
          </a:fontRef>
        </p:style>
      </p:cxnSp>
      <p:sp>
        <p:nvSpPr>
          <p:cNvPr id="26" name="مربع نص 25"/>
          <p:cNvSpPr txBox="1"/>
          <p:nvPr/>
        </p:nvSpPr>
        <p:spPr>
          <a:xfrm>
            <a:off x="1547664" y="692696"/>
            <a:ext cx="288032" cy="276999"/>
          </a:xfrm>
          <a:prstGeom prst="rect">
            <a:avLst/>
          </a:prstGeom>
          <a:noFill/>
        </p:spPr>
        <p:txBody>
          <a:bodyPr wrap="square" rtlCol="1">
            <a:spAutoFit/>
          </a:bodyPr>
          <a:lstStyle/>
          <a:p>
            <a:r>
              <a:rPr lang="en-US" sz="1200" dirty="0"/>
              <a:t>B</a:t>
            </a:r>
            <a:endParaRPr lang="ar-IQ" sz="1200" dirty="0"/>
          </a:p>
        </p:txBody>
      </p:sp>
      <p:sp>
        <p:nvSpPr>
          <p:cNvPr id="27" name="مربع نص 26"/>
          <p:cNvSpPr txBox="1"/>
          <p:nvPr/>
        </p:nvSpPr>
        <p:spPr>
          <a:xfrm>
            <a:off x="2987824" y="771187"/>
            <a:ext cx="288032" cy="276999"/>
          </a:xfrm>
          <a:prstGeom prst="rect">
            <a:avLst/>
          </a:prstGeom>
          <a:noFill/>
        </p:spPr>
        <p:txBody>
          <a:bodyPr wrap="square" rtlCol="1">
            <a:spAutoFit/>
          </a:bodyPr>
          <a:lstStyle/>
          <a:p>
            <a:r>
              <a:rPr lang="en-US" sz="1200" dirty="0"/>
              <a:t>B</a:t>
            </a:r>
            <a:endParaRPr lang="ar-IQ" sz="1200" dirty="0"/>
          </a:p>
        </p:txBody>
      </p:sp>
      <p:sp>
        <p:nvSpPr>
          <p:cNvPr id="28" name="مربع نص 27"/>
          <p:cNvSpPr txBox="1"/>
          <p:nvPr/>
        </p:nvSpPr>
        <p:spPr>
          <a:xfrm>
            <a:off x="4427984" y="771186"/>
            <a:ext cx="288032" cy="276999"/>
          </a:xfrm>
          <a:prstGeom prst="rect">
            <a:avLst/>
          </a:prstGeom>
          <a:noFill/>
        </p:spPr>
        <p:txBody>
          <a:bodyPr wrap="square" rtlCol="1">
            <a:spAutoFit/>
          </a:bodyPr>
          <a:lstStyle/>
          <a:p>
            <a:r>
              <a:rPr lang="en-US" sz="1200" dirty="0"/>
              <a:t>B</a:t>
            </a:r>
            <a:endParaRPr lang="ar-IQ" sz="1200" dirty="0"/>
          </a:p>
        </p:txBody>
      </p:sp>
      <p:sp>
        <p:nvSpPr>
          <p:cNvPr id="29" name="مربع نص 28"/>
          <p:cNvSpPr txBox="1"/>
          <p:nvPr/>
        </p:nvSpPr>
        <p:spPr>
          <a:xfrm>
            <a:off x="5868144" y="771185"/>
            <a:ext cx="288032" cy="276999"/>
          </a:xfrm>
          <a:prstGeom prst="rect">
            <a:avLst/>
          </a:prstGeom>
          <a:noFill/>
        </p:spPr>
        <p:txBody>
          <a:bodyPr wrap="square" rtlCol="1">
            <a:spAutoFit/>
          </a:bodyPr>
          <a:lstStyle/>
          <a:p>
            <a:r>
              <a:rPr lang="en-US" sz="1200" dirty="0"/>
              <a:t>B</a:t>
            </a:r>
            <a:endParaRPr lang="ar-IQ" sz="1200" dirty="0"/>
          </a:p>
        </p:txBody>
      </p:sp>
      <p:sp>
        <p:nvSpPr>
          <p:cNvPr id="30" name="مربع نص 29"/>
          <p:cNvSpPr txBox="1"/>
          <p:nvPr/>
        </p:nvSpPr>
        <p:spPr>
          <a:xfrm>
            <a:off x="2023567" y="1107857"/>
            <a:ext cx="288032" cy="276999"/>
          </a:xfrm>
          <a:prstGeom prst="rect">
            <a:avLst/>
          </a:prstGeom>
          <a:noFill/>
        </p:spPr>
        <p:txBody>
          <a:bodyPr wrap="square" rtlCol="1">
            <a:spAutoFit/>
          </a:bodyPr>
          <a:lstStyle/>
          <a:p>
            <a:r>
              <a:rPr lang="en-US" sz="1200" dirty="0" smtClean="0"/>
              <a:t>Q</a:t>
            </a:r>
            <a:endParaRPr lang="ar-IQ" sz="1200" dirty="0"/>
          </a:p>
        </p:txBody>
      </p:sp>
      <p:sp>
        <p:nvSpPr>
          <p:cNvPr id="32" name="مربع نص 31"/>
          <p:cNvSpPr txBox="1"/>
          <p:nvPr/>
        </p:nvSpPr>
        <p:spPr>
          <a:xfrm>
            <a:off x="3419872" y="1132195"/>
            <a:ext cx="288032" cy="276999"/>
          </a:xfrm>
          <a:prstGeom prst="rect">
            <a:avLst/>
          </a:prstGeom>
          <a:noFill/>
        </p:spPr>
        <p:txBody>
          <a:bodyPr wrap="square" rtlCol="1">
            <a:spAutoFit/>
          </a:bodyPr>
          <a:lstStyle/>
          <a:p>
            <a:r>
              <a:rPr lang="en-US" sz="1200" dirty="0" smtClean="0"/>
              <a:t>Q</a:t>
            </a:r>
            <a:endParaRPr lang="ar-IQ" sz="1200" dirty="0"/>
          </a:p>
        </p:txBody>
      </p:sp>
      <p:sp>
        <p:nvSpPr>
          <p:cNvPr id="33" name="مربع نص 32"/>
          <p:cNvSpPr txBox="1"/>
          <p:nvPr/>
        </p:nvSpPr>
        <p:spPr>
          <a:xfrm>
            <a:off x="4932040" y="1132195"/>
            <a:ext cx="288032" cy="276999"/>
          </a:xfrm>
          <a:prstGeom prst="rect">
            <a:avLst/>
          </a:prstGeom>
          <a:noFill/>
        </p:spPr>
        <p:txBody>
          <a:bodyPr wrap="square" rtlCol="1">
            <a:spAutoFit/>
          </a:bodyPr>
          <a:lstStyle/>
          <a:p>
            <a:r>
              <a:rPr lang="en-US" sz="1200" dirty="0" smtClean="0"/>
              <a:t>Q</a:t>
            </a:r>
            <a:endParaRPr lang="ar-IQ" sz="1200" dirty="0"/>
          </a:p>
        </p:txBody>
      </p:sp>
      <p:sp>
        <p:nvSpPr>
          <p:cNvPr id="34" name="مربع نص 33"/>
          <p:cNvSpPr txBox="1"/>
          <p:nvPr/>
        </p:nvSpPr>
        <p:spPr>
          <a:xfrm>
            <a:off x="6372200" y="1132195"/>
            <a:ext cx="288032" cy="276999"/>
          </a:xfrm>
          <a:prstGeom prst="rect">
            <a:avLst/>
          </a:prstGeom>
          <a:noFill/>
        </p:spPr>
        <p:txBody>
          <a:bodyPr wrap="square" rtlCol="1">
            <a:spAutoFit/>
          </a:bodyPr>
          <a:lstStyle/>
          <a:p>
            <a:r>
              <a:rPr lang="en-US" sz="1200" dirty="0" smtClean="0"/>
              <a:t>Q</a:t>
            </a:r>
            <a:endParaRPr lang="ar-IQ" sz="1200" dirty="0"/>
          </a:p>
        </p:txBody>
      </p:sp>
      <p:sp>
        <p:nvSpPr>
          <p:cNvPr id="35" name="مربع نص 34"/>
          <p:cNvSpPr txBox="1"/>
          <p:nvPr/>
        </p:nvSpPr>
        <p:spPr>
          <a:xfrm>
            <a:off x="179512" y="1168738"/>
            <a:ext cx="288032" cy="276999"/>
          </a:xfrm>
          <a:prstGeom prst="rect">
            <a:avLst/>
          </a:prstGeom>
          <a:noFill/>
        </p:spPr>
        <p:txBody>
          <a:bodyPr wrap="square" rtlCol="1">
            <a:spAutoFit/>
          </a:bodyPr>
          <a:lstStyle/>
          <a:p>
            <a:r>
              <a:rPr lang="en-US" sz="1200" dirty="0" smtClean="0"/>
              <a:t>Q</a:t>
            </a:r>
            <a:endParaRPr lang="ar-IQ" sz="1200" dirty="0"/>
          </a:p>
        </p:txBody>
      </p:sp>
      <p:sp>
        <p:nvSpPr>
          <p:cNvPr id="37" name="مربع نص 36"/>
          <p:cNvSpPr txBox="1"/>
          <p:nvPr/>
        </p:nvSpPr>
        <p:spPr>
          <a:xfrm>
            <a:off x="1547664" y="2492896"/>
            <a:ext cx="288032" cy="276999"/>
          </a:xfrm>
          <a:prstGeom prst="rect">
            <a:avLst/>
          </a:prstGeom>
          <a:noFill/>
        </p:spPr>
        <p:txBody>
          <a:bodyPr wrap="square" rtlCol="1">
            <a:spAutoFit/>
          </a:bodyPr>
          <a:lstStyle/>
          <a:p>
            <a:r>
              <a:rPr lang="en-US" sz="1200" dirty="0" smtClean="0"/>
              <a:t>t </a:t>
            </a:r>
            <a:endParaRPr lang="ar-IQ" sz="1200" dirty="0"/>
          </a:p>
        </p:txBody>
      </p:sp>
      <p:sp>
        <p:nvSpPr>
          <p:cNvPr id="38" name="مربع نص 37"/>
          <p:cNvSpPr txBox="1"/>
          <p:nvPr/>
        </p:nvSpPr>
        <p:spPr>
          <a:xfrm>
            <a:off x="2987824" y="2286455"/>
            <a:ext cx="288032" cy="276999"/>
          </a:xfrm>
          <a:prstGeom prst="rect">
            <a:avLst/>
          </a:prstGeom>
          <a:noFill/>
        </p:spPr>
        <p:txBody>
          <a:bodyPr wrap="square" rtlCol="1">
            <a:spAutoFit/>
          </a:bodyPr>
          <a:lstStyle/>
          <a:p>
            <a:r>
              <a:rPr lang="en-US" sz="1200" dirty="0" smtClean="0"/>
              <a:t>t </a:t>
            </a:r>
            <a:endParaRPr lang="ar-IQ" sz="1200" dirty="0"/>
          </a:p>
        </p:txBody>
      </p:sp>
      <p:sp>
        <p:nvSpPr>
          <p:cNvPr id="39" name="مربع نص 38"/>
          <p:cNvSpPr txBox="1"/>
          <p:nvPr/>
        </p:nvSpPr>
        <p:spPr>
          <a:xfrm>
            <a:off x="4427984" y="2286454"/>
            <a:ext cx="288032" cy="276999"/>
          </a:xfrm>
          <a:prstGeom prst="rect">
            <a:avLst/>
          </a:prstGeom>
          <a:noFill/>
        </p:spPr>
        <p:txBody>
          <a:bodyPr wrap="square" rtlCol="1">
            <a:spAutoFit/>
          </a:bodyPr>
          <a:lstStyle/>
          <a:p>
            <a:r>
              <a:rPr lang="en-US" sz="1200" dirty="0" smtClean="0"/>
              <a:t>t </a:t>
            </a:r>
            <a:endParaRPr lang="ar-IQ" sz="1200" dirty="0"/>
          </a:p>
        </p:txBody>
      </p:sp>
      <p:sp>
        <p:nvSpPr>
          <p:cNvPr id="40" name="مربع نص 39"/>
          <p:cNvSpPr txBox="1"/>
          <p:nvPr/>
        </p:nvSpPr>
        <p:spPr>
          <a:xfrm>
            <a:off x="5868144" y="2286455"/>
            <a:ext cx="288032" cy="276999"/>
          </a:xfrm>
          <a:prstGeom prst="rect">
            <a:avLst/>
          </a:prstGeom>
          <a:noFill/>
        </p:spPr>
        <p:txBody>
          <a:bodyPr wrap="square" rtlCol="1">
            <a:spAutoFit/>
          </a:bodyPr>
          <a:lstStyle/>
          <a:p>
            <a:r>
              <a:rPr lang="en-US" sz="1200" dirty="0" smtClean="0"/>
              <a:t>t </a:t>
            </a:r>
            <a:endParaRPr lang="ar-IQ" sz="1200" dirty="0"/>
          </a:p>
        </p:txBody>
      </p:sp>
      <p:sp>
        <p:nvSpPr>
          <p:cNvPr id="41" name="قوس كبير أيسر 40"/>
          <p:cNvSpPr/>
          <p:nvPr/>
        </p:nvSpPr>
        <p:spPr>
          <a:xfrm>
            <a:off x="467544" y="548680"/>
            <a:ext cx="360040" cy="1444030"/>
          </a:xfrm>
          <a:prstGeom prst="leftBrace">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ar-IQ"/>
          </a:p>
        </p:txBody>
      </p:sp>
      <p:sp>
        <p:nvSpPr>
          <p:cNvPr id="42" name="قوس كبير أيسر 41"/>
          <p:cNvSpPr/>
          <p:nvPr/>
        </p:nvSpPr>
        <p:spPr>
          <a:xfrm rot="16200000">
            <a:off x="1532112" y="1897781"/>
            <a:ext cx="288032" cy="1008112"/>
          </a:xfrm>
          <a:prstGeom prst="leftBrace">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ar-IQ"/>
          </a:p>
        </p:txBody>
      </p:sp>
      <mc:AlternateContent xmlns:mc="http://schemas.openxmlformats.org/markup-compatibility/2006" xmlns:a14="http://schemas.microsoft.com/office/drawing/2010/main">
        <mc:Choice Requires="a14">
          <p:sp>
            <p:nvSpPr>
              <p:cNvPr id="43" name="مربع نص 42"/>
              <p:cNvSpPr txBox="1"/>
              <p:nvPr/>
            </p:nvSpPr>
            <p:spPr>
              <a:xfrm>
                <a:off x="0" y="2852936"/>
                <a:ext cx="9036496" cy="3830472"/>
              </a:xfrm>
              <a:prstGeom prst="rect">
                <a:avLst/>
              </a:prstGeom>
              <a:noFill/>
            </p:spPr>
            <p:txBody>
              <a:bodyPr wrap="square" rtlCol="1">
                <a:spAutoFit/>
              </a:bodyPr>
              <a:lstStyle/>
              <a:p>
                <a:r>
                  <a:rPr lang="ar-IQ" dirty="0" smtClean="0"/>
                  <a:t>:- الكلفة الكلية للخزين وبكل دورة مخزنيه = كلفة الشراء + كلفة الطلبية +الاحتفاظ بالخزين </a:t>
                </a:r>
              </a:p>
              <a:p>
                <a:r>
                  <a:rPr lang="ar-IQ" dirty="0" smtClean="0"/>
                  <a:t>ويكون المرادف باللغة الاخرى لتسهيل وضعها على شكل رموز </a:t>
                </a:r>
              </a:p>
              <a:p>
                <a:r>
                  <a:rPr lang="en-US" dirty="0" smtClean="0"/>
                  <a:t>Total inventory cost </a:t>
                </a:r>
                <a:r>
                  <a:rPr lang="en-US" dirty="0" err="1" smtClean="0"/>
                  <a:t>percycle</a:t>
                </a:r>
                <a:r>
                  <a:rPr lang="en-US" dirty="0" smtClean="0"/>
                  <a:t> =purchase cost + set up cost +holding cost  </a:t>
                </a:r>
              </a:p>
              <a:p>
                <a:r>
                  <a:rPr lang="en-US" dirty="0" smtClean="0"/>
                  <a:t>:- T – c/cycle = CQ + k + </a:t>
                </a:r>
                <a:r>
                  <a:rPr lang="en-US" dirty="0" err="1" smtClean="0"/>
                  <a:t>ht</a:t>
                </a:r>
                <a:r>
                  <a:rPr lang="en-US" dirty="0" smtClean="0"/>
                  <a:t> </a:t>
                </a:r>
              </a:p>
              <a:p>
                <a:r>
                  <a:rPr lang="ar-IQ" dirty="0" smtClean="0"/>
                  <a:t>بما ان الـ (</a:t>
                </a:r>
                <a:r>
                  <a:rPr lang="en-US" dirty="0" smtClean="0"/>
                  <a:t>h</a:t>
                </a:r>
                <a:r>
                  <a:rPr lang="ar-IQ" dirty="0" smtClean="0"/>
                  <a:t>) هي كلفة الاحتفاظ بالخزين وتحسب لكل وحده ولكل وحده وقت فيجب ان تضرب (</a:t>
                </a:r>
                <a:r>
                  <a:rPr lang="en-US" dirty="0" smtClean="0"/>
                  <a:t>h</a:t>
                </a:r>
                <a:r>
                  <a:rPr lang="ar-IQ" dirty="0" smtClean="0"/>
                  <a:t>) بالكمية المخزونة ومقدار الوقت والكمية المخزونة اتفق ان يؤخذ معدلها والذي هو كما يلي </a:t>
                </a:r>
              </a:p>
              <a:p>
                <a:pPr/>
                <a14:m>
                  <m:oMathPara xmlns:m="http://schemas.openxmlformats.org/officeDocument/2006/math">
                    <m:oMathParaPr>
                      <m:jc m:val="centerGroup"/>
                    </m:oMathParaPr>
                    <m:oMath xmlns:m="http://schemas.openxmlformats.org/officeDocument/2006/math">
                      <m:f>
                        <m:fPr>
                          <m:ctrlPr>
                            <a:rPr lang="ar-IQ" i="1" smtClean="0">
                              <a:latin typeface="Cambria Math"/>
                            </a:rPr>
                          </m:ctrlPr>
                        </m:fPr>
                        <m:num>
                          <m:r>
                            <a:rPr lang="ar-IQ" b="0" i="1" smtClean="0">
                              <a:latin typeface="Cambria Math"/>
                            </a:rPr>
                            <m:t>المده</m:t>
                          </m:r>
                          <m:r>
                            <a:rPr lang="ar-IQ" b="0" i="1" smtClean="0">
                              <a:latin typeface="Cambria Math"/>
                            </a:rPr>
                            <m:t> </m:t>
                          </m:r>
                          <m:r>
                            <a:rPr lang="ar-IQ" b="0" i="1" smtClean="0">
                              <a:latin typeface="Cambria Math"/>
                            </a:rPr>
                            <m:t>اخر</m:t>
                          </m:r>
                          <m:r>
                            <a:rPr lang="ar-IQ" b="0" i="1" smtClean="0">
                              <a:latin typeface="Cambria Math"/>
                            </a:rPr>
                            <m:t> </m:t>
                          </m:r>
                          <m:r>
                            <a:rPr lang="ar-IQ" b="0" i="1" smtClean="0">
                              <a:latin typeface="Cambria Math"/>
                            </a:rPr>
                            <m:t>في</m:t>
                          </m:r>
                          <m:r>
                            <a:rPr lang="ar-IQ" b="0" i="1" smtClean="0">
                              <a:latin typeface="Cambria Math"/>
                            </a:rPr>
                            <m:t> </m:t>
                          </m:r>
                          <m:r>
                            <a:rPr lang="ar-IQ" b="0" i="1" smtClean="0">
                              <a:latin typeface="Cambria Math"/>
                            </a:rPr>
                            <m:t>الكميه</m:t>
                          </m:r>
                          <m:r>
                            <a:rPr lang="ar-IQ" b="0" i="1" smtClean="0">
                              <a:latin typeface="Cambria Math"/>
                            </a:rPr>
                            <m:t>+</m:t>
                          </m:r>
                          <m:r>
                            <a:rPr lang="ar-IQ" b="0" i="1" smtClean="0">
                              <a:latin typeface="Cambria Math"/>
                            </a:rPr>
                            <m:t>المده</m:t>
                          </m:r>
                          <m:r>
                            <a:rPr lang="ar-IQ" b="0" i="1" smtClean="0">
                              <a:latin typeface="Cambria Math"/>
                            </a:rPr>
                            <m:t> </m:t>
                          </m:r>
                          <m:r>
                            <a:rPr lang="ar-IQ" b="0" i="1" smtClean="0">
                              <a:latin typeface="Cambria Math"/>
                            </a:rPr>
                            <m:t>اول</m:t>
                          </m:r>
                          <m:r>
                            <a:rPr lang="ar-IQ" b="0" i="1" smtClean="0">
                              <a:latin typeface="Cambria Math"/>
                            </a:rPr>
                            <m:t> </m:t>
                          </m:r>
                          <m:r>
                            <a:rPr lang="ar-IQ" b="0" i="1" smtClean="0">
                              <a:latin typeface="Cambria Math"/>
                            </a:rPr>
                            <m:t>في</m:t>
                          </m:r>
                          <m:r>
                            <a:rPr lang="ar-IQ" b="0" i="1" smtClean="0">
                              <a:latin typeface="Cambria Math"/>
                            </a:rPr>
                            <m:t> </m:t>
                          </m:r>
                          <m:r>
                            <a:rPr lang="ar-IQ" b="0" i="1" smtClean="0">
                              <a:latin typeface="Cambria Math"/>
                            </a:rPr>
                            <m:t>الكمية</m:t>
                          </m:r>
                          <m:r>
                            <a:rPr lang="ar-IQ" b="0" i="1" smtClean="0">
                              <a:latin typeface="Cambria Math"/>
                            </a:rPr>
                            <m:t> </m:t>
                          </m:r>
                        </m:num>
                        <m:den>
                          <m:r>
                            <a:rPr lang="ar-IQ" b="0" i="1" smtClean="0">
                              <a:latin typeface="Cambria Math"/>
                            </a:rPr>
                            <m:t>2</m:t>
                          </m:r>
                        </m:den>
                      </m:f>
                      <m:r>
                        <a:rPr lang="ar-IQ" b="0" i="1" smtClean="0">
                          <a:latin typeface="Cambria Math"/>
                        </a:rPr>
                        <m:t>=</m:t>
                      </m:r>
                      <m:r>
                        <a:rPr lang="ar-IQ" b="0" i="1" smtClean="0">
                          <a:latin typeface="Cambria Math"/>
                        </a:rPr>
                        <m:t>المخزونه</m:t>
                      </m:r>
                      <m:r>
                        <a:rPr lang="ar-IQ" b="0" i="1" smtClean="0">
                          <a:latin typeface="Cambria Math"/>
                        </a:rPr>
                        <m:t> </m:t>
                      </m:r>
                      <m:r>
                        <a:rPr lang="ar-IQ" b="0" i="1" smtClean="0">
                          <a:latin typeface="Cambria Math"/>
                        </a:rPr>
                        <m:t>الكميه</m:t>
                      </m:r>
                      <m:r>
                        <a:rPr lang="ar-IQ" b="0" i="1" smtClean="0">
                          <a:latin typeface="Cambria Math"/>
                        </a:rPr>
                        <m:t> </m:t>
                      </m:r>
                      <m:r>
                        <a:rPr lang="ar-IQ" b="0" i="1" smtClean="0">
                          <a:latin typeface="Cambria Math"/>
                        </a:rPr>
                        <m:t>معدل</m:t>
                      </m:r>
                      <m:r>
                        <a:rPr lang="ar-IQ" b="0" i="1" smtClean="0">
                          <a:latin typeface="Cambria Math"/>
                        </a:rPr>
                        <m:t> </m:t>
                      </m:r>
                    </m:oMath>
                  </m:oMathPara>
                </a14:m>
                <a:endParaRPr lang="ar-IQ" dirty="0" smtClean="0"/>
              </a:p>
              <a:p>
                <a:r>
                  <a:rPr lang="ar-IQ" dirty="0" smtClean="0"/>
                  <a:t>وتكون بالرموز </a:t>
                </a:r>
              </a:p>
              <a:p>
                <a:pPr/>
                <a14:m>
                  <m:oMathPara xmlns:m="http://schemas.openxmlformats.org/officeDocument/2006/math">
                    <m:oMathParaPr>
                      <m:jc m:val="centerGroup"/>
                    </m:oMathParaPr>
                    <m:oMath xmlns:m="http://schemas.openxmlformats.org/officeDocument/2006/math">
                      <m:f>
                        <m:fPr>
                          <m:ctrlPr>
                            <a:rPr lang="ar-IQ" i="1" smtClean="0">
                              <a:latin typeface="Cambria Math"/>
                            </a:rPr>
                          </m:ctrlPr>
                        </m:fPr>
                        <m:num>
                          <m:r>
                            <a:rPr lang="en-US" b="0" i="1" smtClean="0">
                              <a:latin typeface="Cambria Math"/>
                            </a:rPr>
                            <m:t>𝑄</m:t>
                          </m:r>
                        </m:num>
                        <m:den>
                          <m:r>
                            <a:rPr lang="ar-IQ" b="0" i="1" smtClean="0">
                              <a:latin typeface="Cambria Math"/>
                            </a:rPr>
                            <m:t>2</m:t>
                          </m:r>
                        </m:den>
                      </m:f>
                      <m:r>
                        <a:rPr lang="ar-IQ" b="0" i="1" smtClean="0">
                          <a:latin typeface="Cambria Math"/>
                        </a:rPr>
                        <m:t>= </m:t>
                      </m:r>
                      <m:f>
                        <m:fPr>
                          <m:ctrlPr>
                            <a:rPr lang="ar-IQ" i="1" smtClean="0">
                              <a:latin typeface="Cambria Math"/>
                            </a:rPr>
                          </m:ctrlPr>
                        </m:fPr>
                        <m:num>
                          <m:r>
                            <a:rPr lang="en-US" b="0" i="1" smtClean="0">
                              <a:latin typeface="Cambria Math"/>
                            </a:rPr>
                            <m:t>𝑄</m:t>
                          </m:r>
                          <m:r>
                            <a:rPr lang="en-US" b="0" i="1" smtClean="0">
                              <a:latin typeface="Cambria Math"/>
                            </a:rPr>
                            <m:t>+</m:t>
                          </m:r>
                          <m:r>
                            <a:rPr lang="en-US" b="0" i="1" smtClean="0">
                              <a:latin typeface="Cambria Math"/>
                            </a:rPr>
                            <m:t>0</m:t>
                          </m:r>
                        </m:num>
                        <m:den>
                          <m:r>
                            <a:rPr lang="ar-IQ" b="0" i="1" smtClean="0">
                              <a:latin typeface="Cambria Math"/>
                            </a:rPr>
                            <m:t>2</m:t>
                          </m:r>
                        </m:den>
                      </m:f>
                    </m:oMath>
                  </m:oMathPara>
                </a14:m>
                <a:endParaRPr lang="ar-IQ" dirty="0" smtClean="0"/>
              </a:p>
              <a:p>
                <a:r>
                  <a:rPr lang="ar-IQ" dirty="0" smtClean="0"/>
                  <a:t>وستكون المعادلة السابقة كما يلي </a:t>
                </a:r>
              </a:p>
              <a:p>
                <a:r>
                  <a:rPr lang="en-US" dirty="0" smtClean="0"/>
                  <a:t>T – C / cycle  = CQ + k + h</a:t>
                </a:r>
                <a14:m>
                  <m:oMath xmlns:m="http://schemas.openxmlformats.org/officeDocument/2006/math">
                    <m:f>
                      <m:fPr>
                        <m:ctrlPr>
                          <a:rPr lang="en-US" i="1" smtClean="0">
                            <a:latin typeface="Cambria Math"/>
                          </a:rPr>
                        </m:ctrlPr>
                      </m:fPr>
                      <m:num>
                        <m:r>
                          <a:rPr lang="en-US" b="0" i="1" smtClean="0">
                            <a:latin typeface="Cambria Math"/>
                          </a:rPr>
                          <m:t>𝑄</m:t>
                        </m:r>
                      </m:num>
                      <m:den>
                        <m:r>
                          <a:rPr lang="en-US" b="0" i="1" smtClean="0">
                            <a:latin typeface="Cambria Math"/>
                          </a:rPr>
                          <m:t>2</m:t>
                        </m:r>
                      </m:den>
                    </m:f>
                  </m:oMath>
                </a14:m>
                <a:r>
                  <a:rPr lang="en-US" dirty="0" smtClean="0"/>
                  <a:t>t                                                           </a:t>
                </a:r>
                <a:endParaRPr lang="ar-IQ" dirty="0"/>
              </a:p>
            </p:txBody>
          </p:sp>
        </mc:Choice>
        <mc:Fallback xmlns="">
          <p:sp>
            <p:nvSpPr>
              <p:cNvPr id="43" name="مربع نص 42"/>
              <p:cNvSpPr txBox="1">
                <a:spLocks noRot="1" noChangeAspect="1" noMove="1" noResize="1" noEditPoints="1" noAdjustHandles="1" noChangeArrowheads="1" noChangeShapeType="1" noTextEdit="1"/>
              </p:cNvSpPr>
              <p:nvPr/>
            </p:nvSpPr>
            <p:spPr>
              <a:xfrm>
                <a:off x="0" y="2852936"/>
                <a:ext cx="9036496" cy="3830472"/>
              </a:xfrm>
              <a:prstGeom prst="rect">
                <a:avLst/>
              </a:prstGeom>
              <a:blipFill rotWithShape="1">
                <a:blip r:embed="rId2"/>
                <a:stretch>
                  <a:fillRect t="-796" r="-607"/>
                </a:stretch>
              </a:blipFill>
            </p:spPr>
            <p:txBody>
              <a:bodyPr/>
              <a:lstStyle/>
              <a:p>
                <a:r>
                  <a:rPr lang="ar-IQ">
                    <a:noFill/>
                  </a:rPr>
                  <a:t> </a:t>
                </a:r>
              </a:p>
            </p:txBody>
          </p:sp>
        </mc:Fallback>
      </mc:AlternateContent>
    </p:spTree>
    <p:extLst>
      <p:ext uri="{BB962C8B-B14F-4D97-AF65-F5344CB8AC3E}">
        <p14:creationId xmlns:p14="http://schemas.microsoft.com/office/powerpoint/2010/main" val="8456814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مربع نص 1"/>
              <p:cNvSpPr txBox="1"/>
              <p:nvPr/>
            </p:nvSpPr>
            <p:spPr>
              <a:xfrm>
                <a:off x="395536" y="332656"/>
                <a:ext cx="8496944" cy="2938048"/>
              </a:xfrm>
              <a:prstGeom prst="rect">
                <a:avLst/>
              </a:prstGeom>
              <a:noFill/>
            </p:spPr>
            <p:txBody>
              <a:bodyPr wrap="square" rtlCol="1">
                <a:spAutoFit/>
              </a:bodyPr>
              <a:lstStyle/>
              <a:p>
                <a:r>
                  <a:rPr lang="ar-IQ" sz="1400" dirty="0" smtClean="0"/>
                  <a:t>والمقيد في نماذج الخزين هو استخراج الكلفة الكلية في وحدة الوقت وكما يلي </a:t>
                </a:r>
              </a:p>
              <a:p>
                <a:r>
                  <a:rPr lang="en-US" sz="1400" dirty="0" smtClean="0"/>
                  <a:t>Total Inventory cost per time = </a:t>
                </a:r>
                <a14:m>
                  <m:oMath xmlns:m="http://schemas.openxmlformats.org/officeDocument/2006/math">
                    <m:f>
                      <m:fPr>
                        <m:ctrlPr>
                          <a:rPr lang="en-US" sz="1400" i="1" smtClean="0">
                            <a:latin typeface="Cambria Math"/>
                          </a:rPr>
                        </m:ctrlPr>
                      </m:fPr>
                      <m:num>
                        <m:r>
                          <a:rPr lang="en-US" sz="1400" b="0" i="1" smtClean="0">
                            <a:latin typeface="Cambria Math"/>
                          </a:rPr>
                          <m:t>𝑇</m:t>
                        </m:r>
                        <m:r>
                          <a:rPr lang="en-US" sz="1400" b="0" i="1" smtClean="0">
                            <a:latin typeface="Cambria Math"/>
                          </a:rPr>
                          <m:t>.</m:t>
                        </m:r>
                        <m:r>
                          <a:rPr lang="en-US" sz="1400" b="0" i="1" smtClean="0">
                            <a:latin typeface="Cambria Math"/>
                          </a:rPr>
                          <m:t>𝑐</m:t>
                        </m:r>
                        <m:r>
                          <a:rPr lang="en-US" sz="1400" b="0" i="1" smtClean="0">
                            <a:latin typeface="Cambria Math"/>
                          </a:rPr>
                          <m:t>/</m:t>
                        </m:r>
                        <m:r>
                          <a:rPr lang="en-US" sz="1400" b="0" i="1" smtClean="0">
                            <a:latin typeface="Cambria Math"/>
                          </a:rPr>
                          <m:t>𝑐𝑦𝑐𝑙𝑒</m:t>
                        </m:r>
                        <m:r>
                          <a:rPr lang="en-US" sz="1400" b="0" i="1" smtClean="0">
                            <a:latin typeface="Cambria Math"/>
                          </a:rPr>
                          <m:t> </m:t>
                        </m:r>
                      </m:num>
                      <m:den>
                        <m:r>
                          <a:rPr lang="en-US" sz="1400" b="0" i="1" smtClean="0">
                            <a:latin typeface="Cambria Math"/>
                          </a:rPr>
                          <m:t>𝑡</m:t>
                        </m:r>
                      </m:den>
                    </m:f>
                  </m:oMath>
                </a14:m>
                <a:r>
                  <a:rPr lang="en-US" sz="1400" dirty="0" smtClean="0"/>
                  <a:t>                 </a:t>
                </a:r>
              </a:p>
              <a:p>
                <a:r>
                  <a:rPr lang="ar-IQ" sz="1400" dirty="0" smtClean="0"/>
                  <a:t>ودائما يتم التعويض عن  </a:t>
                </a:r>
                <a:r>
                  <a:rPr lang="en-US" sz="1400" dirty="0" smtClean="0"/>
                  <a:t> </a:t>
                </a:r>
                <a14:m>
                  <m:oMath xmlns:m="http://schemas.openxmlformats.org/officeDocument/2006/math">
                    <m:r>
                      <m:rPr>
                        <m:sty m:val="p"/>
                      </m:rPr>
                      <a:rPr lang="en-US" sz="1400" b="0" i="0" smtClean="0">
                        <a:latin typeface="Cambria Math"/>
                      </a:rPr>
                      <m:t>t</m:t>
                    </m:r>
                    <m:r>
                      <a:rPr lang="en-US" sz="1400" b="0" i="0" smtClean="0">
                        <a:latin typeface="Cambria Math"/>
                      </a:rPr>
                      <m:t>=</m:t>
                    </m:r>
                    <m:f>
                      <m:fPr>
                        <m:ctrlPr>
                          <a:rPr lang="en-US" sz="1400" i="1" smtClean="0">
                            <a:latin typeface="Cambria Math"/>
                          </a:rPr>
                        </m:ctrlPr>
                      </m:fPr>
                      <m:num>
                        <m:r>
                          <a:rPr lang="en-US" sz="1400" b="0" i="1" smtClean="0">
                            <a:latin typeface="Cambria Math"/>
                          </a:rPr>
                          <m:t>𝑄</m:t>
                        </m:r>
                      </m:num>
                      <m:den>
                        <m:r>
                          <a:rPr lang="en-US" sz="1400" b="0" i="1" smtClean="0">
                            <a:latin typeface="Cambria Math"/>
                          </a:rPr>
                          <m:t>𝐵</m:t>
                        </m:r>
                      </m:den>
                    </m:f>
                  </m:oMath>
                </a14:m>
                <a:endParaRPr lang="ar-IQ" sz="1400" dirty="0" smtClean="0"/>
              </a:p>
              <a:p>
                <a:r>
                  <a:rPr lang="en-US" sz="1400" dirty="0" smtClean="0"/>
                  <a:t>T.C / unite time = </a:t>
                </a:r>
                <a14:m>
                  <m:oMath xmlns:m="http://schemas.openxmlformats.org/officeDocument/2006/math">
                    <m:f>
                      <m:fPr>
                        <m:ctrlPr>
                          <a:rPr lang="en-US" sz="1400" i="1" smtClean="0">
                            <a:latin typeface="Cambria Math"/>
                          </a:rPr>
                        </m:ctrlPr>
                      </m:fPr>
                      <m:num>
                        <m:r>
                          <a:rPr lang="en-US" sz="1400" b="0" i="1" smtClean="0">
                            <a:latin typeface="Cambria Math"/>
                          </a:rPr>
                          <m:t>𝐶𝑄</m:t>
                        </m:r>
                      </m:num>
                      <m:den>
                        <m:f>
                          <m:fPr>
                            <m:ctrlPr>
                              <a:rPr lang="en-US" sz="1400" i="1" smtClean="0">
                                <a:latin typeface="Cambria Math"/>
                              </a:rPr>
                            </m:ctrlPr>
                          </m:fPr>
                          <m:num>
                            <m:r>
                              <a:rPr lang="en-US" sz="1400" b="0" i="1" smtClean="0">
                                <a:latin typeface="Cambria Math"/>
                              </a:rPr>
                              <m:t>𝑄</m:t>
                            </m:r>
                          </m:num>
                          <m:den>
                            <m:r>
                              <a:rPr lang="en-US" sz="1400" b="0" i="1" smtClean="0">
                                <a:latin typeface="Cambria Math"/>
                              </a:rPr>
                              <m:t>𝐵</m:t>
                            </m:r>
                          </m:den>
                        </m:f>
                      </m:den>
                    </m:f>
                    <m:r>
                      <a:rPr lang="en-US" sz="1400" b="0" i="1" smtClean="0">
                        <a:latin typeface="Cambria Math"/>
                      </a:rPr>
                      <m:t>+</m:t>
                    </m:r>
                    <m:f>
                      <m:fPr>
                        <m:ctrlPr>
                          <a:rPr lang="en-US" sz="1400" i="1" smtClean="0">
                            <a:latin typeface="Cambria Math"/>
                          </a:rPr>
                        </m:ctrlPr>
                      </m:fPr>
                      <m:num>
                        <m:r>
                          <a:rPr lang="en-US" sz="1400" b="0" i="1" smtClean="0">
                            <a:latin typeface="Cambria Math"/>
                          </a:rPr>
                          <m:t>𝐾</m:t>
                        </m:r>
                      </m:num>
                      <m:den>
                        <m:f>
                          <m:fPr>
                            <m:ctrlPr>
                              <a:rPr lang="en-US" sz="1400" i="1" smtClean="0">
                                <a:latin typeface="Cambria Math"/>
                              </a:rPr>
                            </m:ctrlPr>
                          </m:fPr>
                          <m:num>
                            <m:r>
                              <a:rPr lang="en-US" sz="1400" b="0" i="1" smtClean="0">
                                <a:latin typeface="Cambria Math"/>
                              </a:rPr>
                              <m:t>𝑄</m:t>
                            </m:r>
                          </m:num>
                          <m:den>
                            <m:r>
                              <a:rPr lang="en-US" sz="1400" b="0" i="1" smtClean="0">
                                <a:latin typeface="Cambria Math"/>
                              </a:rPr>
                              <m:t>𝐵</m:t>
                            </m:r>
                          </m:den>
                        </m:f>
                      </m:den>
                    </m:f>
                    <m:r>
                      <a:rPr lang="en-US" sz="1400" b="0" i="1" smtClean="0">
                        <a:latin typeface="Cambria Math"/>
                      </a:rPr>
                      <m:t>+</m:t>
                    </m:r>
                    <m:r>
                      <a:rPr lang="en-US" sz="1400" b="0" i="1" smtClean="0">
                        <a:latin typeface="Cambria Math"/>
                      </a:rPr>
                      <m:t>h</m:t>
                    </m:r>
                    <m:f>
                      <m:fPr>
                        <m:ctrlPr>
                          <a:rPr lang="en-US" sz="1400" i="1" smtClean="0">
                            <a:latin typeface="Cambria Math"/>
                          </a:rPr>
                        </m:ctrlPr>
                      </m:fPr>
                      <m:num>
                        <m:r>
                          <a:rPr lang="en-US" sz="1400" b="0" i="1" smtClean="0">
                            <a:latin typeface="Cambria Math"/>
                          </a:rPr>
                          <m:t>𝑄</m:t>
                        </m:r>
                      </m:num>
                      <m:den>
                        <m:r>
                          <a:rPr lang="en-US" sz="1400" b="0" i="1" smtClean="0">
                            <a:latin typeface="Cambria Math"/>
                          </a:rPr>
                          <m:t>2</m:t>
                        </m:r>
                      </m:den>
                    </m:f>
                  </m:oMath>
                </a14:m>
                <a:r>
                  <a:rPr lang="en-US" sz="1400" dirty="0" smtClean="0"/>
                  <a:t>t/t           </a:t>
                </a:r>
              </a:p>
              <a:p>
                <a:r>
                  <a:rPr lang="ar-IQ" sz="1400" dirty="0" smtClean="0"/>
                  <a:t>        ولنفرض ان المعادلة مساوية الى </a:t>
                </a:r>
                <a:r>
                  <a:rPr lang="en-US" sz="1400" dirty="0" smtClean="0"/>
                  <a:t>Z  </a:t>
                </a:r>
                <a:r>
                  <a:rPr lang="ar-IQ" sz="1400" dirty="0" smtClean="0"/>
                  <a:t> </a:t>
                </a:r>
              </a:p>
              <a:p>
                <a:r>
                  <a:rPr lang="en-US" sz="1400" dirty="0" smtClean="0"/>
                  <a:t>T.C / unit time = CQ + </a:t>
                </a:r>
                <a14:m>
                  <m:oMath xmlns:m="http://schemas.openxmlformats.org/officeDocument/2006/math">
                    <m:f>
                      <m:fPr>
                        <m:ctrlPr>
                          <a:rPr lang="en-US" sz="1400" i="1" smtClean="0">
                            <a:latin typeface="Cambria Math"/>
                          </a:rPr>
                        </m:ctrlPr>
                      </m:fPr>
                      <m:num>
                        <m:r>
                          <a:rPr lang="en-US" sz="1400" b="0" i="1" smtClean="0">
                            <a:latin typeface="Cambria Math"/>
                          </a:rPr>
                          <m:t>𝐾𝐵</m:t>
                        </m:r>
                      </m:num>
                      <m:den>
                        <m:r>
                          <a:rPr lang="en-US" sz="1400" b="0" i="1" smtClean="0">
                            <a:latin typeface="Cambria Math"/>
                          </a:rPr>
                          <m:t>𝑄</m:t>
                        </m:r>
                      </m:den>
                    </m:f>
                    <m:r>
                      <a:rPr lang="en-US" sz="1400" b="0" i="1" smtClean="0">
                        <a:latin typeface="Cambria Math"/>
                      </a:rPr>
                      <m:t>+</m:t>
                    </m:r>
                    <m:r>
                      <a:rPr lang="en-US" sz="1400" b="0" i="1" smtClean="0">
                        <a:latin typeface="Cambria Math"/>
                      </a:rPr>
                      <m:t>h</m:t>
                    </m:r>
                    <m:f>
                      <m:fPr>
                        <m:ctrlPr>
                          <a:rPr lang="en-US" sz="1400" i="1" smtClean="0">
                            <a:latin typeface="Cambria Math"/>
                          </a:rPr>
                        </m:ctrlPr>
                      </m:fPr>
                      <m:num>
                        <m:r>
                          <a:rPr lang="en-US" sz="1400" b="0" i="1" smtClean="0">
                            <a:latin typeface="Cambria Math"/>
                          </a:rPr>
                          <m:t>𝑄</m:t>
                        </m:r>
                      </m:num>
                      <m:den>
                        <m:r>
                          <a:rPr lang="en-US" sz="1400" b="0" i="1" smtClean="0">
                            <a:latin typeface="Cambria Math"/>
                          </a:rPr>
                          <m:t>2</m:t>
                        </m:r>
                      </m:den>
                    </m:f>
                  </m:oMath>
                </a14:m>
                <a:r>
                  <a:rPr lang="en-US" sz="1400" dirty="0" smtClean="0"/>
                  <a:t>                 </a:t>
                </a:r>
              </a:p>
              <a:p>
                <a:r>
                  <a:rPr lang="ar-IQ" sz="1400" dirty="0" smtClean="0"/>
                  <a:t>ولتحقيق اقل كلفة بغيه ايجاد الكمية المطلوبة المثلى علينا تحديد التغير الحاصل في </a:t>
                </a:r>
                <a:r>
                  <a:rPr lang="en-US" sz="1400" dirty="0" smtClean="0"/>
                  <a:t>Q</a:t>
                </a:r>
                <a:r>
                  <a:rPr lang="ar-IQ" sz="1400" dirty="0" smtClean="0"/>
                  <a:t> لاستبعاده ، وذلك عن طريق ايجاد المشتقة الاولى للمعادلة اعلاه ومن تم مساواه المشتقة (التي تمثل التغير ) بالصفر وسوف نحصل على الكمية المثلى المطلوبة او بما يسمى بالمقدار الاقتصادي للكمية </a:t>
                </a:r>
              </a:p>
              <a:p>
                <a:pPr algn="ctr"/>
                <a14:m>
                  <m:oMathPara xmlns:m="http://schemas.openxmlformats.org/officeDocument/2006/math">
                    <m:oMathParaPr>
                      <m:jc m:val="centerGroup"/>
                    </m:oMathParaPr>
                    <m:oMath xmlns:m="http://schemas.openxmlformats.org/officeDocument/2006/math">
                      <m:sSubSup>
                        <m:sSubSupPr>
                          <m:ctrlPr>
                            <a:rPr lang="ar-IQ" sz="1400" i="1" smtClean="0">
                              <a:latin typeface="Cambria Math"/>
                            </a:rPr>
                          </m:ctrlPr>
                        </m:sSubSupPr>
                        <m:e>
                          <m:r>
                            <a:rPr lang="en-US" sz="1400" b="0" i="1" smtClean="0">
                              <a:latin typeface="Cambria Math"/>
                            </a:rPr>
                            <m:t>𝑄</m:t>
                          </m:r>
                        </m:e>
                        <m:sub>
                          <m:r>
                            <a:rPr lang="ar-IQ" sz="1400" b="0" i="1" smtClean="0">
                              <a:latin typeface="Cambria Math"/>
                            </a:rPr>
                            <m:t>1</m:t>
                          </m:r>
                        </m:sub>
                        <m:sup>
                          <m:r>
                            <a:rPr lang="ar-IQ" sz="1400" b="0" i="1" smtClean="0">
                              <a:latin typeface="Cambria Math"/>
                            </a:rPr>
                            <m:t>∗</m:t>
                          </m:r>
                        </m:sup>
                      </m:sSubSup>
                      <m:rad>
                        <m:radPr>
                          <m:degHide m:val="on"/>
                          <m:ctrlPr>
                            <a:rPr lang="ar-IQ" sz="1400" i="1" smtClean="0">
                              <a:latin typeface="Cambria Math"/>
                            </a:rPr>
                          </m:ctrlPr>
                        </m:radPr>
                        <m:deg/>
                        <m:e>
                          <m:f>
                            <m:fPr>
                              <m:ctrlPr>
                                <a:rPr lang="ar-IQ" sz="1400" i="1" smtClean="0">
                                  <a:latin typeface="Cambria Math"/>
                                </a:rPr>
                              </m:ctrlPr>
                            </m:fPr>
                            <m:num>
                              <m:r>
                                <a:rPr lang="en-US" sz="1400" b="0" i="1" smtClean="0">
                                  <a:latin typeface="Cambria Math"/>
                                </a:rPr>
                                <m:t>2</m:t>
                              </m:r>
                              <m:r>
                                <a:rPr lang="en-US" sz="1400" b="0" i="1" smtClean="0">
                                  <a:latin typeface="Cambria Math"/>
                                </a:rPr>
                                <m:t>𝐾𝐵</m:t>
                              </m:r>
                            </m:num>
                            <m:den>
                              <m:r>
                                <a:rPr lang="en-US" sz="1400" b="0" i="1" smtClean="0">
                                  <a:latin typeface="Cambria Math"/>
                                </a:rPr>
                                <m:t>h</m:t>
                              </m:r>
                            </m:den>
                          </m:f>
                        </m:e>
                      </m:rad>
                    </m:oMath>
                  </m:oMathPara>
                </a14:m>
                <a:endParaRPr lang="ar-IQ" sz="1400" dirty="0"/>
              </a:p>
            </p:txBody>
          </p:sp>
        </mc:Choice>
        <mc:Fallback xmlns="">
          <p:sp>
            <p:nvSpPr>
              <p:cNvPr id="2" name="مربع نص 1"/>
              <p:cNvSpPr txBox="1">
                <a:spLocks noRot="1" noChangeAspect="1" noMove="1" noResize="1" noEditPoints="1" noAdjustHandles="1" noChangeArrowheads="1" noChangeShapeType="1" noTextEdit="1"/>
              </p:cNvSpPr>
              <p:nvPr/>
            </p:nvSpPr>
            <p:spPr>
              <a:xfrm>
                <a:off x="395536" y="332656"/>
                <a:ext cx="8496944" cy="2938048"/>
              </a:xfrm>
              <a:prstGeom prst="rect">
                <a:avLst/>
              </a:prstGeom>
              <a:blipFill rotWithShape="1">
                <a:blip r:embed="rId2"/>
                <a:stretch>
                  <a:fillRect l="-143" t="-207" r="-287"/>
                </a:stretch>
              </a:blipFill>
            </p:spPr>
            <p:txBody>
              <a:bodyPr/>
              <a:lstStyle/>
              <a:p>
                <a:r>
                  <a:rPr lang="ar-IQ">
                    <a:noFill/>
                  </a:rPr>
                  <a:t> </a:t>
                </a:r>
              </a:p>
            </p:txBody>
          </p:sp>
        </mc:Fallback>
      </mc:AlternateContent>
    </p:spTree>
    <p:extLst>
      <p:ext uri="{BB962C8B-B14F-4D97-AF65-F5344CB8AC3E}">
        <p14:creationId xmlns:p14="http://schemas.microsoft.com/office/powerpoint/2010/main" val="11862871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2400" dirty="0" smtClean="0">
                <a:solidFill>
                  <a:srgbClr val="FF0000"/>
                </a:solidFill>
              </a:rPr>
              <a:t>النموذج الثاني : نموذج الصنع (نموذج التجهيز التدريجي )من دون عجز </a:t>
            </a:r>
            <a:endParaRPr lang="ar-IQ" sz="2400" dirty="0">
              <a:solidFill>
                <a:srgbClr val="FF0000"/>
              </a:solidFill>
            </a:endParaRPr>
          </a:p>
        </p:txBody>
      </p:sp>
      <p:sp>
        <p:nvSpPr>
          <p:cNvPr id="3" name="عنصر نائب للمحتوى 2"/>
          <p:cNvSpPr>
            <a:spLocks noGrp="1"/>
          </p:cNvSpPr>
          <p:nvPr>
            <p:ph idx="1"/>
          </p:nvPr>
        </p:nvSpPr>
        <p:spPr/>
        <p:txBody>
          <a:bodyPr>
            <a:normAutofit/>
          </a:bodyPr>
          <a:lstStyle/>
          <a:p>
            <a:pPr marL="0" indent="0">
              <a:buNone/>
            </a:pPr>
            <a:r>
              <a:rPr lang="ar-IQ" sz="1600" dirty="0" smtClean="0"/>
              <a:t>النموذج الحالي يختلف </a:t>
            </a:r>
            <a:r>
              <a:rPr lang="ar-IQ" sz="1600" dirty="0" err="1" smtClean="0"/>
              <a:t>بأفتراض</a:t>
            </a:r>
            <a:r>
              <a:rPr lang="ar-IQ" sz="1600" dirty="0" smtClean="0"/>
              <a:t> واحد فقط عن النموذج </a:t>
            </a:r>
            <a:r>
              <a:rPr lang="ar-IQ" sz="1600" dirty="0" err="1" smtClean="0"/>
              <a:t>السأبق</a:t>
            </a:r>
            <a:r>
              <a:rPr lang="ar-IQ" sz="1600" dirty="0" smtClean="0"/>
              <a:t> ، هو ان التجهيز هنا تدريجي لتعزيز الخزين اي (</a:t>
            </a:r>
            <a:r>
              <a:rPr lang="en-US" sz="1600" dirty="0" smtClean="0"/>
              <a:t>gradually </a:t>
            </a:r>
            <a:r>
              <a:rPr lang="en-US" sz="1600" dirty="0" err="1" smtClean="0"/>
              <a:t>replinshment</a:t>
            </a:r>
            <a:r>
              <a:rPr lang="ar-IQ" sz="1600" dirty="0" smtClean="0"/>
              <a:t>) وبمعدل ثابت في وحده زمن ويعبر عنه دائما (</a:t>
            </a:r>
            <a:r>
              <a:rPr lang="en-US" sz="1600" dirty="0" smtClean="0"/>
              <a:t>α</a:t>
            </a:r>
            <a:r>
              <a:rPr lang="ar-IQ" sz="1600" dirty="0" smtClean="0"/>
              <a:t>) (معدل الصنع او معدل التجهيز التدريجي ) .</a:t>
            </a:r>
          </a:p>
          <a:p>
            <a:pPr marL="0" indent="0">
              <a:buNone/>
            </a:pPr>
            <a:r>
              <a:rPr lang="ar-IQ" sz="1600" dirty="0" smtClean="0"/>
              <a:t>ومن صفات هذا النموذج :- </a:t>
            </a:r>
          </a:p>
          <a:p>
            <a:pPr marL="0" indent="0">
              <a:buNone/>
            </a:pPr>
            <a:r>
              <a:rPr lang="ar-IQ" sz="1600" dirty="0" smtClean="0"/>
              <a:t>1- نموذج يستخدم لدراسة خزن سلعه واحده </a:t>
            </a:r>
          </a:p>
          <a:p>
            <a:pPr marL="0" indent="0">
              <a:buNone/>
            </a:pPr>
            <a:r>
              <a:rPr lang="ar-IQ" sz="1600" dirty="0" smtClean="0"/>
              <a:t>2- الطلب ثابتا خلال وحده الزمن </a:t>
            </a:r>
          </a:p>
          <a:p>
            <a:pPr marL="0" indent="0">
              <a:buNone/>
            </a:pPr>
            <a:r>
              <a:rPr lang="ar-IQ" sz="1600" dirty="0" smtClean="0"/>
              <a:t>3-التجهيز تدريجي ويكون ثابت خلال وحده الزمن ويسمى بمعدل التجهيز او معدل الصنع (حاله </a:t>
            </a:r>
            <a:r>
              <a:rPr lang="ar-IQ" sz="1600" dirty="0" err="1" smtClean="0"/>
              <a:t>متشابهه</a:t>
            </a:r>
            <a:r>
              <a:rPr lang="ar-IQ" sz="1600" dirty="0" smtClean="0"/>
              <a:t>) </a:t>
            </a:r>
          </a:p>
          <a:p>
            <a:pPr marL="0" indent="0">
              <a:buNone/>
            </a:pPr>
            <a:r>
              <a:rPr lang="ar-IQ" sz="1600" dirty="0" smtClean="0"/>
              <a:t>4- حاله العجز غير مسموح به </a:t>
            </a:r>
            <a:endParaRPr lang="ar-IQ" sz="1600" dirty="0"/>
          </a:p>
        </p:txBody>
      </p:sp>
      <p:cxnSp>
        <p:nvCxnSpPr>
          <p:cNvPr id="5" name="رابط كسهم مستقيم 4"/>
          <p:cNvCxnSpPr/>
          <p:nvPr/>
        </p:nvCxnSpPr>
        <p:spPr>
          <a:xfrm>
            <a:off x="971600" y="6237312"/>
            <a:ext cx="7200800" cy="0"/>
          </a:xfrm>
          <a:prstGeom prst="straightConnector1">
            <a:avLst/>
          </a:prstGeom>
          <a:ln w="3175">
            <a:prstDash val="solid"/>
            <a:tailEnd type="arrow"/>
          </a:ln>
        </p:spPr>
        <p:style>
          <a:lnRef idx="1">
            <a:schemeClr val="accent1"/>
          </a:lnRef>
          <a:fillRef idx="0">
            <a:schemeClr val="accent1"/>
          </a:fillRef>
          <a:effectRef idx="0">
            <a:schemeClr val="accent1"/>
          </a:effectRef>
          <a:fontRef idx="minor">
            <a:schemeClr val="tx1"/>
          </a:fontRef>
        </p:style>
      </p:cxnSp>
      <p:cxnSp>
        <p:nvCxnSpPr>
          <p:cNvPr id="9" name="رابط كسهم مستقيم 8"/>
          <p:cNvCxnSpPr/>
          <p:nvPr/>
        </p:nvCxnSpPr>
        <p:spPr>
          <a:xfrm flipV="1">
            <a:off x="971600" y="3356992"/>
            <a:ext cx="0" cy="2880320"/>
          </a:xfrm>
          <a:prstGeom prst="straightConnector1">
            <a:avLst/>
          </a:prstGeom>
          <a:ln>
            <a:prstDash val="lgDashDotDot"/>
            <a:tailEnd type="arrow"/>
          </a:ln>
        </p:spPr>
        <p:style>
          <a:lnRef idx="1">
            <a:schemeClr val="accent1"/>
          </a:lnRef>
          <a:fillRef idx="0">
            <a:schemeClr val="accent1"/>
          </a:fillRef>
          <a:effectRef idx="0">
            <a:schemeClr val="accent1"/>
          </a:effectRef>
          <a:fontRef idx="minor">
            <a:schemeClr val="tx1"/>
          </a:fontRef>
        </p:style>
      </p:cxnSp>
      <p:cxnSp>
        <p:nvCxnSpPr>
          <p:cNvPr id="11" name="رابط مستقيم 10"/>
          <p:cNvCxnSpPr/>
          <p:nvPr/>
        </p:nvCxnSpPr>
        <p:spPr>
          <a:xfrm>
            <a:off x="971600" y="3501008"/>
            <a:ext cx="3600400" cy="273630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رابط مستقيم 16"/>
          <p:cNvCxnSpPr/>
          <p:nvPr/>
        </p:nvCxnSpPr>
        <p:spPr>
          <a:xfrm flipV="1">
            <a:off x="4572000" y="3573016"/>
            <a:ext cx="0" cy="2664296"/>
          </a:xfrm>
          <a:prstGeom prst="line">
            <a:avLst/>
          </a:prstGeom>
          <a:ln>
            <a:prstDash val="lgDashDotDot"/>
          </a:ln>
        </p:spPr>
        <p:style>
          <a:lnRef idx="1">
            <a:schemeClr val="accent1"/>
          </a:lnRef>
          <a:fillRef idx="0">
            <a:schemeClr val="accent1"/>
          </a:fillRef>
          <a:effectRef idx="0">
            <a:schemeClr val="accent1"/>
          </a:effectRef>
          <a:fontRef idx="minor">
            <a:schemeClr val="tx1"/>
          </a:fontRef>
        </p:style>
      </p:cxnSp>
      <p:cxnSp>
        <p:nvCxnSpPr>
          <p:cNvPr id="19" name="رابط مستقيم 18"/>
          <p:cNvCxnSpPr/>
          <p:nvPr/>
        </p:nvCxnSpPr>
        <p:spPr>
          <a:xfrm>
            <a:off x="4572000" y="3573016"/>
            <a:ext cx="3384376" cy="2664296"/>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رابط مستقيم 20"/>
          <p:cNvCxnSpPr/>
          <p:nvPr/>
        </p:nvCxnSpPr>
        <p:spPr>
          <a:xfrm flipV="1">
            <a:off x="2411760" y="3501008"/>
            <a:ext cx="0" cy="2736304"/>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رابط مستقيم 22"/>
          <p:cNvCxnSpPr/>
          <p:nvPr/>
        </p:nvCxnSpPr>
        <p:spPr>
          <a:xfrm flipV="1">
            <a:off x="6012160" y="3573016"/>
            <a:ext cx="0" cy="2664296"/>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رابط مستقيم 26"/>
          <p:cNvCxnSpPr/>
          <p:nvPr/>
        </p:nvCxnSpPr>
        <p:spPr>
          <a:xfrm flipV="1">
            <a:off x="7956376" y="3573016"/>
            <a:ext cx="0" cy="2664296"/>
          </a:xfrm>
          <a:prstGeom prst="line">
            <a:avLst/>
          </a:prstGeom>
          <a:ln>
            <a:prstDash val="lgDashDotDot"/>
          </a:ln>
        </p:spPr>
        <p:style>
          <a:lnRef idx="1">
            <a:schemeClr val="accent1"/>
          </a:lnRef>
          <a:fillRef idx="0">
            <a:schemeClr val="accent1"/>
          </a:fillRef>
          <a:effectRef idx="0">
            <a:schemeClr val="accent1"/>
          </a:effectRef>
          <a:fontRef idx="minor">
            <a:schemeClr val="tx1"/>
          </a:fontRef>
        </p:style>
      </p:cxnSp>
      <p:cxnSp>
        <p:nvCxnSpPr>
          <p:cNvPr id="29" name="رابط مستقيم 28"/>
          <p:cNvCxnSpPr/>
          <p:nvPr/>
        </p:nvCxnSpPr>
        <p:spPr>
          <a:xfrm>
            <a:off x="7956376" y="3573016"/>
            <a:ext cx="1080120" cy="7920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رابط مستقيم 30"/>
          <p:cNvCxnSpPr/>
          <p:nvPr/>
        </p:nvCxnSpPr>
        <p:spPr>
          <a:xfrm flipH="1">
            <a:off x="4572000" y="4725144"/>
            <a:ext cx="1440160" cy="1512168"/>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رابط مستقيم 32"/>
          <p:cNvCxnSpPr/>
          <p:nvPr/>
        </p:nvCxnSpPr>
        <p:spPr>
          <a:xfrm flipH="1">
            <a:off x="971600" y="4581128"/>
            <a:ext cx="1440160" cy="1656184"/>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رابط مستقيم 34"/>
          <p:cNvCxnSpPr/>
          <p:nvPr/>
        </p:nvCxnSpPr>
        <p:spPr>
          <a:xfrm flipH="1">
            <a:off x="971600" y="3501008"/>
            <a:ext cx="1440160" cy="2736304"/>
          </a:xfrm>
          <a:prstGeom prst="line">
            <a:avLst/>
          </a:prstGeom>
          <a:ln>
            <a:prstDash val="lgDashDotDot"/>
          </a:ln>
        </p:spPr>
        <p:style>
          <a:lnRef idx="1">
            <a:schemeClr val="accent1"/>
          </a:lnRef>
          <a:fillRef idx="0">
            <a:schemeClr val="accent1"/>
          </a:fillRef>
          <a:effectRef idx="0">
            <a:schemeClr val="accent1"/>
          </a:effectRef>
          <a:fontRef idx="minor">
            <a:schemeClr val="tx1"/>
          </a:fontRef>
        </p:style>
      </p:cxnSp>
      <p:cxnSp>
        <p:nvCxnSpPr>
          <p:cNvPr id="37" name="رابط مستقيم 36"/>
          <p:cNvCxnSpPr/>
          <p:nvPr/>
        </p:nvCxnSpPr>
        <p:spPr>
          <a:xfrm flipH="1">
            <a:off x="4572000" y="3573016"/>
            <a:ext cx="1440160" cy="2664296"/>
          </a:xfrm>
          <a:prstGeom prst="line">
            <a:avLst/>
          </a:prstGeom>
          <a:ln>
            <a:prstDash val="lgDashDotDot"/>
          </a:ln>
        </p:spPr>
        <p:style>
          <a:lnRef idx="1">
            <a:schemeClr val="accent1"/>
          </a:lnRef>
          <a:fillRef idx="0">
            <a:schemeClr val="accent1"/>
          </a:fillRef>
          <a:effectRef idx="0">
            <a:schemeClr val="accent1"/>
          </a:effectRef>
          <a:fontRef idx="minor">
            <a:schemeClr val="tx1"/>
          </a:fontRef>
        </p:style>
      </p:cxnSp>
      <p:sp>
        <p:nvSpPr>
          <p:cNvPr id="38" name="مربع نص 37"/>
          <p:cNvSpPr txBox="1"/>
          <p:nvPr/>
        </p:nvSpPr>
        <p:spPr>
          <a:xfrm>
            <a:off x="1403648" y="3573016"/>
            <a:ext cx="288032" cy="261610"/>
          </a:xfrm>
          <a:prstGeom prst="rect">
            <a:avLst/>
          </a:prstGeom>
          <a:noFill/>
        </p:spPr>
        <p:txBody>
          <a:bodyPr wrap="square" rtlCol="1">
            <a:spAutoFit/>
          </a:bodyPr>
          <a:lstStyle/>
          <a:p>
            <a:r>
              <a:rPr lang="en-US" sz="1100" dirty="0" smtClean="0"/>
              <a:t>B</a:t>
            </a:r>
            <a:endParaRPr lang="ar-IQ" sz="1100" dirty="0"/>
          </a:p>
        </p:txBody>
      </p:sp>
      <p:sp>
        <p:nvSpPr>
          <p:cNvPr id="39" name="مربع نص 38"/>
          <p:cNvSpPr txBox="1"/>
          <p:nvPr/>
        </p:nvSpPr>
        <p:spPr>
          <a:xfrm>
            <a:off x="5057428" y="3573016"/>
            <a:ext cx="288032" cy="261610"/>
          </a:xfrm>
          <a:prstGeom prst="rect">
            <a:avLst/>
          </a:prstGeom>
          <a:noFill/>
        </p:spPr>
        <p:txBody>
          <a:bodyPr wrap="square" rtlCol="1">
            <a:spAutoFit/>
          </a:bodyPr>
          <a:lstStyle/>
          <a:p>
            <a:r>
              <a:rPr lang="en-US" sz="1100" dirty="0" smtClean="0"/>
              <a:t>B</a:t>
            </a:r>
            <a:endParaRPr lang="ar-IQ" sz="1100" dirty="0"/>
          </a:p>
        </p:txBody>
      </p:sp>
      <p:sp>
        <p:nvSpPr>
          <p:cNvPr id="40" name="مربع نص 39"/>
          <p:cNvSpPr txBox="1"/>
          <p:nvPr/>
        </p:nvSpPr>
        <p:spPr>
          <a:xfrm>
            <a:off x="467544" y="4869160"/>
            <a:ext cx="288032" cy="261610"/>
          </a:xfrm>
          <a:prstGeom prst="rect">
            <a:avLst/>
          </a:prstGeom>
          <a:noFill/>
        </p:spPr>
        <p:txBody>
          <a:bodyPr wrap="square" rtlCol="1">
            <a:spAutoFit/>
          </a:bodyPr>
          <a:lstStyle/>
          <a:p>
            <a:r>
              <a:rPr lang="en-US" sz="1100" dirty="0"/>
              <a:t>Q</a:t>
            </a:r>
            <a:endParaRPr lang="ar-IQ" sz="1100" dirty="0"/>
          </a:p>
        </p:txBody>
      </p:sp>
      <p:sp>
        <p:nvSpPr>
          <p:cNvPr id="41" name="مربع نص 40"/>
          <p:cNvSpPr txBox="1"/>
          <p:nvPr/>
        </p:nvSpPr>
        <p:spPr>
          <a:xfrm>
            <a:off x="4067944" y="4905164"/>
            <a:ext cx="288032" cy="261610"/>
          </a:xfrm>
          <a:prstGeom prst="rect">
            <a:avLst/>
          </a:prstGeom>
          <a:noFill/>
        </p:spPr>
        <p:txBody>
          <a:bodyPr wrap="square" rtlCol="1">
            <a:spAutoFit/>
          </a:bodyPr>
          <a:lstStyle/>
          <a:p>
            <a:r>
              <a:rPr lang="en-US" sz="1100" dirty="0"/>
              <a:t>Q</a:t>
            </a:r>
            <a:endParaRPr lang="ar-IQ" sz="1100" dirty="0"/>
          </a:p>
        </p:txBody>
      </p:sp>
      <p:sp>
        <p:nvSpPr>
          <p:cNvPr id="42" name="مربع نص 41"/>
          <p:cNvSpPr txBox="1"/>
          <p:nvPr/>
        </p:nvSpPr>
        <p:spPr>
          <a:xfrm rot="18714660">
            <a:off x="1656547" y="4869160"/>
            <a:ext cx="406471" cy="261610"/>
          </a:xfrm>
          <a:prstGeom prst="rect">
            <a:avLst/>
          </a:prstGeom>
          <a:noFill/>
        </p:spPr>
        <p:txBody>
          <a:bodyPr wrap="square" rtlCol="1">
            <a:spAutoFit/>
          </a:bodyPr>
          <a:lstStyle/>
          <a:p>
            <a:r>
              <a:rPr lang="el-GR" sz="1100" dirty="0" smtClean="0"/>
              <a:t>α</a:t>
            </a:r>
            <a:r>
              <a:rPr lang="en-US" sz="1100" dirty="0" smtClean="0"/>
              <a:t>-B</a:t>
            </a:r>
            <a:endParaRPr lang="ar-IQ" sz="1100" dirty="0"/>
          </a:p>
        </p:txBody>
      </p:sp>
      <p:sp>
        <p:nvSpPr>
          <p:cNvPr id="43" name="مربع نص 42"/>
          <p:cNvSpPr txBox="1"/>
          <p:nvPr/>
        </p:nvSpPr>
        <p:spPr>
          <a:xfrm rot="18714660">
            <a:off x="5231308" y="4973769"/>
            <a:ext cx="406471" cy="261610"/>
          </a:xfrm>
          <a:prstGeom prst="rect">
            <a:avLst/>
          </a:prstGeom>
          <a:noFill/>
        </p:spPr>
        <p:txBody>
          <a:bodyPr wrap="square" rtlCol="1">
            <a:spAutoFit/>
          </a:bodyPr>
          <a:lstStyle/>
          <a:p>
            <a:r>
              <a:rPr lang="el-GR" sz="1100" dirty="0" smtClean="0"/>
              <a:t>α</a:t>
            </a:r>
            <a:r>
              <a:rPr lang="en-US" sz="1100" dirty="0" smtClean="0"/>
              <a:t>-B</a:t>
            </a:r>
            <a:endParaRPr lang="ar-IQ" sz="1100" dirty="0"/>
          </a:p>
        </p:txBody>
      </p:sp>
      <p:sp>
        <p:nvSpPr>
          <p:cNvPr id="44" name="مربع نص 43"/>
          <p:cNvSpPr txBox="1"/>
          <p:nvPr/>
        </p:nvSpPr>
        <p:spPr>
          <a:xfrm>
            <a:off x="1259632" y="4726074"/>
            <a:ext cx="288032" cy="261610"/>
          </a:xfrm>
          <a:prstGeom prst="rect">
            <a:avLst/>
          </a:prstGeom>
          <a:noFill/>
        </p:spPr>
        <p:txBody>
          <a:bodyPr wrap="square" rtlCol="1">
            <a:spAutoFit/>
          </a:bodyPr>
          <a:lstStyle/>
          <a:p>
            <a:r>
              <a:rPr lang="en-US" sz="1100" dirty="0" smtClean="0"/>
              <a:t>α</a:t>
            </a:r>
            <a:endParaRPr lang="ar-IQ" sz="1100" dirty="0"/>
          </a:p>
        </p:txBody>
      </p:sp>
      <p:sp>
        <p:nvSpPr>
          <p:cNvPr id="45" name="مربع نص 44"/>
          <p:cNvSpPr txBox="1"/>
          <p:nvPr/>
        </p:nvSpPr>
        <p:spPr>
          <a:xfrm>
            <a:off x="4913412" y="4687763"/>
            <a:ext cx="288032" cy="261610"/>
          </a:xfrm>
          <a:prstGeom prst="rect">
            <a:avLst/>
          </a:prstGeom>
          <a:noFill/>
        </p:spPr>
        <p:txBody>
          <a:bodyPr wrap="square" rtlCol="1">
            <a:spAutoFit/>
          </a:bodyPr>
          <a:lstStyle/>
          <a:p>
            <a:r>
              <a:rPr lang="en-US" sz="1100" dirty="0" smtClean="0"/>
              <a:t>α</a:t>
            </a:r>
            <a:endParaRPr lang="ar-IQ" sz="1100" dirty="0"/>
          </a:p>
        </p:txBody>
      </p:sp>
      <p:sp>
        <p:nvSpPr>
          <p:cNvPr id="46" name="مربع نص 45"/>
          <p:cNvSpPr txBox="1"/>
          <p:nvPr/>
        </p:nvSpPr>
        <p:spPr>
          <a:xfrm>
            <a:off x="2591780" y="3626217"/>
            <a:ext cx="360040" cy="261610"/>
          </a:xfrm>
          <a:prstGeom prst="rect">
            <a:avLst/>
          </a:prstGeom>
          <a:noFill/>
        </p:spPr>
        <p:txBody>
          <a:bodyPr wrap="square" rtlCol="1">
            <a:spAutoFit/>
          </a:bodyPr>
          <a:lstStyle/>
          <a:p>
            <a:r>
              <a:rPr lang="en-US" sz="1100" dirty="0" err="1" smtClean="0"/>
              <a:t>t,B</a:t>
            </a:r>
            <a:endParaRPr lang="ar-IQ" sz="1100" dirty="0"/>
          </a:p>
        </p:txBody>
      </p:sp>
      <p:sp>
        <p:nvSpPr>
          <p:cNvPr id="47" name="مربع نص 46"/>
          <p:cNvSpPr txBox="1"/>
          <p:nvPr/>
        </p:nvSpPr>
        <p:spPr>
          <a:xfrm>
            <a:off x="6264188" y="3653388"/>
            <a:ext cx="360040" cy="261610"/>
          </a:xfrm>
          <a:prstGeom prst="rect">
            <a:avLst/>
          </a:prstGeom>
          <a:noFill/>
        </p:spPr>
        <p:txBody>
          <a:bodyPr wrap="square" rtlCol="1">
            <a:spAutoFit/>
          </a:bodyPr>
          <a:lstStyle/>
          <a:p>
            <a:r>
              <a:rPr lang="en-US" sz="1100" dirty="0" err="1" smtClean="0"/>
              <a:t>t,B</a:t>
            </a:r>
            <a:endParaRPr lang="ar-IQ" sz="1100" dirty="0"/>
          </a:p>
        </p:txBody>
      </p:sp>
      <p:sp>
        <p:nvSpPr>
          <p:cNvPr id="48" name="قوس كبير أيمن 47"/>
          <p:cNvSpPr/>
          <p:nvPr/>
        </p:nvSpPr>
        <p:spPr>
          <a:xfrm>
            <a:off x="2528181" y="3533192"/>
            <a:ext cx="216024" cy="1080120"/>
          </a:xfrm>
          <a:prstGeom prst="rightBrace">
            <a:avLst/>
          </a:prstGeom>
        </p:spPr>
        <p:style>
          <a:lnRef idx="1">
            <a:schemeClr val="accent2"/>
          </a:lnRef>
          <a:fillRef idx="0">
            <a:schemeClr val="accent2"/>
          </a:fillRef>
          <a:effectRef idx="0">
            <a:schemeClr val="accent2"/>
          </a:effectRef>
          <a:fontRef idx="minor">
            <a:schemeClr val="tx1"/>
          </a:fontRef>
        </p:style>
        <p:txBody>
          <a:bodyPr rtlCol="1" anchor="ctr"/>
          <a:lstStyle/>
          <a:p>
            <a:pPr algn="ctr"/>
            <a:endParaRPr lang="ar-IQ"/>
          </a:p>
        </p:txBody>
      </p:sp>
      <p:sp>
        <p:nvSpPr>
          <p:cNvPr id="49" name="قوس كبير أيمن 48"/>
          <p:cNvSpPr/>
          <p:nvPr/>
        </p:nvSpPr>
        <p:spPr>
          <a:xfrm>
            <a:off x="6156176" y="3573016"/>
            <a:ext cx="216024" cy="1080120"/>
          </a:xfrm>
          <a:prstGeom prst="rightBrace">
            <a:avLst/>
          </a:prstGeom>
        </p:spPr>
        <p:style>
          <a:lnRef idx="1">
            <a:schemeClr val="accent2"/>
          </a:lnRef>
          <a:fillRef idx="0">
            <a:schemeClr val="accent2"/>
          </a:fillRef>
          <a:effectRef idx="0">
            <a:schemeClr val="accent2"/>
          </a:effectRef>
          <a:fontRef idx="minor">
            <a:schemeClr val="tx1"/>
          </a:fontRef>
        </p:style>
        <p:txBody>
          <a:bodyPr rtlCol="1" anchor="ctr"/>
          <a:lstStyle/>
          <a:p>
            <a:pPr algn="ctr"/>
            <a:endParaRPr lang="ar-IQ"/>
          </a:p>
        </p:txBody>
      </p:sp>
      <mc:AlternateContent xmlns:mc="http://schemas.openxmlformats.org/markup-compatibility/2006" xmlns:a14="http://schemas.microsoft.com/office/drawing/2010/main">
        <mc:Choice Requires="a14">
          <p:sp>
            <p:nvSpPr>
              <p:cNvPr id="50" name="مربع نص 49"/>
              <p:cNvSpPr txBox="1"/>
              <p:nvPr/>
            </p:nvSpPr>
            <p:spPr>
              <a:xfrm>
                <a:off x="1321575" y="6376714"/>
                <a:ext cx="610215" cy="410305"/>
              </a:xfrm>
              <a:prstGeom prst="rect">
                <a:avLst/>
              </a:prstGeom>
              <a:noFill/>
            </p:spPr>
            <p:txBody>
              <a:bodyPr wrap="square" rtlCol="1">
                <a:spAutoFit/>
              </a:bodyPr>
              <a:lstStyle/>
              <a:p>
                <a:pPr/>
                <a14:m>
                  <m:oMathPara xmlns:m="http://schemas.openxmlformats.org/officeDocument/2006/math">
                    <m:oMathParaPr>
                      <m:jc m:val="centerGroup"/>
                    </m:oMathParaPr>
                    <m:oMath xmlns:m="http://schemas.openxmlformats.org/officeDocument/2006/math">
                      <m:sSub>
                        <m:sSubPr>
                          <m:ctrlPr>
                            <a:rPr lang="ar-IQ" sz="1100" b="0" i="1" smtClean="0">
                              <a:latin typeface="Cambria Math"/>
                            </a:rPr>
                          </m:ctrlPr>
                        </m:sSubPr>
                        <m:e>
                          <m:r>
                            <a:rPr lang="en-US" sz="1100" b="0" i="1" smtClean="0">
                              <a:latin typeface="Cambria Math"/>
                            </a:rPr>
                            <m:t>𝑡</m:t>
                          </m:r>
                        </m:e>
                        <m:sub>
                          <m:r>
                            <a:rPr lang="ar-IQ" sz="1100" b="0" i="1" smtClean="0">
                              <a:latin typeface="Cambria Math"/>
                            </a:rPr>
                            <m:t>1</m:t>
                          </m:r>
                        </m:sub>
                      </m:sSub>
                      <m:r>
                        <a:rPr lang="ar-IQ" sz="1100" b="0" i="1" smtClean="0">
                          <a:latin typeface="Cambria Math"/>
                        </a:rPr>
                        <m:t>=</m:t>
                      </m:r>
                      <m:f>
                        <m:fPr>
                          <m:ctrlPr>
                            <a:rPr lang="ar-IQ" sz="1100" i="1" smtClean="0">
                              <a:latin typeface="Cambria Math"/>
                            </a:rPr>
                          </m:ctrlPr>
                        </m:fPr>
                        <m:num>
                          <m:r>
                            <a:rPr lang="en-US" sz="1100" b="0" i="1" smtClean="0">
                              <a:latin typeface="Cambria Math"/>
                            </a:rPr>
                            <m:t>𝑄</m:t>
                          </m:r>
                        </m:num>
                        <m:den>
                          <m:r>
                            <a:rPr lang="ar-IQ" sz="1100" i="1" smtClean="0">
                              <a:latin typeface="Cambria Math"/>
                              <a:ea typeface="Cambria Math"/>
                            </a:rPr>
                            <m:t>𝛼</m:t>
                          </m:r>
                        </m:den>
                      </m:f>
                    </m:oMath>
                  </m:oMathPara>
                </a14:m>
                <a:endParaRPr lang="ar-IQ" sz="1100" dirty="0"/>
              </a:p>
            </p:txBody>
          </p:sp>
        </mc:Choice>
        <mc:Fallback xmlns="">
          <p:sp>
            <p:nvSpPr>
              <p:cNvPr id="50" name="مربع نص 49"/>
              <p:cNvSpPr txBox="1">
                <a:spLocks noRot="1" noChangeAspect="1" noMove="1" noResize="1" noEditPoints="1" noAdjustHandles="1" noChangeArrowheads="1" noChangeShapeType="1" noTextEdit="1"/>
              </p:cNvSpPr>
              <p:nvPr/>
            </p:nvSpPr>
            <p:spPr>
              <a:xfrm>
                <a:off x="1321575" y="6376714"/>
                <a:ext cx="610215" cy="410305"/>
              </a:xfrm>
              <a:prstGeom prst="rect">
                <a:avLst/>
              </a:prstGeom>
              <a:blipFill rotWithShape="1">
                <a:blip r:embed="rId2"/>
                <a:stretch>
                  <a:fillRect/>
                </a:stretch>
              </a:blipFill>
            </p:spPr>
            <p:txBody>
              <a:bodyPr/>
              <a:lstStyle/>
              <a:p>
                <a:r>
                  <a:rPr lang="ar-IQ">
                    <a:noFill/>
                  </a:rPr>
                  <a:t> </a:t>
                </a:r>
              </a:p>
            </p:txBody>
          </p:sp>
        </mc:Fallback>
      </mc:AlternateContent>
      <mc:AlternateContent xmlns:mc="http://schemas.openxmlformats.org/markup-compatibility/2006" xmlns:a14="http://schemas.microsoft.com/office/drawing/2010/main">
        <mc:Choice Requires="a14">
          <p:sp>
            <p:nvSpPr>
              <p:cNvPr id="51" name="مربع نص 50"/>
              <p:cNvSpPr txBox="1"/>
              <p:nvPr/>
            </p:nvSpPr>
            <p:spPr>
              <a:xfrm>
                <a:off x="4913412" y="6376713"/>
                <a:ext cx="610215" cy="410305"/>
              </a:xfrm>
              <a:prstGeom prst="rect">
                <a:avLst/>
              </a:prstGeom>
              <a:noFill/>
            </p:spPr>
            <p:txBody>
              <a:bodyPr wrap="square" rtlCol="1">
                <a:spAutoFit/>
              </a:bodyPr>
              <a:lstStyle/>
              <a:p>
                <a:pPr/>
                <a14:m>
                  <m:oMathPara xmlns:m="http://schemas.openxmlformats.org/officeDocument/2006/math">
                    <m:oMathParaPr>
                      <m:jc m:val="centerGroup"/>
                    </m:oMathParaPr>
                    <m:oMath xmlns:m="http://schemas.openxmlformats.org/officeDocument/2006/math">
                      <m:sSub>
                        <m:sSubPr>
                          <m:ctrlPr>
                            <a:rPr lang="ar-IQ" sz="1100" b="0" i="1" smtClean="0">
                              <a:latin typeface="Cambria Math"/>
                            </a:rPr>
                          </m:ctrlPr>
                        </m:sSubPr>
                        <m:e>
                          <m:r>
                            <a:rPr lang="en-US" sz="1100" b="0" i="1" smtClean="0">
                              <a:latin typeface="Cambria Math"/>
                            </a:rPr>
                            <m:t>𝑡</m:t>
                          </m:r>
                        </m:e>
                        <m:sub>
                          <m:r>
                            <a:rPr lang="ar-IQ" sz="1100" b="0" i="1" smtClean="0">
                              <a:latin typeface="Cambria Math"/>
                            </a:rPr>
                            <m:t>1</m:t>
                          </m:r>
                        </m:sub>
                      </m:sSub>
                      <m:r>
                        <a:rPr lang="ar-IQ" sz="1100" b="0" i="1" smtClean="0">
                          <a:latin typeface="Cambria Math"/>
                        </a:rPr>
                        <m:t>=</m:t>
                      </m:r>
                      <m:f>
                        <m:fPr>
                          <m:ctrlPr>
                            <a:rPr lang="ar-IQ" sz="1100" i="1" smtClean="0">
                              <a:latin typeface="Cambria Math"/>
                            </a:rPr>
                          </m:ctrlPr>
                        </m:fPr>
                        <m:num>
                          <m:r>
                            <a:rPr lang="en-US" sz="1100" b="0" i="1" smtClean="0">
                              <a:latin typeface="Cambria Math"/>
                            </a:rPr>
                            <m:t>𝑄</m:t>
                          </m:r>
                        </m:num>
                        <m:den>
                          <m:r>
                            <a:rPr lang="ar-IQ" sz="1100" i="1" smtClean="0">
                              <a:latin typeface="Cambria Math"/>
                              <a:ea typeface="Cambria Math"/>
                            </a:rPr>
                            <m:t>𝛼</m:t>
                          </m:r>
                        </m:den>
                      </m:f>
                    </m:oMath>
                  </m:oMathPara>
                </a14:m>
                <a:endParaRPr lang="ar-IQ" sz="1100" dirty="0"/>
              </a:p>
            </p:txBody>
          </p:sp>
        </mc:Choice>
        <mc:Fallback xmlns="">
          <p:sp>
            <p:nvSpPr>
              <p:cNvPr id="51" name="مربع نص 50"/>
              <p:cNvSpPr txBox="1">
                <a:spLocks noRot="1" noChangeAspect="1" noMove="1" noResize="1" noEditPoints="1" noAdjustHandles="1" noChangeArrowheads="1" noChangeShapeType="1" noTextEdit="1"/>
              </p:cNvSpPr>
              <p:nvPr/>
            </p:nvSpPr>
            <p:spPr>
              <a:xfrm>
                <a:off x="4913412" y="6376713"/>
                <a:ext cx="610215" cy="410305"/>
              </a:xfrm>
              <a:prstGeom prst="rect">
                <a:avLst/>
              </a:prstGeom>
              <a:blipFill rotWithShape="1">
                <a:blip r:embed="rId2"/>
                <a:stretch>
                  <a:fillRect/>
                </a:stretch>
              </a:blipFill>
            </p:spPr>
            <p:txBody>
              <a:bodyPr/>
              <a:lstStyle/>
              <a:p>
                <a:r>
                  <a:rPr lang="ar-IQ">
                    <a:noFill/>
                  </a:rPr>
                  <a:t> </a:t>
                </a:r>
              </a:p>
            </p:txBody>
          </p:sp>
        </mc:Fallback>
      </mc:AlternateContent>
      <mc:AlternateContent xmlns:mc="http://schemas.openxmlformats.org/markup-compatibility/2006" xmlns:a14="http://schemas.microsoft.com/office/drawing/2010/main">
        <mc:Choice Requires="a14">
          <p:sp>
            <p:nvSpPr>
              <p:cNvPr id="52" name="مربع نص 51"/>
              <p:cNvSpPr txBox="1"/>
              <p:nvPr/>
            </p:nvSpPr>
            <p:spPr>
              <a:xfrm>
                <a:off x="3203848" y="6456371"/>
                <a:ext cx="288032" cy="426976"/>
              </a:xfrm>
              <a:prstGeom prst="rect">
                <a:avLst/>
              </a:prstGeom>
              <a:noFill/>
            </p:spPr>
            <p:txBody>
              <a:bodyPr wrap="square" rtlCol="1">
                <a:spAutoFit/>
              </a:bodyPr>
              <a:lstStyle/>
              <a:p>
                <a14:m>
                  <m:oMath xmlns:m="http://schemas.openxmlformats.org/officeDocument/2006/math">
                    <m:sSub>
                      <m:sSubPr>
                        <m:ctrlPr>
                          <a:rPr lang="en-US" sz="1100" i="1" smtClean="0">
                            <a:latin typeface="Cambria Math"/>
                          </a:rPr>
                        </m:ctrlPr>
                      </m:sSubPr>
                      <m:e>
                        <m:r>
                          <a:rPr lang="en-US" sz="1100" b="0" i="1" smtClean="0">
                            <a:latin typeface="Cambria Math"/>
                          </a:rPr>
                          <m:t>𝑡</m:t>
                        </m:r>
                      </m:e>
                      <m:sub>
                        <m:r>
                          <a:rPr lang="en-US" sz="1100" b="0" i="1" smtClean="0">
                            <a:latin typeface="Cambria Math"/>
                          </a:rPr>
                          <m:t>2</m:t>
                        </m:r>
                      </m:sub>
                    </m:sSub>
                  </m:oMath>
                </a14:m>
                <a:r>
                  <a:rPr lang="en-US" sz="1100" dirty="0" smtClean="0"/>
                  <a:t> </a:t>
                </a:r>
                <a:endParaRPr lang="ar-IQ" sz="1100" dirty="0"/>
              </a:p>
            </p:txBody>
          </p:sp>
        </mc:Choice>
        <mc:Fallback xmlns="">
          <p:sp>
            <p:nvSpPr>
              <p:cNvPr id="52" name="مربع نص 51"/>
              <p:cNvSpPr txBox="1">
                <a:spLocks noRot="1" noChangeAspect="1" noMove="1" noResize="1" noEditPoints="1" noAdjustHandles="1" noChangeArrowheads="1" noChangeShapeType="1" noTextEdit="1"/>
              </p:cNvSpPr>
              <p:nvPr/>
            </p:nvSpPr>
            <p:spPr>
              <a:xfrm>
                <a:off x="3203848" y="6456371"/>
                <a:ext cx="288032" cy="426976"/>
              </a:xfrm>
              <a:prstGeom prst="rect">
                <a:avLst/>
              </a:prstGeom>
              <a:blipFill rotWithShape="1">
                <a:blip r:embed="rId3"/>
                <a:stretch>
                  <a:fillRect/>
                </a:stretch>
              </a:blipFill>
            </p:spPr>
            <p:txBody>
              <a:bodyPr/>
              <a:lstStyle/>
              <a:p>
                <a:r>
                  <a:rPr lang="ar-IQ">
                    <a:noFill/>
                  </a:rPr>
                  <a:t> </a:t>
                </a:r>
              </a:p>
            </p:txBody>
          </p:sp>
        </mc:Fallback>
      </mc:AlternateContent>
      <p:cxnSp>
        <p:nvCxnSpPr>
          <p:cNvPr id="55" name="رابط كسهم مستقيم 54"/>
          <p:cNvCxnSpPr>
            <a:stCxn id="50" idx="3"/>
          </p:cNvCxnSpPr>
          <p:nvPr/>
        </p:nvCxnSpPr>
        <p:spPr>
          <a:xfrm flipV="1">
            <a:off x="1931790" y="6581866"/>
            <a:ext cx="335954" cy="1"/>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57" name="رابط كسهم مستقيم 56"/>
          <p:cNvCxnSpPr/>
          <p:nvPr/>
        </p:nvCxnSpPr>
        <p:spPr>
          <a:xfrm flipH="1" flipV="1">
            <a:off x="2411760" y="6587266"/>
            <a:ext cx="648072" cy="5310"/>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60" name="رابط كسهم مستقيم 59"/>
          <p:cNvCxnSpPr/>
          <p:nvPr/>
        </p:nvCxnSpPr>
        <p:spPr>
          <a:xfrm flipH="1">
            <a:off x="899592" y="6587176"/>
            <a:ext cx="360040" cy="0"/>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62" name="رابط كسهم مستقيم 61"/>
          <p:cNvCxnSpPr/>
          <p:nvPr/>
        </p:nvCxnSpPr>
        <p:spPr>
          <a:xfrm flipV="1">
            <a:off x="3635896" y="6587176"/>
            <a:ext cx="720080" cy="5400"/>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64" name="رابط كسهم مستقيم 63"/>
          <p:cNvCxnSpPr/>
          <p:nvPr/>
        </p:nvCxnSpPr>
        <p:spPr>
          <a:xfrm flipH="1">
            <a:off x="4572000" y="6587176"/>
            <a:ext cx="288032" cy="0"/>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66" name="رابط كسهم مستقيم 65"/>
          <p:cNvCxnSpPr/>
          <p:nvPr/>
        </p:nvCxnSpPr>
        <p:spPr>
          <a:xfrm>
            <a:off x="5667643" y="6581865"/>
            <a:ext cx="344517" cy="5311"/>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68" name="رابط كسهم مستقيم 67"/>
          <p:cNvCxnSpPr/>
          <p:nvPr/>
        </p:nvCxnSpPr>
        <p:spPr>
          <a:xfrm flipH="1">
            <a:off x="6156176" y="6581865"/>
            <a:ext cx="720080" cy="5311"/>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70" name="رابط كسهم مستقيم 69"/>
          <p:cNvCxnSpPr/>
          <p:nvPr/>
        </p:nvCxnSpPr>
        <p:spPr>
          <a:xfrm>
            <a:off x="7308304" y="6577560"/>
            <a:ext cx="720080" cy="0"/>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mc:AlternateContent xmlns:mc="http://schemas.openxmlformats.org/markup-compatibility/2006" xmlns:a14="http://schemas.microsoft.com/office/drawing/2010/main">
        <mc:Choice Requires="a14">
          <p:sp>
            <p:nvSpPr>
              <p:cNvPr id="74" name="مربع نص 73"/>
              <p:cNvSpPr txBox="1"/>
              <p:nvPr/>
            </p:nvSpPr>
            <p:spPr>
              <a:xfrm>
                <a:off x="7020272" y="6411105"/>
                <a:ext cx="288032" cy="426976"/>
              </a:xfrm>
              <a:prstGeom prst="rect">
                <a:avLst/>
              </a:prstGeom>
              <a:noFill/>
            </p:spPr>
            <p:txBody>
              <a:bodyPr wrap="square" rtlCol="1">
                <a:spAutoFit/>
              </a:bodyPr>
              <a:lstStyle/>
              <a:p>
                <a14:m>
                  <m:oMath xmlns:m="http://schemas.openxmlformats.org/officeDocument/2006/math">
                    <m:sSub>
                      <m:sSubPr>
                        <m:ctrlPr>
                          <a:rPr lang="en-US" sz="1100" i="1" smtClean="0">
                            <a:latin typeface="Cambria Math"/>
                          </a:rPr>
                        </m:ctrlPr>
                      </m:sSubPr>
                      <m:e>
                        <m:r>
                          <a:rPr lang="en-US" sz="1100" b="0" i="1" smtClean="0">
                            <a:latin typeface="Cambria Math"/>
                          </a:rPr>
                          <m:t>𝑡</m:t>
                        </m:r>
                      </m:e>
                      <m:sub>
                        <m:r>
                          <a:rPr lang="en-US" sz="1100" b="0" i="1" smtClean="0">
                            <a:latin typeface="Cambria Math"/>
                          </a:rPr>
                          <m:t>2</m:t>
                        </m:r>
                      </m:sub>
                    </m:sSub>
                  </m:oMath>
                </a14:m>
                <a:r>
                  <a:rPr lang="en-US" sz="1100" dirty="0" smtClean="0"/>
                  <a:t> </a:t>
                </a:r>
                <a:endParaRPr lang="ar-IQ" sz="1100" dirty="0"/>
              </a:p>
            </p:txBody>
          </p:sp>
        </mc:Choice>
        <mc:Fallback xmlns="">
          <p:sp>
            <p:nvSpPr>
              <p:cNvPr id="74" name="مربع نص 73"/>
              <p:cNvSpPr txBox="1">
                <a:spLocks noRot="1" noChangeAspect="1" noMove="1" noResize="1" noEditPoints="1" noAdjustHandles="1" noChangeArrowheads="1" noChangeShapeType="1" noTextEdit="1"/>
              </p:cNvSpPr>
              <p:nvPr/>
            </p:nvSpPr>
            <p:spPr>
              <a:xfrm>
                <a:off x="7020272" y="6411105"/>
                <a:ext cx="288032" cy="426976"/>
              </a:xfrm>
              <a:prstGeom prst="rect">
                <a:avLst/>
              </a:prstGeom>
              <a:blipFill rotWithShape="1">
                <a:blip r:embed="rId4"/>
                <a:stretch>
                  <a:fillRect/>
                </a:stretch>
              </a:blipFill>
            </p:spPr>
            <p:txBody>
              <a:bodyPr/>
              <a:lstStyle/>
              <a:p>
                <a:r>
                  <a:rPr lang="ar-IQ">
                    <a:noFill/>
                  </a:rPr>
                  <a:t> </a:t>
                </a:r>
              </a:p>
            </p:txBody>
          </p:sp>
        </mc:Fallback>
      </mc:AlternateContent>
    </p:spTree>
    <p:extLst>
      <p:ext uri="{BB962C8B-B14F-4D97-AF65-F5344CB8AC3E}">
        <p14:creationId xmlns:p14="http://schemas.microsoft.com/office/powerpoint/2010/main" val="26905584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r"/>
            <a:r>
              <a:rPr lang="ar-IQ" sz="3600" dirty="0" smtClean="0">
                <a:solidFill>
                  <a:schemeClr val="tx1"/>
                </a:solidFill>
              </a:rPr>
              <a:t>1- تهدئه :- </a:t>
            </a:r>
            <a:endParaRPr lang="ar-IQ" sz="3600" dirty="0">
              <a:solidFill>
                <a:schemeClr val="tx1"/>
              </a:solidFill>
            </a:endParaRPr>
          </a:p>
        </p:txBody>
      </p:sp>
      <p:sp>
        <p:nvSpPr>
          <p:cNvPr id="3" name="عنصر نائب للمحتوى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a:bodyPr>
          <a:lstStyle/>
          <a:p>
            <a:r>
              <a:rPr lang="ar-IQ" sz="2400" dirty="0" smtClean="0">
                <a:solidFill>
                  <a:srgbClr val="FF0000"/>
                </a:solidFill>
              </a:rPr>
              <a:t>يعرف الخزين بأنه الكميات المحتفظ بها من المواد الاولية </a:t>
            </a:r>
            <a:r>
              <a:rPr lang="ar-IQ" sz="2400" dirty="0" err="1" smtClean="0">
                <a:solidFill>
                  <a:srgbClr val="FF0000"/>
                </a:solidFill>
              </a:rPr>
              <a:t>البسيطه</a:t>
            </a:r>
            <a:r>
              <a:rPr lang="ar-IQ" sz="2400" dirty="0" smtClean="0">
                <a:solidFill>
                  <a:srgbClr val="FF0000"/>
                </a:solidFill>
              </a:rPr>
              <a:t> والاجزاء والادوات </a:t>
            </a:r>
            <a:r>
              <a:rPr lang="ar-IQ" sz="2400" dirty="0" err="1" smtClean="0">
                <a:solidFill>
                  <a:srgbClr val="FF0000"/>
                </a:solidFill>
              </a:rPr>
              <a:t>الاحتياطيه</a:t>
            </a:r>
            <a:r>
              <a:rPr lang="ar-IQ" sz="2400" dirty="0" smtClean="0">
                <a:solidFill>
                  <a:srgbClr val="FF0000"/>
                </a:solidFill>
              </a:rPr>
              <a:t> ، وكذلك الاجزاء نصف </a:t>
            </a:r>
            <a:r>
              <a:rPr lang="ar-IQ" sz="2400" dirty="0" err="1" smtClean="0">
                <a:solidFill>
                  <a:srgbClr val="FF0000"/>
                </a:solidFill>
              </a:rPr>
              <a:t>المصنعه</a:t>
            </a:r>
            <a:r>
              <a:rPr lang="ar-IQ" sz="2400" dirty="0" smtClean="0">
                <a:solidFill>
                  <a:srgbClr val="FF0000"/>
                </a:solidFill>
              </a:rPr>
              <a:t> والسلع النهائية التي قامت </a:t>
            </a:r>
            <a:r>
              <a:rPr lang="ar-IQ" sz="2400" dirty="0" err="1" smtClean="0">
                <a:solidFill>
                  <a:srgbClr val="FF0000"/>
                </a:solidFill>
              </a:rPr>
              <a:t>الجهه</a:t>
            </a:r>
            <a:r>
              <a:rPr lang="ar-IQ" sz="2400" dirty="0" smtClean="0">
                <a:solidFill>
                  <a:srgbClr val="FF0000"/>
                </a:solidFill>
              </a:rPr>
              <a:t> ذات </a:t>
            </a:r>
            <a:r>
              <a:rPr lang="ar-IQ" sz="2400" dirty="0" err="1" smtClean="0">
                <a:solidFill>
                  <a:srgbClr val="FF0000"/>
                </a:solidFill>
              </a:rPr>
              <a:t>العلاقه</a:t>
            </a:r>
            <a:r>
              <a:rPr lang="ar-IQ" sz="2400" dirty="0" smtClean="0">
                <a:solidFill>
                  <a:srgbClr val="FF0000"/>
                </a:solidFill>
              </a:rPr>
              <a:t> (المنشأة او </a:t>
            </a:r>
            <a:r>
              <a:rPr lang="ar-IQ" sz="2400" dirty="0" err="1" smtClean="0">
                <a:solidFill>
                  <a:srgbClr val="FF0000"/>
                </a:solidFill>
              </a:rPr>
              <a:t>الموسسه</a:t>
            </a:r>
            <a:r>
              <a:rPr lang="ar-IQ" sz="2400" dirty="0" smtClean="0">
                <a:solidFill>
                  <a:srgbClr val="FF0000"/>
                </a:solidFill>
              </a:rPr>
              <a:t> ) بشرائها او انتاجها .  </a:t>
            </a:r>
          </a:p>
          <a:p>
            <a:pPr marL="0" indent="0">
              <a:buNone/>
            </a:pPr>
            <a:r>
              <a:rPr lang="ar-IQ" sz="2400" dirty="0" smtClean="0">
                <a:solidFill>
                  <a:srgbClr val="FF0000"/>
                </a:solidFill>
              </a:rPr>
              <a:t>   </a:t>
            </a:r>
            <a:r>
              <a:rPr lang="ar-IQ" sz="2400" dirty="0" err="1" smtClean="0"/>
              <a:t>ومسأله</a:t>
            </a:r>
            <a:r>
              <a:rPr lang="ar-IQ" sz="2400" dirty="0" smtClean="0"/>
              <a:t> الخزين تجد اهتماما من كثيرين بسبب طابع الشمول الذي تتميز به وتكاد تكون قائمة الخزين بالوقت الحديث لانهائية ، فعلى سبيل المثال لا الحصر . فمن الممكن ان يكون الخزين منتجا او مواد خام او اموالا في البنوك او </a:t>
            </a:r>
            <a:r>
              <a:rPr lang="ar-IQ" sz="2400" dirty="0" err="1" smtClean="0"/>
              <a:t>مياة</a:t>
            </a:r>
            <a:r>
              <a:rPr lang="ar-IQ" sz="2400" dirty="0" smtClean="0"/>
              <a:t> خلف السدود او طاقات او موارد بشرية ...... الخ </a:t>
            </a:r>
          </a:p>
          <a:p>
            <a:pPr marL="0" indent="0">
              <a:buNone/>
            </a:pPr>
            <a:r>
              <a:rPr lang="ar-IQ" sz="2400" dirty="0" smtClean="0">
                <a:solidFill>
                  <a:srgbClr val="FF0000"/>
                </a:solidFill>
              </a:rPr>
              <a:t>لذلك تتطلب عملية اتخاذ القرارات على مستوى الجهة ذات العلاقة قيام اداره تلك الجهة بالاحتفاظ بمخزون من المواد الاولية والوسيطة </a:t>
            </a:r>
            <a:r>
              <a:rPr lang="ar-IQ" sz="2400" dirty="0" err="1" smtClean="0">
                <a:solidFill>
                  <a:srgbClr val="FF0000"/>
                </a:solidFill>
              </a:rPr>
              <a:t>المنتجه</a:t>
            </a:r>
            <a:r>
              <a:rPr lang="ar-IQ" sz="2400" dirty="0" smtClean="0">
                <a:solidFill>
                  <a:srgbClr val="FF0000"/>
                </a:solidFill>
              </a:rPr>
              <a:t> او السلع التي تكون </a:t>
            </a:r>
            <a:r>
              <a:rPr lang="ar-IQ" sz="2400" dirty="0" err="1" smtClean="0">
                <a:solidFill>
                  <a:srgbClr val="FF0000"/>
                </a:solidFill>
              </a:rPr>
              <a:t>سريعه</a:t>
            </a:r>
            <a:r>
              <a:rPr lang="ar-IQ" sz="2400" dirty="0" smtClean="0">
                <a:solidFill>
                  <a:srgbClr val="FF0000"/>
                </a:solidFill>
              </a:rPr>
              <a:t> الدوران في اماكن التبضع . </a:t>
            </a:r>
          </a:p>
          <a:p>
            <a:pPr marL="0" indent="0">
              <a:buNone/>
            </a:pPr>
            <a:endParaRPr lang="ar-IQ" sz="2400" dirty="0" smtClean="0"/>
          </a:p>
          <a:p>
            <a:pPr marL="0" indent="0">
              <a:buNone/>
            </a:pPr>
            <a:endParaRPr lang="ar-IQ" sz="2400" dirty="0"/>
          </a:p>
          <a:p>
            <a:pPr marL="0" indent="0">
              <a:buNone/>
            </a:pPr>
            <a:endParaRPr lang="ar-IQ" sz="2400" dirty="0"/>
          </a:p>
        </p:txBody>
      </p:sp>
    </p:spTree>
    <p:extLst>
      <p:ext uri="{BB962C8B-B14F-4D97-AF65-F5344CB8AC3E}">
        <p14:creationId xmlns:p14="http://schemas.microsoft.com/office/powerpoint/2010/main" val="39896038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مربع نص 2"/>
              <p:cNvSpPr txBox="1"/>
              <p:nvPr/>
            </p:nvSpPr>
            <p:spPr>
              <a:xfrm>
                <a:off x="179512" y="260648"/>
                <a:ext cx="8712968" cy="6595011"/>
              </a:xfrm>
              <a:prstGeom prst="rect">
                <a:avLst/>
              </a:prstGeom>
              <a:noFill/>
            </p:spPr>
            <p:txBody>
              <a:bodyPr wrap="square" rtlCol="1">
                <a:spAutoFit/>
              </a:bodyPr>
              <a:lstStyle/>
              <a:p>
                <a:r>
                  <a:rPr lang="ar-IQ" sz="1600" dirty="0" smtClean="0"/>
                  <a:t>ولذلك تكون الكلفة الكلية للخزين ولكل دوره مخزنية (</a:t>
                </a:r>
                <a:r>
                  <a:rPr lang="en-US" sz="1600" dirty="0" smtClean="0"/>
                  <a:t>t</a:t>
                </a:r>
                <a:r>
                  <a:rPr lang="ar-IQ" sz="1600" dirty="0" smtClean="0"/>
                  <a:t>) ولهذا النموذج ذي التجهيز التدريجي كما يلي . </a:t>
                </a:r>
              </a:p>
              <a:p>
                <a:r>
                  <a:rPr lang="ar-IQ" sz="1600" dirty="0" smtClean="0"/>
                  <a:t>الكلفة الكلية للخزين ولكل دوره مخزنية = كلفة الطلبية + كلفة الاحتفاظ بالخزين </a:t>
                </a:r>
              </a:p>
              <a:p>
                <a:r>
                  <a:rPr lang="ar-IQ" sz="1600" dirty="0" smtClean="0"/>
                  <a:t>ومن الملاحظ له ان الحد الثاني (كلفه الاحتفاظ بالخزين ) ، يتضمن الخزين في فترتين ضمن الدور </a:t>
                </a:r>
                <a:r>
                  <a:rPr lang="ar-IQ" sz="1600" dirty="0" err="1" smtClean="0"/>
                  <a:t>المخزنية</a:t>
                </a:r>
                <a:r>
                  <a:rPr lang="ar-IQ" sz="1600" dirty="0" smtClean="0"/>
                  <a:t> </a:t>
                </a:r>
                <a:r>
                  <a:rPr lang="ar-IQ" sz="1600" dirty="0" err="1" smtClean="0"/>
                  <a:t>الواحده</a:t>
                </a:r>
                <a:r>
                  <a:rPr lang="ar-IQ" sz="1600" dirty="0" smtClean="0"/>
                  <a:t> وهما خلال </a:t>
                </a:r>
                <a14:m>
                  <m:oMath xmlns:m="http://schemas.openxmlformats.org/officeDocument/2006/math">
                    <m:sSub>
                      <m:sSubPr>
                        <m:ctrlPr>
                          <a:rPr lang="ar-IQ" sz="1600" i="1" smtClean="0">
                            <a:latin typeface="Cambria Math"/>
                          </a:rPr>
                        </m:ctrlPr>
                      </m:sSubPr>
                      <m:e>
                        <m:r>
                          <a:rPr lang="en-US" sz="1600" b="0" i="1" smtClean="0">
                            <a:latin typeface="Cambria Math"/>
                          </a:rPr>
                          <m:t>𝑡</m:t>
                        </m:r>
                      </m:e>
                      <m:sub>
                        <m:r>
                          <a:rPr lang="ar-IQ" sz="1600" b="0" i="1" smtClean="0">
                            <a:latin typeface="Cambria Math"/>
                          </a:rPr>
                          <m:t>2</m:t>
                        </m:r>
                      </m:sub>
                    </m:sSub>
                    <m:r>
                      <a:rPr lang="ar-IQ" sz="1600" b="0" i="0" smtClean="0">
                        <a:latin typeface="Cambria Math"/>
                      </a:rPr>
                      <m:t>,</m:t>
                    </m:r>
                    <m:sSub>
                      <m:sSubPr>
                        <m:ctrlPr>
                          <a:rPr lang="ar-IQ" sz="1600" b="0" i="1" smtClean="0">
                            <a:latin typeface="Cambria Math"/>
                          </a:rPr>
                        </m:ctrlPr>
                      </m:sSubPr>
                      <m:e>
                        <m:r>
                          <a:rPr lang="en-US" sz="1600" b="0" i="1" smtClean="0">
                            <a:latin typeface="Cambria Math"/>
                          </a:rPr>
                          <m:t>𝑡</m:t>
                        </m:r>
                      </m:e>
                      <m:sub>
                        <m:r>
                          <a:rPr lang="ar-IQ" sz="1600" b="0" i="1" smtClean="0">
                            <a:latin typeface="Cambria Math"/>
                          </a:rPr>
                          <m:t>1</m:t>
                        </m:r>
                      </m:sub>
                    </m:sSub>
                  </m:oMath>
                </a14:m>
                <a:r>
                  <a:rPr lang="ar-IQ" sz="1600" dirty="0" smtClean="0"/>
                  <a:t> كما هو واضح من الرسم البياني للنموذج وسيتم ذكرها عندما يتم كتابة </a:t>
                </a:r>
                <a:r>
                  <a:rPr lang="ar-IQ" sz="1600" dirty="0" err="1" smtClean="0"/>
                  <a:t>المعادله</a:t>
                </a:r>
                <a:r>
                  <a:rPr lang="ar-IQ" sz="1600" dirty="0" smtClean="0"/>
                  <a:t> </a:t>
                </a:r>
              </a:p>
              <a:p>
                <a:r>
                  <a:rPr lang="ar-IQ" sz="1600" dirty="0" smtClean="0"/>
                  <a:t>بالرموز ولهذا اقتضى التنويه لذلك . </a:t>
                </a:r>
              </a:p>
              <a:p>
                <a:r>
                  <a:rPr lang="en-US" sz="1600" dirty="0" smtClean="0"/>
                  <a:t>Total Inventory cost </a:t>
                </a:r>
                <a:r>
                  <a:rPr lang="en-US" sz="1600" dirty="0" err="1" smtClean="0"/>
                  <a:t>percycle</a:t>
                </a:r>
                <a:r>
                  <a:rPr lang="en-US" sz="1600" dirty="0" smtClean="0"/>
                  <a:t> = setup + holding cost </a:t>
                </a:r>
              </a:p>
              <a:p>
                <a:r>
                  <a:rPr lang="en-US" sz="1600" dirty="0" smtClean="0"/>
                  <a:t>T-c/cycle = k + h </a:t>
                </a:r>
                <a14:m>
                  <m:oMath xmlns:m="http://schemas.openxmlformats.org/officeDocument/2006/math">
                    <m:f>
                      <m:fPr>
                        <m:ctrlPr>
                          <a:rPr lang="en-US" sz="1400" i="1" smtClean="0">
                            <a:latin typeface="Cambria Math"/>
                          </a:rPr>
                        </m:ctrlPr>
                      </m:fPr>
                      <m:num>
                        <m:r>
                          <a:rPr lang="en-US" sz="1400" b="0" i="1" smtClean="0">
                            <a:latin typeface="Cambria Math"/>
                          </a:rPr>
                          <m:t>𝑙</m:t>
                        </m:r>
                      </m:num>
                      <m:den>
                        <m:r>
                          <a:rPr lang="en-US" sz="1400" b="0" i="1" smtClean="0">
                            <a:latin typeface="Cambria Math"/>
                          </a:rPr>
                          <m:t>2</m:t>
                        </m:r>
                      </m:den>
                    </m:f>
                    <m:r>
                      <a:rPr lang="en-US" sz="1400" b="0" i="0" smtClean="0">
                        <a:latin typeface="Cambria Math"/>
                      </a:rPr>
                      <m:t> </m:t>
                    </m:r>
                    <m:sSub>
                      <m:sSubPr>
                        <m:ctrlPr>
                          <a:rPr lang="en-US" sz="1400" b="0" i="1" smtClean="0">
                            <a:latin typeface="Cambria Math"/>
                          </a:rPr>
                        </m:ctrlPr>
                      </m:sSubPr>
                      <m:e>
                        <m:r>
                          <a:rPr lang="en-US" sz="1400" b="0" i="1" smtClean="0">
                            <a:latin typeface="Cambria Math"/>
                          </a:rPr>
                          <m:t>𝑡</m:t>
                        </m:r>
                      </m:e>
                      <m:sub>
                        <m:r>
                          <a:rPr lang="en-US" sz="1400" b="0" i="1" smtClean="0">
                            <a:latin typeface="Cambria Math"/>
                          </a:rPr>
                          <m:t>1</m:t>
                        </m:r>
                      </m:sub>
                    </m:sSub>
                    <m:r>
                      <a:rPr lang="en-US" sz="1400" b="0" i="1" smtClean="0">
                        <a:latin typeface="Cambria Math"/>
                      </a:rPr>
                      <m:t>+</m:t>
                    </m:r>
                    <m:r>
                      <a:rPr lang="en-US" sz="1400" b="0" i="1" smtClean="0">
                        <a:latin typeface="Cambria Math"/>
                      </a:rPr>
                      <m:t>h</m:t>
                    </m:r>
                    <m:r>
                      <a:rPr lang="en-US" sz="1400" b="0" i="1" smtClean="0">
                        <a:latin typeface="Cambria Math"/>
                      </a:rPr>
                      <m:t> </m:t>
                    </m:r>
                    <m:f>
                      <m:fPr>
                        <m:ctrlPr>
                          <a:rPr lang="en-US" sz="1400" b="0" i="1" smtClean="0">
                            <a:latin typeface="Cambria Math"/>
                          </a:rPr>
                        </m:ctrlPr>
                      </m:fPr>
                      <m:num>
                        <m:r>
                          <a:rPr lang="en-US" sz="1400" b="0" i="1" smtClean="0">
                            <a:latin typeface="Cambria Math"/>
                          </a:rPr>
                          <m:t>𝑙</m:t>
                        </m:r>
                      </m:num>
                      <m:den>
                        <m:r>
                          <a:rPr lang="en-US" sz="1400" b="0" i="1" smtClean="0">
                            <a:latin typeface="Cambria Math"/>
                          </a:rPr>
                          <m:t>2</m:t>
                        </m:r>
                      </m:den>
                    </m:f>
                    <m:r>
                      <a:rPr lang="en-US" sz="1400" b="0" i="1" smtClean="0">
                        <a:latin typeface="Cambria Math"/>
                      </a:rPr>
                      <m:t> </m:t>
                    </m:r>
                    <m:sSub>
                      <m:sSubPr>
                        <m:ctrlPr>
                          <a:rPr lang="en-US" sz="1400" b="0" i="1" smtClean="0">
                            <a:latin typeface="Cambria Math"/>
                          </a:rPr>
                        </m:ctrlPr>
                      </m:sSubPr>
                      <m:e>
                        <m:r>
                          <a:rPr lang="en-US" sz="1400" b="0" i="1" smtClean="0">
                            <a:latin typeface="Cambria Math"/>
                          </a:rPr>
                          <m:t>𝑡</m:t>
                        </m:r>
                      </m:e>
                      <m:sub>
                        <m:r>
                          <a:rPr lang="en-US" sz="1400" b="0" i="1" smtClean="0">
                            <a:latin typeface="Cambria Math"/>
                          </a:rPr>
                          <m:t>2</m:t>
                        </m:r>
                      </m:sub>
                    </m:sSub>
                  </m:oMath>
                </a14:m>
                <a:r>
                  <a:rPr lang="en-US" sz="1600" dirty="0" smtClean="0"/>
                  <a:t>                      </a:t>
                </a:r>
              </a:p>
              <a:p>
                <a:r>
                  <a:rPr lang="en-US" sz="1600" dirty="0" smtClean="0"/>
                  <a:t>T-c/cycle = k + h </a:t>
                </a:r>
                <a14:m>
                  <m:oMath xmlns:m="http://schemas.openxmlformats.org/officeDocument/2006/math">
                    <m:f>
                      <m:fPr>
                        <m:ctrlPr>
                          <a:rPr lang="en-US" sz="1600" i="1" smtClean="0">
                            <a:latin typeface="Cambria Math"/>
                          </a:rPr>
                        </m:ctrlPr>
                      </m:fPr>
                      <m:num>
                        <m:r>
                          <a:rPr lang="en-US" sz="1600" b="0" i="1" smtClean="0">
                            <a:latin typeface="Cambria Math"/>
                          </a:rPr>
                          <m:t>𝑙</m:t>
                        </m:r>
                      </m:num>
                      <m:den>
                        <m:r>
                          <a:rPr lang="en-US" sz="1600" b="0" i="1" smtClean="0">
                            <a:latin typeface="Cambria Math"/>
                          </a:rPr>
                          <m:t>2</m:t>
                        </m:r>
                      </m:den>
                    </m:f>
                    <m:r>
                      <a:rPr lang="en-US" sz="1600" b="0" i="1" smtClean="0">
                        <a:latin typeface="Cambria Math"/>
                      </a:rPr>
                      <m:t> (</m:t>
                    </m:r>
                    <m:sSub>
                      <m:sSubPr>
                        <m:ctrlPr>
                          <a:rPr lang="en-US" sz="1600" b="0" i="1" smtClean="0">
                            <a:latin typeface="Cambria Math"/>
                          </a:rPr>
                        </m:ctrlPr>
                      </m:sSubPr>
                      <m:e>
                        <m:r>
                          <a:rPr lang="en-US" sz="1600" b="0" i="1" smtClean="0">
                            <a:latin typeface="Cambria Math"/>
                          </a:rPr>
                          <m:t>𝑡</m:t>
                        </m:r>
                      </m:e>
                      <m:sub>
                        <m:r>
                          <a:rPr lang="en-US" sz="1600" b="0" i="1" smtClean="0">
                            <a:latin typeface="Cambria Math"/>
                          </a:rPr>
                          <m:t>1</m:t>
                        </m:r>
                      </m:sub>
                    </m:sSub>
                  </m:oMath>
                </a14:m>
                <a:r>
                  <a:rPr lang="en-US" sz="1600" dirty="0" smtClean="0"/>
                  <a:t>+</a:t>
                </a:r>
                <a14:m>
                  <m:oMath xmlns:m="http://schemas.openxmlformats.org/officeDocument/2006/math">
                    <m:sSub>
                      <m:sSubPr>
                        <m:ctrlPr>
                          <a:rPr lang="en-US" sz="1600" i="1" dirty="0" smtClean="0">
                            <a:latin typeface="Cambria Math"/>
                          </a:rPr>
                        </m:ctrlPr>
                      </m:sSubPr>
                      <m:e>
                        <m:r>
                          <a:rPr lang="en-US" sz="1600" b="0" i="1" dirty="0" smtClean="0">
                            <a:latin typeface="Cambria Math"/>
                          </a:rPr>
                          <m:t>𝑡</m:t>
                        </m:r>
                      </m:e>
                      <m:sub>
                        <m:r>
                          <a:rPr lang="en-US" sz="1600" b="0" i="1" dirty="0" smtClean="0">
                            <a:latin typeface="Cambria Math"/>
                          </a:rPr>
                          <m:t>2</m:t>
                        </m:r>
                      </m:sub>
                    </m:sSub>
                    <m:r>
                      <a:rPr lang="en-US" sz="1600" b="0" i="1" dirty="0" smtClean="0">
                        <a:latin typeface="Cambria Math"/>
                      </a:rPr>
                      <m:t>)</m:t>
                    </m:r>
                  </m:oMath>
                </a14:m>
                <a:r>
                  <a:rPr lang="en-US" sz="1600" dirty="0" smtClean="0"/>
                  <a:t>                       </a:t>
                </a:r>
              </a:p>
              <a:p>
                <a:r>
                  <a:rPr lang="ar-IQ" sz="1600" dirty="0" smtClean="0"/>
                  <a:t>        وبما ان </a:t>
                </a:r>
                <a14:m>
                  <m:oMath xmlns:m="http://schemas.openxmlformats.org/officeDocument/2006/math">
                    <m:r>
                      <a:rPr lang="en-US" sz="1600" b="0" i="1" smtClean="0">
                        <a:latin typeface="Cambria Math"/>
                      </a:rPr>
                      <m:t>𝑡</m:t>
                    </m:r>
                    <m:r>
                      <a:rPr lang="en-US" sz="1600" b="0" i="1" smtClean="0">
                        <a:latin typeface="Cambria Math"/>
                      </a:rPr>
                      <m:t>= </m:t>
                    </m:r>
                    <m:sSub>
                      <m:sSubPr>
                        <m:ctrlPr>
                          <a:rPr lang="en-US" sz="1600" b="0" i="1" smtClean="0">
                            <a:latin typeface="Cambria Math"/>
                          </a:rPr>
                        </m:ctrlPr>
                      </m:sSubPr>
                      <m:e>
                        <m:r>
                          <a:rPr lang="en-US" sz="1600" b="0" i="1" smtClean="0">
                            <a:latin typeface="Cambria Math"/>
                          </a:rPr>
                          <m:t>𝑡</m:t>
                        </m:r>
                      </m:e>
                      <m:sub>
                        <m:r>
                          <a:rPr lang="en-US" sz="1600" b="0" i="1" smtClean="0">
                            <a:latin typeface="Cambria Math"/>
                          </a:rPr>
                          <m:t>1</m:t>
                        </m:r>
                      </m:sub>
                    </m:sSub>
                    <m:r>
                      <a:rPr lang="en-US" sz="1600" b="0" i="1" smtClean="0">
                        <a:latin typeface="Cambria Math"/>
                      </a:rPr>
                      <m:t>+</m:t>
                    </m:r>
                    <m:sSub>
                      <m:sSubPr>
                        <m:ctrlPr>
                          <a:rPr lang="en-US" sz="1600" b="0" i="1" smtClean="0">
                            <a:latin typeface="Cambria Math"/>
                          </a:rPr>
                        </m:ctrlPr>
                      </m:sSubPr>
                      <m:e>
                        <m:r>
                          <a:rPr lang="en-US" sz="1600" b="0" i="1" smtClean="0">
                            <a:latin typeface="Cambria Math"/>
                          </a:rPr>
                          <m:t>𝑡</m:t>
                        </m:r>
                      </m:e>
                      <m:sub>
                        <m:r>
                          <a:rPr lang="en-US" sz="1600" b="0" i="1" smtClean="0">
                            <a:latin typeface="Cambria Math"/>
                          </a:rPr>
                          <m:t>2</m:t>
                        </m:r>
                      </m:sub>
                    </m:sSub>
                  </m:oMath>
                </a14:m>
                <a:r>
                  <a:rPr lang="ar-IQ" sz="1600" dirty="0" smtClean="0"/>
                  <a:t> تكون </a:t>
                </a:r>
                <a:r>
                  <a:rPr lang="ar-IQ" sz="1600" dirty="0" err="1" smtClean="0"/>
                  <a:t>المعادله</a:t>
                </a:r>
                <a:r>
                  <a:rPr lang="ar-IQ" sz="1600" dirty="0" smtClean="0"/>
                  <a:t> </a:t>
                </a:r>
                <a:r>
                  <a:rPr lang="ar-IQ" sz="1600" dirty="0" err="1" smtClean="0"/>
                  <a:t>السابقه</a:t>
                </a:r>
                <a:r>
                  <a:rPr lang="ar-IQ" sz="1600" dirty="0" smtClean="0"/>
                  <a:t> كما يأتي </a:t>
                </a:r>
              </a:p>
              <a:p>
                <a:r>
                  <a:rPr lang="en-US" sz="1600" dirty="0" smtClean="0"/>
                  <a:t>T-c/cycle = k + h </a:t>
                </a:r>
                <a14:m>
                  <m:oMath xmlns:m="http://schemas.openxmlformats.org/officeDocument/2006/math">
                    <m:f>
                      <m:fPr>
                        <m:ctrlPr>
                          <a:rPr lang="en-US" sz="1600" i="1" smtClean="0">
                            <a:latin typeface="Cambria Math"/>
                          </a:rPr>
                        </m:ctrlPr>
                      </m:fPr>
                      <m:num>
                        <m:r>
                          <a:rPr lang="en-US" sz="1600" b="0" i="1" smtClean="0">
                            <a:latin typeface="Cambria Math"/>
                          </a:rPr>
                          <m:t>𝑙</m:t>
                        </m:r>
                      </m:num>
                      <m:den>
                        <m:r>
                          <a:rPr lang="en-US" sz="1600" b="0" i="1" smtClean="0">
                            <a:latin typeface="Cambria Math"/>
                          </a:rPr>
                          <m:t>2</m:t>
                        </m:r>
                      </m:den>
                    </m:f>
                  </m:oMath>
                </a14:m>
                <a:r>
                  <a:rPr lang="en-US" sz="1600" dirty="0" smtClean="0"/>
                  <a:t> t                            </a:t>
                </a:r>
              </a:p>
              <a:p>
                <a:r>
                  <a:rPr lang="ar-IQ" sz="1600" dirty="0" smtClean="0"/>
                  <a:t>والاجدر بنا ان نبين ماذا تساوي الكميه </a:t>
                </a:r>
                <a:r>
                  <a:rPr lang="en-US" sz="1600" dirty="0" smtClean="0"/>
                  <a:t>L</a:t>
                </a:r>
                <a:r>
                  <a:rPr lang="ar-IQ" sz="1600" dirty="0" smtClean="0"/>
                  <a:t> ومن الرسم البياني السابق لو </a:t>
                </a:r>
                <a:r>
                  <a:rPr lang="ar-IQ" sz="1600" dirty="0" err="1" smtClean="0"/>
                  <a:t>ناخذ</a:t>
                </a:r>
                <a:r>
                  <a:rPr lang="ar-IQ" sz="1600" dirty="0" smtClean="0"/>
                  <a:t> المثلث الصغير ويتطبق مبدأ الضلع القائم على الوتر  </a:t>
                </a:r>
                <a14:m>
                  <m:oMath xmlns:m="http://schemas.openxmlformats.org/officeDocument/2006/math">
                    <m:sSub>
                      <m:sSubPr>
                        <m:ctrlPr>
                          <a:rPr lang="ar-IQ" sz="1600" i="1" smtClean="0">
                            <a:latin typeface="Cambria Math"/>
                          </a:rPr>
                        </m:ctrlPr>
                      </m:sSubPr>
                      <m:e>
                        <m:r>
                          <a:rPr lang="en-US" sz="1600" b="0" i="1" smtClean="0">
                            <a:latin typeface="Cambria Math"/>
                          </a:rPr>
                          <m:t>𝑡</m:t>
                        </m:r>
                      </m:e>
                      <m:sub>
                        <m:r>
                          <a:rPr lang="ar-IQ" sz="1600" b="0" i="1" smtClean="0">
                            <a:latin typeface="Cambria Math"/>
                          </a:rPr>
                          <m:t>1</m:t>
                        </m:r>
                      </m:sub>
                    </m:sSub>
                    <m:r>
                      <a:rPr lang="ar-IQ" sz="1600" b="0" i="1" smtClean="0">
                        <a:latin typeface="Cambria Math"/>
                      </a:rPr>
                      <m:t>= </m:t>
                    </m:r>
                    <m:f>
                      <m:fPr>
                        <m:ctrlPr>
                          <a:rPr lang="ar-IQ" sz="1600" b="0" i="1" smtClean="0">
                            <a:latin typeface="Cambria Math"/>
                          </a:rPr>
                        </m:ctrlPr>
                      </m:fPr>
                      <m:num>
                        <m:r>
                          <a:rPr lang="en-US" sz="1600" b="0" i="1" smtClean="0">
                            <a:latin typeface="Cambria Math"/>
                          </a:rPr>
                          <m:t>𝑙</m:t>
                        </m:r>
                      </m:num>
                      <m:den>
                        <m:r>
                          <m:rPr>
                            <m:sty m:val="p"/>
                          </m:rPr>
                          <a:rPr lang="el-GR" sz="1600" b="0" i="1" smtClean="0">
                            <a:latin typeface="Cambria Math"/>
                          </a:rPr>
                          <m:t>α</m:t>
                        </m:r>
                        <m:r>
                          <a:rPr lang="ar-IQ" sz="1600" b="0" i="1" smtClean="0">
                            <a:latin typeface="Cambria Math"/>
                          </a:rPr>
                          <m:t>−</m:t>
                        </m:r>
                        <m:r>
                          <a:rPr lang="en-US" sz="1600" b="0" i="1" smtClean="0">
                            <a:latin typeface="Cambria Math"/>
                          </a:rPr>
                          <m:t>𝐵</m:t>
                        </m:r>
                        <m:r>
                          <a:rPr lang="en-US" sz="1600" b="0" i="1" smtClean="0">
                            <a:latin typeface="Cambria Math"/>
                          </a:rPr>
                          <m:t> </m:t>
                        </m:r>
                      </m:den>
                    </m:f>
                    <m:r>
                      <a:rPr lang="ar-IQ" sz="1600" b="0" i="1" smtClean="0">
                        <a:latin typeface="Cambria Math"/>
                      </a:rPr>
                      <m:t>                                     </m:t>
                    </m:r>
                  </m:oMath>
                </a14:m>
                <a:endParaRPr lang="ar-IQ" sz="1600" b="0" dirty="0" smtClean="0"/>
              </a:p>
              <a:p>
                <a:r>
                  <a:rPr lang="ar-IQ" sz="1600" dirty="0" smtClean="0"/>
                  <a:t>                        </a:t>
                </a:r>
              </a:p>
              <a:p>
                <a:r>
                  <a:rPr lang="ar-IQ" sz="1600" dirty="0"/>
                  <a:t> </a:t>
                </a:r>
                <a:r>
                  <a:rPr lang="ar-IQ" sz="1600" dirty="0" smtClean="0"/>
                  <a:t>                         </a:t>
                </a:r>
                <a:r>
                  <a:rPr lang="en-US" sz="1600" dirty="0" smtClean="0"/>
                  <a:t>L = </a:t>
                </a:r>
                <a14:m>
                  <m:oMath xmlns:m="http://schemas.openxmlformats.org/officeDocument/2006/math">
                    <m:sSub>
                      <m:sSubPr>
                        <m:ctrlPr>
                          <a:rPr lang="en-US" sz="1600" i="1" smtClean="0">
                            <a:latin typeface="Cambria Math"/>
                          </a:rPr>
                        </m:ctrlPr>
                      </m:sSubPr>
                      <m:e>
                        <m:r>
                          <a:rPr lang="en-US" sz="1600" b="0" i="1" smtClean="0">
                            <a:latin typeface="Cambria Math"/>
                          </a:rPr>
                          <m:t>𝑡</m:t>
                        </m:r>
                      </m:e>
                      <m:sub>
                        <m:r>
                          <a:rPr lang="en-US" sz="1600" b="0" i="1" smtClean="0">
                            <a:latin typeface="Cambria Math"/>
                          </a:rPr>
                          <m:t>1</m:t>
                        </m:r>
                      </m:sub>
                    </m:sSub>
                  </m:oMath>
                </a14:m>
                <a:r>
                  <a:rPr lang="en-US" sz="1600" dirty="0" smtClean="0"/>
                  <a:t> (</a:t>
                </a:r>
                <a:r>
                  <a:rPr lang="el-GR" sz="1600" dirty="0" smtClean="0"/>
                  <a:t>α</a:t>
                </a:r>
                <a:r>
                  <a:rPr lang="en-US" sz="1600" dirty="0" smtClean="0"/>
                  <a:t>-B)</a:t>
                </a:r>
                <a:r>
                  <a:rPr lang="ar-IQ" sz="1600" dirty="0" smtClean="0"/>
                  <a:t> </a:t>
                </a:r>
              </a:p>
              <a:p>
                <a:r>
                  <a:rPr lang="ar-IQ" sz="1600" dirty="0" smtClean="0"/>
                  <a:t>وبالتعويض عن </a:t>
                </a:r>
                <a14:m>
                  <m:oMath xmlns:m="http://schemas.openxmlformats.org/officeDocument/2006/math">
                    <m:sSub>
                      <m:sSubPr>
                        <m:ctrlPr>
                          <a:rPr lang="ar-IQ" sz="1600" i="1" smtClean="0">
                            <a:latin typeface="Cambria Math"/>
                          </a:rPr>
                        </m:ctrlPr>
                      </m:sSubPr>
                      <m:e>
                        <m:r>
                          <a:rPr lang="en-US" sz="1600" b="0" i="1" smtClean="0">
                            <a:latin typeface="Cambria Math"/>
                          </a:rPr>
                          <m:t>𝑡</m:t>
                        </m:r>
                      </m:e>
                      <m:sub>
                        <m:r>
                          <a:rPr lang="ar-IQ" sz="1600" b="0" i="1" smtClean="0">
                            <a:latin typeface="Cambria Math"/>
                          </a:rPr>
                          <m:t>1</m:t>
                        </m:r>
                      </m:sub>
                    </m:sSub>
                  </m:oMath>
                </a14:m>
                <a:r>
                  <a:rPr lang="ar-IQ" sz="1600" dirty="0" smtClean="0"/>
                  <a:t> بأخذ المثلث الكبير الذي </a:t>
                </a:r>
                <a:r>
                  <a:rPr lang="ar-IQ" sz="1600" dirty="0" err="1" smtClean="0"/>
                  <a:t>قاعدتة</a:t>
                </a:r>
                <a:r>
                  <a:rPr lang="ar-IQ" sz="1600" dirty="0" smtClean="0"/>
                  <a:t> </a:t>
                </a:r>
                <a14:m>
                  <m:oMath xmlns:m="http://schemas.openxmlformats.org/officeDocument/2006/math">
                    <m:sSub>
                      <m:sSubPr>
                        <m:ctrlPr>
                          <a:rPr lang="ar-IQ" sz="1600" i="1" smtClean="0">
                            <a:latin typeface="Cambria Math"/>
                          </a:rPr>
                        </m:ctrlPr>
                      </m:sSubPr>
                      <m:e>
                        <m:r>
                          <a:rPr lang="en-US" sz="1600" b="0" i="1" smtClean="0">
                            <a:latin typeface="Cambria Math"/>
                          </a:rPr>
                          <m:t>𝑡</m:t>
                        </m:r>
                      </m:e>
                      <m:sub>
                        <m:r>
                          <a:rPr lang="ar-IQ" sz="1600" b="0" i="1" smtClean="0">
                            <a:latin typeface="Cambria Math"/>
                          </a:rPr>
                          <m:t>1</m:t>
                        </m:r>
                      </m:sub>
                    </m:sSub>
                  </m:oMath>
                </a14:m>
                <a:r>
                  <a:rPr lang="ar-IQ" sz="1600" dirty="0" smtClean="0"/>
                  <a:t> وايضا مبدأ القائم على الوتر  </a:t>
                </a:r>
                <a14:m>
                  <m:oMath xmlns:m="http://schemas.openxmlformats.org/officeDocument/2006/math">
                    <m:r>
                      <a:rPr lang="en-US" sz="1600" b="0" i="1" smtClean="0">
                        <a:latin typeface="Cambria Math"/>
                      </a:rPr>
                      <m:t>𝐿</m:t>
                    </m:r>
                    <m:r>
                      <a:rPr lang="en-US" sz="1600" b="0" i="1" smtClean="0">
                        <a:latin typeface="Cambria Math"/>
                      </a:rPr>
                      <m:t>= </m:t>
                    </m:r>
                    <m:f>
                      <m:fPr>
                        <m:ctrlPr>
                          <a:rPr lang="en-US" sz="1600" b="0" i="1" smtClean="0">
                            <a:latin typeface="Cambria Math"/>
                          </a:rPr>
                        </m:ctrlPr>
                      </m:fPr>
                      <m:num>
                        <m:r>
                          <a:rPr lang="en-US" sz="1600" b="0" i="1" smtClean="0">
                            <a:latin typeface="Cambria Math"/>
                          </a:rPr>
                          <m:t>𝑄</m:t>
                        </m:r>
                      </m:num>
                      <m:den>
                        <m:r>
                          <m:rPr>
                            <m:sty m:val="p"/>
                          </m:rPr>
                          <a:rPr lang="el-GR" sz="1600" b="0" i="1" smtClean="0">
                            <a:latin typeface="Cambria Math"/>
                          </a:rPr>
                          <m:t>α</m:t>
                        </m:r>
                      </m:den>
                    </m:f>
                    <m:r>
                      <a:rPr lang="en-US" sz="1600" b="0" i="1" smtClean="0">
                        <a:latin typeface="Cambria Math"/>
                      </a:rPr>
                      <m:t> </m:t>
                    </m:r>
                    <m:d>
                      <m:dPr>
                        <m:ctrlPr>
                          <a:rPr lang="en-US" sz="1600" b="0" i="1" smtClean="0">
                            <a:latin typeface="Cambria Math"/>
                          </a:rPr>
                        </m:ctrlPr>
                      </m:dPr>
                      <m:e>
                        <m:r>
                          <m:rPr>
                            <m:sty m:val="p"/>
                          </m:rPr>
                          <a:rPr lang="el-GR" sz="1600" b="0" i="1" smtClean="0">
                            <a:latin typeface="Cambria Math"/>
                          </a:rPr>
                          <m:t>α</m:t>
                        </m:r>
                        <m:r>
                          <a:rPr lang="en-US" sz="1600" b="0" i="1" smtClean="0">
                            <a:latin typeface="Cambria Math"/>
                          </a:rPr>
                          <m:t> −</m:t>
                        </m:r>
                        <m:r>
                          <a:rPr lang="en-US" sz="1600" b="0" i="1" smtClean="0">
                            <a:latin typeface="Cambria Math"/>
                          </a:rPr>
                          <m:t>𝐵</m:t>
                        </m:r>
                      </m:e>
                    </m:d>
                  </m:oMath>
                </a14:m>
                <a:endParaRPr lang="en-US" sz="1600" b="0" dirty="0" smtClean="0"/>
              </a:p>
              <a:p>
                <a:r>
                  <a:rPr lang="en-US" sz="1600" dirty="0" smtClean="0"/>
                  <a:t>L = Q (1-</a:t>
                </a:r>
                <a14:m>
                  <m:oMath xmlns:m="http://schemas.openxmlformats.org/officeDocument/2006/math">
                    <m:r>
                      <a:rPr lang="en-US" sz="1600" b="0" i="0" smtClean="0">
                        <a:latin typeface="Cambria Math"/>
                      </a:rPr>
                      <m:t> </m:t>
                    </m:r>
                    <m:f>
                      <m:fPr>
                        <m:ctrlPr>
                          <a:rPr lang="en-US" sz="1600" i="1" smtClean="0">
                            <a:latin typeface="Cambria Math"/>
                          </a:rPr>
                        </m:ctrlPr>
                      </m:fPr>
                      <m:num>
                        <m:r>
                          <a:rPr lang="en-US" sz="1600" b="0" i="1" smtClean="0">
                            <a:latin typeface="Cambria Math"/>
                          </a:rPr>
                          <m:t>𝐵</m:t>
                        </m:r>
                      </m:num>
                      <m:den>
                        <m:r>
                          <m:rPr>
                            <m:sty m:val="p"/>
                          </m:rPr>
                          <a:rPr lang="el-GR" sz="1600" i="1" smtClean="0">
                            <a:latin typeface="Cambria Math"/>
                          </a:rPr>
                          <m:t>α</m:t>
                        </m:r>
                      </m:den>
                    </m:f>
                  </m:oMath>
                </a14:m>
                <a:r>
                  <a:rPr lang="en-US" sz="1600" dirty="0" smtClean="0"/>
                  <a:t> )           (1- </a:t>
                </a:r>
                <a14:m>
                  <m:oMath xmlns:m="http://schemas.openxmlformats.org/officeDocument/2006/math">
                    <m:f>
                      <m:fPr>
                        <m:ctrlPr>
                          <a:rPr lang="en-US" sz="1600" i="1" smtClean="0">
                            <a:latin typeface="Cambria Math"/>
                          </a:rPr>
                        </m:ctrlPr>
                      </m:fPr>
                      <m:num>
                        <m:r>
                          <a:rPr lang="en-US" sz="1600" b="0" i="1" smtClean="0">
                            <a:latin typeface="Cambria Math"/>
                          </a:rPr>
                          <m:t>𝐵</m:t>
                        </m:r>
                      </m:num>
                      <m:den>
                        <m:r>
                          <a:rPr lang="en-US" sz="1600" i="1" smtClean="0">
                            <a:latin typeface="Cambria Math"/>
                            <a:ea typeface="Cambria Math"/>
                          </a:rPr>
                          <m:t>∝</m:t>
                        </m:r>
                      </m:den>
                    </m:f>
                    <m:r>
                      <a:rPr lang="en-US" sz="1600" b="0" i="1" smtClean="0">
                        <a:latin typeface="Cambria Math"/>
                      </a:rPr>
                      <m:t> )=</m:t>
                    </m:r>
                    <m:r>
                      <a:rPr lang="en-US" sz="1600" b="0" i="1" smtClean="0">
                        <a:latin typeface="Cambria Math"/>
                      </a:rPr>
                      <m:t>𝑏</m:t>
                    </m:r>
                  </m:oMath>
                </a14:m>
                <a:r>
                  <a:rPr lang="en-US" sz="1600" dirty="0" smtClean="0"/>
                  <a:t>                 L=Qb                                          </a:t>
                </a:r>
                <a:r>
                  <a:rPr lang="ar-IQ" sz="1600" dirty="0" smtClean="0"/>
                  <a:t> </a:t>
                </a:r>
              </a:p>
              <a:p>
                <a:r>
                  <a:rPr lang="ar-IQ" sz="1600" dirty="0" smtClean="0"/>
                  <a:t>  وبهذا تصبح معادله الكلفة الكلية للخزين ولكل دوره كما يأتي :- </a:t>
                </a:r>
              </a:p>
              <a:p>
                <a:r>
                  <a:rPr lang="en-US" sz="1600" dirty="0" smtClean="0"/>
                  <a:t>T-c/cycle = k + h </a:t>
                </a:r>
                <a14:m>
                  <m:oMath xmlns:m="http://schemas.openxmlformats.org/officeDocument/2006/math">
                    <m:f>
                      <m:fPr>
                        <m:ctrlPr>
                          <a:rPr lang="en-US" sz="1600" i="1" smtClean="0">
                            <a:latin typeface="Cambria Math"/>
                          </a:rPr>
                        </m:ctrlPr>
                      </m:fPr>
                      <m:num>
                        <m:r>
                          <a:rPr lang="en-US" sz="1600" b="0" i="1" smtClean="0">
                            <a:latin typeface="Cambria Math"/>
                          </a:rPr>
                          <m:t>𝑄𝑏</m:t>
                        </m:r>
                      </m:num>
                      <m:den>
                        <m:r>
                          <a:rPr lang="en-US" sz="1600" b="0" i="1" smtClean="0">
                            <a:latin typeface="Cambria Math"/>
                          </a:rPr>
                          <m:t>2</m:t>
                        </m:r>
                      </m:den>
                    </m:f>
                  </m:oMath>
                </a14:m>
                <a:r>
                  <a:rPr lang="en-US" sz="1600" dirty="0" smtClean="0"/>
                  <a:t> t                   </a:t>
                </a:r>
                <a:endParaRPr lang="ar-IQ" sz="1600" dirty="0" smtClean="0"/>
              </a:p>
              <a:p>
                <a:r>
                  <a:rPr lang="ar-IQ" sz="1600" dirty="0" smtClean="0"/>
                  <a:t>وبهذا تكون الكلفة الكلية لكل وحدة وقت , فهي الانفع </a:t>
                </a:r>
                <a:endParaRPr lang="ar-IQ" sz="1600" dirty="0"/>
              </a:p>
              <a:p>
                <a:r>
                  <a:rPr lang="en-US" sz="1600" dirty="0" smtClean="0"/>
                  <a:t>T-c/</a:t>
                </a:r>
                <a:r>
                  <a:rPr lang="en-US" sz="1600" dirty="0" err="1" smtClean="0"/>
                  <a:t>perunit</a:t>
                </a:r>
                <a:r>
                  <a:rPr lang="en-US" sz="1600" dirty="0" smtClean="0"/>
                  <a:t> time = </a:t>
                </a:r>
                <a14:m>
                  <m:oMath xmlns:m="http://schemas.openxmlformats.org/officeDocument/2006/math">
                    <m:r>
                      <a:rPr lang="en-US" sz="1600" b="0" i="1" smtClean="0">
                        <a:latin typeface="Cambria Math"/>
                      </a:rPr>
                      <m:t>𝑍</m:t>
                    </m:r>
                    <m:r>
                      <a:rPr lang="en-US" sz="1600" b="0" i="1" smtClean="0">
                        <a:latin typeface="Cambria Math"/>
                      </a:rPr>
                      <m:t>=</m:t>
                    </m:r>
                    <m:f>
                      <m:fPr>
                        <m:ctrlPr>
                          <a:rPr lang="en-US" sz="1600" b="0" i="1" smtClean="0">
                            <a:latin typeface="Cambria Math"/>
                          </a:rPr>
                        </m:ctrlPr>
                      </m:fPr>
                      <m:num>
                        <m:r>
                          <a:rPr lang="en-US" sz="1600" b="0" i="1" smtClean="0">
                            <a:latin typeface="Cambria Math"/>
                          </a:rPr>
                          <m:t>𝐾𝐵</m:t>
                        </m:r>
                      </m:num>
                      <m:den>
                        <m:r>
                          <a:rPr lang="en-US" sz="1600" b="0" i="1" smtClean="0">
                            <a:latin typeface="Cambria Math"/>
                          </a:rPr>
                          <m:t>𝑄</m:t>
                        </m:r>
                      </m:den>
                    </m:f>
                    <m:r>
                      <a:rPr lang="en-US" sz="1600" b="0" i="0" smtClean="0">
                        <a:latin typeface="Cambria Math"/>
                      </a:rPr>
                      <m:t>+</m:t>
                    </m:r>
                    <m:r>
                      <m:rPr>
                        <m:sty m:val="p"/>
                      </m:rPr>
                      <a:rPr lang="en-US" sz="1600" b="0" i="0" smtClean="0">
                        <a:latin typeface="Cambria Math"/>
                      </a:rPr>
                      <m:t>h</m:t>
                    </m:r>
                    <m:r>
                      <a:rPr lang="en-US" sz="1600" b="0" i="0" smtClean="0">
                        <a:latin typeface="Cambria Math"/>
                      </a:rPr>
                      <m:t> </m:t>
                    </m:r>
                    <m:f>
                      <m:fPr>
                        <m:ctrlPr>
                          <a:rPr lang="en-US" sz="1600" b="0" i="1" smtClean="0">
                            <a:latin typeface="Cambria Math"/>
                          </a:rPr>
                        </m:ctrlPr>
                      </m:fPr>
                      <m:num>
                        <m:r>
                          <a:rPr lang="en-US" sz="1600" b="0" i="1" smtClean="0">
                            <a:latin typeface="Cambria Math"/>
                          </a:rPr>
                          <m:t>𝑄𝑏</m:t>
                        </m:r>
                      </m:num>
                      <m:den>
                        <m:r>
                          <a:rPr lang="en-US" sz="1600" b="0" i="1" smtClean="0">
                            <a:latin typeface="Cambria Math"/>
                          </a:rPr>
                          <m:t>2</m:t>
                        </m:r>
                      </m:den>
                    </m:f>
                  </m:oMath>
                </a14:m>
                <a:r>
                  <a:rPr lang="en-US" sz="1600" dirty="0" smtClean="0"/>
                  <a:t>       </a:t>
                </a:r>
              </a:p>
              <a:p>
                <a:r>
                  <a:rPr lang="ar-IQ" sz="1600" dirty="0" smtClean="0"/>
                  <a:t>وبهذا يكون المقدار الاقتصادي للكمية او حجم </a:t>
                </a:r>
                <a:r>
                  <a:rPr lang="ar-IQ" sz="1600" dirty="0" err="1" smtClean="0"/>
                  <a:t>الدفعه</a:t>
                </a:r>
                <a:r>
                  <a:rPr lang="ar-IQ" sz="1600" dirty="0" smtClean="0"/>
                  <a:t> الامثل كما يلي   </a:t>
                </a:r>
                <a14:m>
                  <m:oMath xmlns:m="http://schemas.openxmlformats.org/officeDocument/2006/math">
                    <m:sSubSup>
                      <m:sSubSupPr>
                        <m:ctrlPr>
                          <a:rPr lang="ar-IQ" sz="1600" i="1" smtClean="0">
                            <a:latin typeface="Cambria Math"/>
                          </a:rPr>
                        </m:ctrlPr>
                      </m:sSubSupPr>
                      <m:e>
                        <m:r>
                          <a:rPr lang="en-US" sz="1600" b="0" i="1" smtClean="0">
                            <a:latin typeface="Cambria Math"/>
                          </a:rPr>
                          <m:t>𝑄</m:t>
                        </m:r>
                      </m:e>
                      <m:sub>
                        <m:r>
                          <a:rPr lang="ar-IQ" sz="1600" b="0" i="1" smtClean="0">
                            <a:latin typeface="Cambria Math"/>
                          </a:rPr>
                          <m:t>2</m:t>
                        </m:r>
                      </m:sub>
                      <m:sup>
                        <m:r>
                          <a:rPr lang="ar-IQ" sz="1600" b="0" i="1" smtClean="0">
                            <a:latin typeface="Cambria Math"/>
                          </a:rPr>
                          <m:t>∗</m:t>
                        </m:r>
                      </m:sup>
                    </m:sSubSup>
                    <m:r>
                      <a:rPr lang="ar-IQ" sz="1600" b="0" i="1" smtClean="0">
                        <a:latin typeface="Cambria Math"/>
                      </a:rPr>
                      <m:t>= </m:t>
                    </m:r>
                    <m:rad>
                      <m:radPr>
                        <m:degHide m:val="on"/>
                        <m:ctrlPr>
                          <a:rPr lang="ar-IQ" sz="1600" b="0" i="1" smtClean="0">
                            <a:latin typeface="Cambria Math"/>
                          </a:rPr>
                        </m:ctrlPr>
                      </m:radPr>
                      <m:deg/>
                      <m:e>
                        <m:f>
                          <m:fPr>
                            <m:ctrlPr>
                              <a:rPr lang="ar-IQ" sz="1600" b="0" i="1" smtClean="0">
                                <a:latin typeface="Cambria Math"/>
                              </a:rPr>
                            </m:ctrlPr>
                          </m:fPr>
                          <m:num>
                            <m:r>
                              <a:rPr lang="ar-IQ" sz="1600" b="0" i="1" smtClean="0">
                                <a:latin typeface="Cambria Math"/>
                              </a:rPr>
                              <m:t>2</m:t>
                            </m:r>
                            <m:r>
                              <a:rPr lang="en-US" sz="1600" b="0" i="1" smtClean="0">
                                <a:latin typeface="Cambria Math"/>
                              </a:rPr>
                              <m:t>𝐾𝐵</m:t>
                            </m:r>
                          </m:num>
                          <m:den>
                            <m:r>
                              <a:rPr lang="en-US" sz="1600" b="0" i="1" smtClean="0">
                                <a:latin typeface="Cambria Math"/>
                              </a:rPr>
                              <m:t>h</m:t>
                            </m:r>
                            <m:r>
                              <a:rPr lang="en-US" sz="1600" b="0" i="1" smtClean="0">
                                <a:latin typeface="Cambria Math"/>
                              </a:rPr>
                              <m:t>𝑏</m:t>
                            </m:r>
                          </m:den>
                        </m:f>
                      </m:e>
                    </m:rad>
                  </m:oMath>
                </a14:m>
                <a:r>
                  <a:rPr lang="ar-IQ" sz="1600" dirty="0" smtClean="0"/>
                  <a:t> </a:t>
                </a:r>
              </a:p>
              <a:p>
                <a:r>
                  <a:rPr lang="ar-IQ" sz="1600" dirty="0" smtClean="0"/>
                  <a:t>وتبعا لذلك يكون اعلى مستوى للخزين الامثل  </a:t>
                </a:r>
                <a14:m>
                  <m:oMath xmlns:m="http://schemas.openxmlformats.org/officeDocument/2006/math">
                    <m:sSup>
                      <m:sSupPr>
                        <m:ctrlPr>
                          <a:rPr lang="ar-IQ" sz="1600" i="1" smtClean="0">
                            <a:latin typeface="Cambria Math"/>
                          </a:rPr>
                        </m:ctrlPr>
                      </m:sSupPr>
                      <m:e>
                        <m:r>
                          <a:rPr lang="en-US" sz="1600" b="0" i="1" smtClean="0">
                            <a:latin typeface="Cambria Math"/>
                          </a:rPr>
                          <m:t>𝐿</m:t>
                        </m:r>
                      </m:e>
                      <m:sup>
                        <m:r>
                          <a:rPr lang="ar-IQ" sz="1600" b="0" i="1" smtClean="0">
                            <a:latin typeface="Cambria Math"/>
                          </a:rPr>
                          <m:t>∗</m:t>
                        </m:r>
                      </m:sup>
                    </m:sSup>
                    <m:r>
                      <a:rPr lang="ar-IQ" sz="1600" b="0" i="1" smtClean="0">
                        <a:latin typeface="Cambria Math"/>
                      </a:rPr>
                      <m:t>=</m:t>
                    </m:r>
                    <m:sSup>
                      <m:sSupPr>
                        <m:ctrlPr>
                          <a:rPr lang="ar-IQ" sz="1600" b="0" i="1" smtClean="0">
                            <a:latin typeface="Cambria Math"/>
                          </a:rPr>
                        </m:ctrlPr>
                      </m:sSupPr>
                      <m:e>
                        <m:r>
                          <a:rPr lang="en-US" sz="1600" b="0" i="1" smtClean="0">
                            <a:latin typeface="Cambria Math"/>
                          </a:rPr>
                          <m:t>𝑄</m:t>
                        </m:r>
                      </m:e>
                      <m:sup>
                        <m:r>
                          <a:rPr lang="ar-IQ" sz="1600" b="0" i="1" smtClean="0">
                            <a:latin typeface="Cambria Math"/>
                          </a:rPr>
                          <m:t>∗ </m:t>
                        </m:r>
                      </m:sup>
                    </m:sSup>
                    <m:r>
                      <a:rPr lang="ar-IQ" sz="1600" b="0" i="1" smtClean="0">
                        <a:latin typeface="Cambria Math"/>
                      </a:rPr>
                      <m:t> </m:t>
                    </m:r>
                    <m:r>
                      <a:rPr lang="en-US" sz="1600" b="0" i="1" smtClean="0">
                        <a:latin typeface="Cambria Math"/>
                      </a:rPr>
                      <m:t>𝑏</m:t>
                    </m:r>
                  </m:oMath>
                </a14:m>
                <a:endParaRPr lang="ar-IQ" sz="1600" dirty="0" smtClean="0"/>
              </a:p>
            </p:txBody>
          </p:sp>
        </mc:Choice>
        <mc:Fallback xmlns="">
          <p:sp>
            <p:nvSpPr>
              <p:cNvPr id="3" name="مربع نص 2"/>
              <p:cNvSpPr txBox="1">
                <a:spLocks noRot="1" noChangeAspect="1" noMove="1" noResize="1" noEditPoints="1" noAdjustHandles="1" noChangeArrowheads="1" noChangeShapeType="1" noTextEdit="1"/>
              </p:cNvSpPr>
              <p:nvPr/>
            </p:nvSpPr>
            <p:spPr>
              <a:xfrm>
                <a:off x="179512" y="260648"/>
                <a:ext cx="8712968" cy="6595011"/>
              </a:xfrm>
              <a:prstGeom prst="rect">
                <a:avLst/>
              </a:prstGeom>
              <a:blipFill rotWithShape="1">
                <a:blip r:embed="rId2"/>
                <a:stretch>
                  <a:fillRect t="-370" r="-420" b="-277"/>
                </a:stretch>
              </a:blipFill>
            </p:spPr>
            <p:txBody>
              <a:bodyPr/>
              <a:lstStyle/>
              <a:p>
                <a:r>
                  <a:rPr lang="ar-IQ">
                    <a:noFill/>
                  </a:rPr>
                  <a:t> </a:t>
                </a:r>
              </a:p>
            </p:txBody>
          </p:sp>
        </mc:Fallback>
      </mc:AlternateContent>
      <p:cxnSp>
        <p:nvCxnSpPr>
          <p:cNvPr id="7" name="رابط كسهم مستقيم 6"/>
          <p:cNvCxnSpPr/>
          <p:nvPr/>
        </p:nvCxnSpPr>
        <p:spPr>
          <a:xfrm flipV="1">
            <a:off x="4355976" y="4653136"/>
            <a:ext cx="360040" cy="1488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رابط كسهم مستقيم 8"/>
          <p:cNvCxnSpPr/>
          <p:nvPr/>
        </p:nvCxnSpPr>
        <p:spPr>
          <a:xfrm>
            <a:off x="5724128" y="4660577"/>
            <a:ext cx="50405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65436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IQ" sz="2000" dirty="0" smtClean="0">
                <a:solidFill>
                  <a:srgbClr val="FF0000"/>
                </a:solidFill>
              </a:rPr>
              <a:t>النموذج الثالث – نموذج الشراء بعجز </a:t>
            </a:r>
            <a:br>
              <a:rPr lang="ar-IQ" sz="2000" dirty="0" smtClean="0">
                <a:solidFill>
                  <a:srgbClr val="FF0000"/>
                </a:solidFill>
              </a:rPr>
            </a:br>
            <a:r>
              <a:rPr lang="en-US" sz="2000" dirty="0">
                <a:solidFill>
                  <a:srgbClr val="FF0000"/>
                </a:solidFill>
              </a:rPr>
              <a:t>T</a:t>
            </a:r>
            <a:r>
              <a:rPr lang="en-US" sz="2000" dirty="0" smtClean="0">
                <a:solidFill>
                  <a:srgbClr val="FF0000"/>
                </a:solidFill>
              </a:rPr>
              <a:t>hird – model : purchase with shortage </a:t>
            </a:r>
            <a:endParaRPr lang="ar-IQ" sz="2000" dirty="0">
              <a:solidFill>
                <a:srgbClr val="FF0000"/>
              </a:solidFill>
            </a:endParaRPr>
          </a:p>
        </p:txBody>
      </p:sp>
      <p:sp>
        <p:nvSpPr>
          <p:cNvPr id="3" name="عنصر نائب للمحتوى 2"/>
          <p:cNvSpPr>
            <a:spLocks noGrp="1"/>
          </p:cNvSpPr>
          <p:nvPr>
            <p:ph idx="1"/>
          </p:nvPr>
        </p:nvSpPr>
        <p:spPr>
          <a:xfrm>
            <a:off x="457200" y="1600200"/>
            <a:ext cx="8435280" cy="5141168"/>
          </a:xfrm>
        </p:spPr>
        <p:txBody>
          <a:bodyPr>
            <a:normAutofit/>
          </a:bodyPr>
          <a:lstStyle/>
          <a:p>
            <a:pPr marL="0" indent="0">
              <a:buNone/>
            </a:pPr>
            <a:r>
              <a:rPr lang="ar-IQ" sz="1600" dirty="0" smtClean="0"/>
              <a:t>اول نموذج يكون العجز فيه مسموحا . مع العلم ان في هذا النموذج يكون التعامل مع سلعه واحده (</a:t>
            </a:r>
            <a:r>
              <a:rPr lang="en-US" sz="1600" dirty="0" smtClean="0"/>
              <a:t>single item</a:t>
            </a:r>
            <a:r>
              <a:rPr lang="ar-IQ" sz="1600" dirty="0" smtClean="0"/>
              <a:t>) والطلب ثابتا خلال </a:t>
            </a:r>
            <a:r>
              <a:rPr lang="ar-IQ" sz="1600" dirty="0" err="1" smtClean="0"/>
              <a:t>الفتره</a:t>
            </a:r>
            <a:r>
              <a:rPr lang="ar-IQ" sz="1600" dirty="0" smtClean="0"/>
              <a:t> الزمنية او </a:t>
            </a:r>
            <a:r>
              <a:rPr lang="ar-IQ" sz="1600" dirty="0" err="1" smtClean="0"/>
              <a:t>الدوره</a:t>
            </a:r>
            <a:r>
              <a:rPr lang="ar-IQ" sz="1600" dirty="0" smtClean="0"/>
              <a:t> </a:t>
            </a:r>
            <a:r>
              <a:rPr lang="ar-IQ" sz="1600" dirty="0" err="1" smtClean="0"/>
              <a:t>المخزنية</a:t>
            </a:r>
            <a:r>
              <a:rPr lang="ar-IQ" sz="1600" dirty="0" smtClean="0"/>
              <a:t> والتجهيز فوري اي يتم التجهيز بكامل الكمية المطلوبة لكي يتم خزنها حال طلبها اي </a:t>
            </a:r>
            <a:r>
              <a:rPr lang="en-US" sz="1600" dirty="0" smtClean="0"/>
              <a:t>instantaneous replenishment </a:t>
            </a:r>
            <a:r>
              <a:rPr lang="ar-IQ" sz="1600" dirty="0" smtClean="0"/>
              <a:t> مع التأكيد على وجود حاله العجز كما اسلفنا ويمكن تلخيص حاله العجز كما يلي </a:t>
            </a:r>
          </a:p>
          <a:p>
            <a:pPr marL="0" indent="0">
              <a:buNone/>
            </a:pPr>
            <a:endParaRPr lang="ar-IQ" sz="1600" dirty="0"/>
          </a:p>
          <a:p>
            <a:pPr marL="0" indent="0">
              <a:buNone/>
            </a:pPr>
            <a:r>
              <a:rPr lang="ar-IQ" sz="1600" dirty="0" smtClean="0"/>
              <a:t>                                                                                                      </a:t>
            </a:r>
            <a:r>
              <a:rPr lang="en-US" sz="1600" dirty="0" smtClean="0"/>
              <a:t>shortage </a:t>
            </a:r>
            <a:endParaRPr lang="ar-IQ" sz="1600" dirty="0" smtClean="0"/>
          </a:p>
          <a:p>
            <a:pPr marL="0" indent="0">
              <a:buNone/>
            </a:pPr>
            <a:endParaRPr lang="ar-IQ" sz="1600" dirty="0" smtClean="0"/>
          </a:p>
          <a:p>
            <a:pPr marL="0" indent="0">
              <a:buNone/>
            </a:pPr>
            <a:r>
              <a:rPr lang="ar-IQ" sz="1600" dirty="0" smtClean="0"/>
              <a:t>وهذا سنلزم بنا اضافة رمزيين جديدين اضافة الى الرموز المستخدمة في النماذج السابقة وهما </a:t>
            </a:r>
          </a:p>
          <a:p>
            <a:pPr marL="0" indent="0">
              <a:buNone/>
            </a:pPr>
            <a:r>
              <a:rPr lang="ar-IQ" sz="1600" dirty="0" smtClean="0"/>
              <a:t>                   اعلى كمية للعجز   </a:t>
            </a:r>
            <a:r>
              <a:rPr lang="en-US" sz="1600" dirty="0" smtClean="0"/>
              <a:t>S = Max shortage quantity </a:t>
            </a:r>
            <a:r>
              <a:rPr lang="ar-IQ" sz="1600" dirty="0" smtClean="0"/>
              <a:t> </a:t>
            </a:r>
          </a:p>
          <a:p>
            <a:pPr marL="0" indent="0">
              <a:buNone/>
            </a:pPr>
            <a:r>
              <a:rPr lang="en-US" sz="1600" dirty="0" smtClean="0"/>
              <a:t>P = shortage cost </a:t>
            </a:r>
            <a:r>
              <a:rPr lang="en-US" sz="1600" dirty="0" err="1" smtClean="0"/>
              <a:t>perunit</a:t>
            </a:r>
            <a:r>
              <a:rPr lang="en-US" sz="1600" dirty="0" smtClean="0"/>
              <a:t> </a:t>
            </a:r>
            <a:r>
              <a:rPr lang="en-US" sz="1600" dirty="0" err="1" smtClean="0"/>
              <a:t>perunit</a:t>
            </a:r>
            <a:r>
              <a:rPr lang="en-US" sz="1600" dirty="0" smtClean="0"/>
              <a:t> time                               </a:t>
            </a:r>
          </a:p>
          <a:p>
            <a:pPr marL="0" indent="0">
              <a:buNone/>
            </a:pPr>
            <a:r>
              <a:rPr lang="ar-IQ" sz="1600" dirty="0" smtClean="0"/>
              <a:t>كلفه العجز لكل وحدة من وحدات العجز ولكل وحدة وقت </a:t>
            </a:r>
          </a:p>
          <a:p>
            <a:pPr marL="0" indent="0">
              <a:buNone/>
            </a:pPr>
            <a:r>
              <a:rPr lang="ar-IQ" sz="1600" dirty="0" smtClean="0"/>
              <a:t>وتكون ألية العمل لهذا النموذج وفقا للرسم البياني الاتي :- </a:t>
            </a:r>
          </a:p>
          <a:p>
            <a:pPr marL="0" indent="0">
              <a:buNone/>
            </a:pPr>
            <a:endParaRPr lang="ar-IQ" sz="1600" dirty="0" smtClean="0"/>
          </a:p>
          <a:p>
            <a:pPr marL="0" indent="0">
              <a:buNone/>
            </a:pPr>
            <a:endParaRPr lang="ar-IQ" sz="1600" dirty="0" smtClean="0"/>
          </a:p>
        </p:txBody>
      </p:sp>
      <p:cxnSp>
        <p:nvCxnSpPr>
          <p:cNvPr id="5" name="رابط مستقيم 4"/>
          <p:cNvCxnSpPr/>
          <p:nvPr/>
        </p:nvCxnSpPr>
        <p:spPr>
          <a:xfrm flipV="1">
            <a:off x="2843808" y="2636912"/>
            <a:ext cx="288032" cy="216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رابط مستقيم 6"/>
          <p:cNvCxnSpPr/>
          <p:nvPr/>
        </p:nvCxnSpPr>
        <p:spPr>
          <a:xfrm>
            <a:off x="2843808" y="2852936"/>
            <a:ext cx="288032"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رابط كسهم مستقيم 8"/>
          <p:cNvCxnSpPr/>
          <p:nvPr/>
        </p:nvCxnSpPr>
        <p:spPr>
          <a:xfrm>
            <a:off x="3131840" y="2636912"/>
            <a:ext cx="43204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رابط كسهم مستقيم 10"/>
          <p:cNvCxnSpPr/>
          <p:nvPr/>
        </p:nvCxnSpPr>
        <p:spPr>
          <a:xfrm>
            <a:off x="3131840" y="2996952"/>
            <a:ext cx="43204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مربع نص 13"/>
          <p:cNvSpPr txBox="1"/>
          <p:nvPr/>
        </p:nvSpPr>
        <p:spPr>
          <a:xfrm>
            <a:off x="3635896" y="2452246"/>
            <a:ext cx="2078582" cy="307777"/>
          </a:xfrm>
          <a:prstGeom prst="rect">
            <a:avLst/>
          </a:prstGeom>
          <a:noFill/>
        </p:spPr>
        <p:txBody>
          <a:bodyPr wrap="none" rtlCol="1">
            <a:spAutoFit/>
          </a:bodyPr>
          <a:lstStyle/>
          <a:p>
            <a:r>
              <a:rPr lang="ar-IQ" sz="1400" dirty="0" smtClean="0"/>
              <a:t>تنفيذ طلبات سابقة </a:t>
            </a:r>
            <a:r>
              <a:rPr lang="en-US" sz="1400" dirty="0" smtClean="0"/>
              <a:t> back order </a:t>
            </a:r>
            <a:endParaRPr lang="ar-IQ" sz="1400" dirty="0"/>
          </a:p>
        </p:txBody>
      </p:sp>
      <p:sp>
        <p:nvSpPr>
          <p:cNvPr id="20" name="مربع نص 19"/>
          <p:cNvSpPr txBox="1"/>
          <p:nvPr/>
        </p:nvSpPr>
        <p:spPr>
          <a:xfrm>
            <a:off x="3779912" y="2852936"/>
            <a:ext cx="1676677" cy="307777"/>
          </a:xfrm>
          <a:prstGeom prst="rect">
            <a:avLst/>
          </a:prstGeom>
          <a:noFill/>
        </p:spPr>
        <p:txBody>
          <a:bodyPr wrap="none" rtlCol="1">
            <a:spAutoFit/>
          </a:bodyPr>
          <a:lstStyle/>
          <a:p>
            <a:r>
              <a:rPr lang="ar-IQ" sz="1400" dirty="0" smtClean="0"/>
              <a:t>فقدان المبيعات </a:t>
            </a:r>
            <a:r>
              <a:rPr lang="en-US" sz="1400" dirty="0" smtClean="0"/>
              <a:t>lost sale </a:t>
            </a:r>
            <a:endParaRPr lang="ar-IQ" sz="1400" dirty="0"/>
          </a:p>
        </p:txBody>
      </p:sp>
      <p:cxnSp>
        <p:nvCxnSpPr>
          <p:cNvPr id="22" name="رابط كسهم مستقيم 21"/>
          <p:cNvCxnSpPr/>
          <p:nvPr/>
        </p:nvCxnSpPr>
        <p:spPr>
          <a:xfrm>
            <a:off x="2483768" y="6093296"/>
            <a:ext cx="468052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رابط كسهم مستقيم 23"/>
          <p:cNvCxnSpPr/>
          <p:nvPr/>
        </p:nvCxnSpPr>
        <p:spPr>
          <a:xfrm flipV="1">
            <a:off x="2483768" y="4509120"/>
            <a:ext cx="0" cy="15841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رابط مستقيم 25"/>
          <p:cNvCxnSpPr>
            <a:endCxn id="3" idx="2"/>
          </p:cNvCxnSpPr>
          <p:nvPr/>
        </p:nvCxnSpPr>
        <p:spPr>
          <a:xfrm>
            <a:off x="2483768" y="4509120"/>
            <a:ext cx="2191072" cy="2232248"/>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رابط مستقيم 27"/>
          <p:cNvCxnSpPr>
            <a:stCxn id="3" idx="2"/>
          </p:cNvCxnSpPr>
          <p:nvPr/>
        </p:nvCxnSpPr>
        <p:spPr>
          <a:xfrm flipV="1">
            <a:off x="4674840" y="4509120"/>
            <a:ext cx="347" cy="2232248"/>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رابط مستقيم 29"/>
          <p:cNvCxnSpPr/>
          <p:nvPr/>
        </p:nvCxnSpPr>
        <p:spPr>
          <a:xfrm>
            <a:off x="4675187" y="4509120"/>
            <a:ext cx="976933" cy="720080"/>
          </a:xfrm>
          <a:prstGeom prst="line">
            <a:avLst/>
          </a:prstGeom>
        </p:spPr>
        <p:style>
          <a:lnRef idx="1">
            <a:schemeClr val="accent1"/>
          </a:lnRef>
          <a:fillRef idx="0">
            <a:schemeClr val="accent1"/>
          </a:fillRef>
          <a:effectRef idx="0">
            <a:schemeClr val="accent1"/>
          </a:effectRef>
          <a:fontRef idx="minor">
            <a:schemeClr val="tx1"/>
          </a:fontRef>
        </p:style>
      </p:cxnSp>
      <p:sp>
        <p:nvSpPr>
          <p:cNvPr id="31" name="مربع نص 30"/>
          <p:cNvSpPr txBox="1"/>
          <p:nvPr/>
        </p:nvSpPr>
        <p:spPr>
          <a:xfrm>
            <a:off x="3203848" y="4797152"/>
            <a:ext cx="288032" cy="307777"/>
          </a:xfrm>
          <a:prstGeom prst="rect">
            <a:avLst/>
          </a:prstGeom>
          <a:noFill/>
        </p:spPr>
        <p:txBody>
          <a:bodyPr wrap="square" rtlCol="1">
            <a:spAutoFit/>
          </a:bodyPr>
          <a:lstStyle/>
          <a:p>
            <a:r>
              <a:rPr lang="en-US" sz="1400" dirty="0" smtClean="0"/>
              <a:t>B</a:t>
            </a:r>
            <a:endParaRPr lang="ar-IQ" sz="1400" dirty="0"/>
          </a:p>
        </p:txBody>
      </p:sp>
      <p:sp>
        <p:nvSpPr>
          <p:cNvPr id="32" name="مربع نص 31"/>
          <p:cNvSpPr txBox="1"/>
          <p:nvPr/>
        </p:nvSpPr>
        <p:spPr>
          <a:xfrm>
            <a:off x="1547664" y="5104929"/>
            <a:ext cx="224408" cy="307777"/>
          </a:xfrm>
          <a:prstGeom prst="rect">
            <a:avLst/>
          </a:prstGeom>
          <a:noFill/>
        </p:spPr>
        <p:txBody>
          <a:bodyPr wrap="square" rtlCol="1">
            <a:spAutoFit/>
          </a:bodyPr>
          <a:lstStyle/>
          <a:p>
            <a:r>
              <a:rPr lang="en-US" sz="1400" dirty="0"/>
              <a:t>Q</a:t>
            </a:r>
            <a:endParaRPr lang="ar-IQ" sz="1400" dirty="0"/>
          </a:p>
        </p:txBody>
      </p:sp>
      <p:sp>
        <p:nvSpPr>
          <p:cNvPr id="33" name="مربع نص 32"/>
          <p:cNvSpPr txBox="1"/>
          <p:nvPr/>
        </p:nvSpPr>
        <p:spPr>
          <a:xfrm rot="16200000">
            <a:off x="1929899" y="5093313"/>
            <a:ext cx="468052" cy="307777"/>
          </a:xfrm>
          <a:prstGeom prst="rect">
            <a:avLst/>
          </a:prstGeom>
          <a:noFill/>
        </p:spPr>
        <p:txBody>
          <a:bodyPr wrap="square" rtlCol="1">
            <a:spAutoFit/>
          </a:bodyPr>
          <a:lstStyle/>
          <a:p>
            <a:r>
              <a:rPr lang="en-US" sz="1400" dirty="0" smtClean="0"/>
              <a:t>Q-S</a:t>
            </a:r>
            <a:endParaRPr lang="ar-IQ" sz="1400" dirty="0"/>
          </a:p>
        </p:txBody>
      </p:sp>
      <p:sp>
        <p:nvSpPr>
          <p:cNvPr id="34" name="مربع نص 33"/>
          <p:cNvSpPr txBox="1"/>
          <p:nvPr/>
        </p:nvSpPr>
        <p:spPr>
          <a:xfrm rot="16200000">
            <a:off x="2085878" y="6452021"/>
            <a:ext cx="270917" cy="307777"/>
          </a:xfrm>
          <a:prstGeom prst="rect">
            <a:avLst/>
          </a:prstGeom>
          <a:noFill/>
        </p:spPr>
        <p:txBody>
          <a:bodyPr wrap="square" rtlCol="1">
            <a:spAutoFit/>
          </a:bodyPr>
          <a:lstStyle/>
          <a:p>
            <a:r>
              <a:rPr lang="en-US" sz="1400" dirty="0"/>
              <a:t>S</a:t>
            </a:r>
            <a:endParaRPr lang="ar-IQ" sz="1400" dirty="0"/>
          </a:p>
        </p:txBody>
      </p:sp>
      <p:cxnSp>
        <p:nvCxnSpPr>
          <p:cNvPr id="36" name="رابط كسهم مستقيم 35"/>
          <p:cNvCxnSpPr/>
          <p:nvPr/>
        </p:nvCxnSpPr>
        <p:spPr>
          <a:xfrm flipV="1">
            <a:off x="2483768" y="6093296"/>
            <a:ext cx="0" cy="648074"/>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54" name="مربع نص 53"/>
          <p:cNvSpPr txBox="1"/>
          <p:nvPr/>
        </p:nvSpPr>
        <p:spPr>
          <a:xfrm>
            <a:off x="4873525" y="6272540"/>
            <a:ext cx="288032" cy="261610"/>
          </a:xfrm>
          <a:prstGeom prst="rect">
            <a:avLst/>
          </a:prstGeom>
          <a:noFill/>
        </p:spPr>
        <p:txBody>
          <a:bodyPr wrap="square" rtlCol="1">
            <a:spAutoFit/>
          </a:bodyPr>
          <a:lstStyle/>
          <a:p>
            <a:r>
              <a:rPr lang="en-US" sz="1100" dirty="0"/>
              <a:t>S</a:t>
            </a:r>
            <a:endParaRPr lang="ar-IQ" sz="1100" dirty="0"/>
          </a:p>
        </p:txBody>
      </p:sp>
      <p:sp>
        <p:nvSpPr>
          <p:cNvPr id="55" name="مربع نص 54"/>
          <p:cNvSpPr txBox="1"/>
          <p:nvPr/>
        </p:nvSpPr>
        <p:spPr>
          <a:xfrm>
            <a:off x="3004220" y="6550223"/>
            <a:ext cx="343644" cy="246221"/>
          </a:xfrm>
          <a:prstGeom prst="rect">
            <a:avLst/>
          </a:prstGeom>
          <a:noFill/>
        </p:spPr>
        <p:txBody>
          <a:bodyPr wrap="square" rtlCol="1">
            <a:spAutoFit/>
          </a:bodyPr>
          <a:lstStyle/>
          <a:p>
            <a:r>
              <a:rPr lang="en-US" sz="1000" dirty="0" smtClean="0"/>
              <a:t>t1</a:t>
            </a:r>
            <a:endParaRPr lang="ar-IQ" sz="1000" dirty="0"/>
          </a:p>
        </p:txBody>
      </p:sp>
      <p:cxnSp>
        <p:nvCxnSpPr>
          <p:cNvPr id="80" name="رابط مستقيم 79"/>
          <p:cNvCxnSpPr/>
          <p:nvPr/>
        </p:nvCxnSpPr>
        <p:spPr>
          <a:xfrm flipV="1">
            <a:off x="3995936" y="6093296"/>
            <a:ext cx="0" cy="703148"/>
          </a:xfrm>
          <a:prstGeom prst="line">
            <a:avLst/>
          </a:prstGeom>
          <a:ln>
            <a:prstDash val="lgDashDotDot"/>
          </a:ln>
        </p:spPr>
        <p:style>
          <a:lnRef idx="1">
            <a:schemeClr val="accent1"/>
          </a:lnRef>
          <a:fillRef idx="0">
            <a:schemeClr val="accent1"/>
          </a:fillRef>
          <a:effectRef idx="0">
            <a:schemeClr val="accent1"/>
          </a:effectRef>
          <a:fontRef idx="minor">
            <a:schemeClr val="tx1"/>
          </a:fontRef>
        </p:style>
      </p:cxnSp>
      <p:sp>
        <p:nvSpPr>
          <p:cNvPr id="81" name="مربع نص 80"/>
          <p:cNvSpPr txBox="1"/>
          <p:nvPr/>
        </p:nvSpPr>
        <p:spPr>
          <a:xfrm>
            <a:off x="4012332" y="6226373"/>
            <a:ext cx="288032" cy="307777"/>
          </a:xfrm>
          <a:prstGeom prst="rect">
            <a:avLst/>
          </a:prstGeom>
          <a:noFill/>
        </p:spPr>
        <p:txBody>
          <a:bodyPr wrap="square" rtlCol="1">
            <a:spAutoFit/>
          </a:bodyPr>
          <a:lstStyle/>
          <a:p>
            <a:r>
              <a:rPr lang="en-US" sz="1400" dirty="0" smtClean="0"/>
              <a:t>B</a:t>
            </a:r>
            <a:endParaRPr lang="ar-IQ" sz="1400" dirty="0"/>
          </a:p>
        </p:txBody>
      </p:sp>
      <p:sp>
        <p:nvSpPr>
          <p:cNvPr id="82" name="مربع نص 81"/>
          <p:cNvSpPr txBox="1"/>
          <p:nvPr/>
        </p:nvSpPr>
        <p:spPr>
          <a:xfrm>
            <a:off x="4128542" y="6618257"/>
            <a:ext cx="299442" cy="246221"/>
          </a:xfrm>
          <a:prstGeom prst="rect">
            <a:avLst/>
          </a:prstGeom>
          <a:noFill/>
        </p:spPr>
        <p:txBody>
          <a:bodyPr wrap="square" rtlCol="1">
            <a:spAutoFit/>
          </a:bodyPr>
          <a:lstStyle/>
          <a:p>
            <a:r>
              <a:rPr lang="en-US" sz="1000" dirty="0" smtClean="0"/>
              <a:t>t2</a:t>
            </a:r>
            <a:endParaRPr lang="ar-IQ" sz="1000" dirty="0"/>
          </a:p>
        </p:txBody>
      </p:sp>
      <p:cxnSp>
        <p:nvCxnSpPr>
          <p:cNvPr id="84" name="رابط كسهم مستقيم 83"/>
          <p:cNvCxnSpPr/>
          <p:nvPr/>
        </p:nvCxnSpPr>
        <p:spPr>
          <a:xfrm>
            <a:off x="3364260" y="6673333"/>
            <a:ext cx="57606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6" name="رابط كسهم مستقيم 85"/>
          <p:cNvCxnSpPr>
            <a:stCxn id="55" idx="1"/>
          </p:cNvCxnSpPr>
          <p:nvPr/>
        </p:nvCxnSpPr>
        <p:spPr>
          <a:xfrm flipH="1" flipV="1">
            <a:off x="2627784" y="6673333"/>
            <a:ext cx="376436"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0" name="رابط كسهم مستقيم 89"/>
          <p:cNvCxnSpPr/>
          <p:nvPr/>
        </p:nvCxnSpPr>
        <p:spPr>
          <a:xfrm>
            <a:off x="4012332" y="6550223"/>
            <a:ext cx="415652"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92" name="رابط كسهم مستقيم 91"/>
          <p:cNvCxnSpPr/>
          <p:nvPr/>
        </p:nvCxnSpPr>
        <p:spPr>
          <a:xfrm flipV="1">
            <a:off x="2010036" y="4509120"/>
            <a:ext cx="0" cy="2232247"/>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91847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مربع نص 1"/>
              <p:cNvSpPr txBox="1"/>
              <p:nvPr/>
            </p:nvSpPr>
            <p:spPr>
              <a:xfrm>
                <a:off x="309489" y="332656"/>
                <a:ext cx="8640960" cy="5996770"/>
              </a:xfrm>
              <a:prstGeom prst="rect">
                <a:avLst/>
              </a:prstGeom>
              <a:noFill/>
            </p:spPr>
            <p:txBody>
              <a:bodyPr wrap="square" rtlCol="1">
                <a:spAutoFit/>
              </a:bodyPr>
              <a:lstStyle/>
              <a:p>
                <a:pPr algn="just"/>
                <a:r>
                  <a:rPr lang="ar-IQ" sz="1600" dirty="0" smtClean="0"/>
                  <a:t>وللتوضيح نورد الارقام التالية افتراضا ، اذا تم استخراج مقدار الكمية </a:t>
                </a:r>
                <a:r>
                  <a:rPr lang="en-US" sz="1600" dirty="0" smtClean="0"/>
                  <a:t>Q = 1000</a:t>
                </a:r>
                <a:r>
                  <a:rPr lang="ar-IQ" sz="1600" dirty="0" smtClean="0"/>
                  <a:t> وحده وكانت هناك طلبات مؤجلة (عجز) بمقدار </a:t>
                </a:r>
                <a:r>
                  <a:rPr lang="en-US" sz="1600" dirty="0" smtClean="0"/>
                  <a:t>S=300 </a:t>
                </a:r>
                <a:r>
                  <a:rPr lang="ar-IQ" sz="1600" dirty="0" smtClean="0"/>
                  <a:t> وحده ولذلك ستذهب الى المخزن كمية مقدارها </a:t>
                </a:r>
                <a:r>
                  <a:rPr lang="en-US" sz="1600" dirty="0" smtClean="0"/>
                  <a:t>Q-S=700</a:t>
                </a:r>
                <a:r>
                  <a:rPr lang="ar-IQ" sz="1600" dirty="0" smtClean="0"/>
                  <a:t> ولكي تستخرج الكمية المثلى للخزين يجب علينا تحديد الكلفة الكلية للخزين ولكل دورة مخزنية ( </a:t>
                </a:r>
                <a:r>
                  <a:rPr lang="en-US" sz="1600" dirty="0" smtClean="0"/>
                  <a:t>Cycle</a:t>
                </a:r>
                <a:r>
                  <a:rPr lang="ar-IQ" sz="1600" dirty="0" smtClean="0"/>
                  <a:t>)</a:t>
                </a:r>
                <a14:m>
                  <m:oMath xmlns:m="http://schemas.openxmlformats.org/officeDocument/2006/math">
                    <a:fld id="{2B55F837-B538-4944-A6CA-E1F71E1D78EE}" type="mathplaceholder">
                      <a:rPr lang="ar-IQ" sz="1600" i="1" smtClean="0">
                        <a:latin typeface="Cambria Math"/>
                      </a:rPr>
                      <a:t>اكتب</a:t>
                    </a:fld>
                    <a:fld id="{96EC3DB6-3722-4A7D-8A88-322C99447838}" type="mathplaceholder">
                      <a:rPr lang="ar-IQ" sz="1600" i="1" smtClean="0">
                        <a:latin typeface="Cambria Math"/>
                      </a:rPr>
                      <a:t> </a:t>
                    </a:fld>
                    <a:fld id="{A8504150-C0D0-4CB0-AD62-6CBA0910BE93}" type="mathplaceholder">
                      <a:rPr lang="ar-IQ" sz="1600" i="1" smtClean="0">
                        <a:latin typeface="Cambria Math"/>
                      </a:rPr>
                      <a:t>المعادلة</a:t>
                    </a:fld>
                    <a:fld id="{BD01F0DC-859C-4A13-80BC-655A54A880FB}" type="mathplaceholder">
                      <a:rPr lang="ar-IQ" sz="1600" i="1" smtClean="0">
                        <a:latin typeface="Cambria Math"/>
                      </a:rPr>
                      <a:t> </a:t>
                    </a:fld>
                    <a:fld id="{B399D6B4-8D1B-46F9-B3D9-68ECEF21E247}" type="mathplaceholder">
                      <a:rPr lang="ar-IQ" sz="1600" i="1" smtClean="0">
                        <a:latin typeface="Cambria Math"/>
                      </a:rPr>
                      <a:t>هنا</a:t>
                    </a:fld>
                    <a:fld id="{4A7B2E08-6AD2-4406-BEBA-7A0CCC2C26B4}" type="mathplaceholder">
                      <a:rPr lang="ar-IQ" sz="1600" i="1" smtClean="0">
                        <a:latin typeface="Cambria Math"/>
                      </a:rPr>
                      <a:t>.</a:t>
                    </a:fld>
                  </m:oMath>
                </a14:m>
                <a:r>
                  <a:rPr lang="ar-IQ" sz="1600" dirty="0" smtClean="0"/>
                  <a:t> وتكون كما </a:t>
                </a:r>
                <a:r>
                  <a:rPr lang="ar-IQ" sz="1600" dirty="0" err="1" smtClean="0"/>
                  <a:t>ياتي</a:t>
                </a:r>
                <a:r>
                  <a:rPr lang="ar-IQ" sz="1600" dirty="0" smtClean="0"/>
                  <a:t> :</a:t>
                </a:r>
              </a:p>
              <a:p>
                <a:pPr algn="just"/>
                <a:r>
                  <a:rPr lang="ar-IQ" sz="1600" dirty="0" smtClean="0"/>
                  <a:t>الكلفة الكلية للخزين ولكل دورة مخزنية = كلفة الطلبية + كلفة الخزين + كلفة العجز.</a:t>
                </a:r>
              </a:p>
              <a:p>
                <a:pPr algn="just"/>
                <a:r>
                  <a:rPr lang="ar-IQ" sz="1600" dirty="0" smtClean="0"/>
                  <a:t>وبغية وصفها بالرموز علينا وصفها باللغة الاخرى  .</a:t>
                </a:r>
              </a:p>
              <a:p>
                <a:pPr algn="just" rtl="0"/>
                <a:r>
                  <a:rPr lang="en-US" sz="1600" dirty="0" smtClean="0"/>
                  <a:t>Total </a:t>
                </a:r>
                <a:r>
                  <a:rPr lang="en-US" sz="1600" dirty="0" err="1" smtClean="0"/>
                  <a:t>inventary</a:t>
                </a:r>
                <a:r>
                  <a:rPr lang="en-US" sz="1600" dirty="0" smtClean="0"/>
                  <a:t> cost per </a:t>
                </a:r>
                <a:r>
                  <a:rPr lang="en-US" sz="1600" dirty="0" err="1" smtClean="0"/>
                  <a:t>cycie</a:t>
                </a:r>
                <a:r>
                  <a:rPr lang="en-US" sz="1600" dirty="0"/>
                  <a:t> </a:t>
                </a:r>
                <a:r>
                  <a:rPr lang="en-US" sz="1600" dirty="0" smtClean="0"/>
                  <a:t>= setup cost + </a:t>
                </a:r>
                <a:r>
                  <a:rPr lang="en-US" sz="1600" dirty="0" err="1" smtClean="0"/>
                  <a:t>halding</a:t>
                </a:r>
                <a:r>
                  <a:rPr lang="en-US" sz="1600" dirty="0" smtClean="0"/>
                  <a:t> cost + </a:t>
                </a:r>
                <a:r>
                  <a:rPr lang="en-US" sz="1600" dirty="0" err="1" smtClean="0"/>
                  <a:t>shortaye</a:t>
                </a:r>
                <a:r>
                  <a:rPr lang="en-US" sz="1600" dirty="0" smtClean="0"/>
                  <a:t> , </a:t>
                </a:r>
                <a:r>
                  <a:rPr lang="en-US" sz="1600" dirty="0" err="1" smtClean="0"/>
                  <a:t>st</a:t>
                </a:r>
                <a:endParaRPr lang="en-US" sz="1600" dirty="0" smtClean="0"/>
              </a:p>
              <a:p>
                <a:pPr algn="l" rtl="0"/>
                <a:r>
                  <a:rPr lang="en-US" sz="1600" dirty="0" smtClean="0"/>
                  <a:t>T.C/cycle = </a:t>
                </a:r>
                <a:r>
                  <a:rPr lang="en-US" sz="1600" dirty="0" err="1" smtClean="0"/>
                  <a:t>k+h</a:t>
                </a:r>
                <a:r>
                  <a:rPr lang="en-US" sz="1600" dirty="0" smtClean="0"/>
                  <a:t> </a:t>
                </a:r>
                <a14:m>
                  <m:oMath xmlns:m="http://schemas.openxmlformats.org/officeDocument/2006/math">
                    <m:f>
                      <m:fPr>
                        <m:ctrlPr>
                          <a:rPr lang="en-US" sz="1600" i="1" smtClean="0">
                            <a:latin typeface="Cambria Math"/>
                          </a:rPr>
                        </m:ctrlPr>
                      </m:fPr>
                      <m:num>
                        <m:r>
                          <a:rPr lang="en-US" sz="1600" b="0" i="1" smtClean="0">
                            <a:latin typeface="Cambria Math"/>
                          </a:rPr>
                          <m:t>𝑄</m:t>
                        </m:r>
                        <m:r>
                          <a:rPr lang="en-US" sz="1600" b="0" i="1" smtClean="0">
                            <a:latin typeface="Cambria Math"/>
                          </a:rPr>
                          <m:t>−</m:t>
                        </m:r>
                        <m:r>
                          <a:rPr lang="en-US" sz="1600" b="0" i="1" smtClean="0">
                            <a:latin typeface="Cambria Math"/>
                          </a:rPr>
                          <m:t>𝑠</m:t>
                        </m:r>
                        <m:r>
                          <a:rPr lang="en-US" sz="1600" b="0" i="1" smtClean="0">
                            <a:latin typeface="Cambria Math"/>
                          </a:rPr>
                          <m:t> </m:t>
                        </m:r>
                      </m:num>
                      <m:den>
                        <m:r>
                          <a:rPr lang="en-US" sz="1600" b="0" i="1" smtClean="0">
                            <a:latin typeface="Cambria Math"/>
                          </a:rPr>
                          <m:t>2</m:t>
                        </m:r>
                      </m:den>
                    </m:f>
                  </m:oMath>
                </a14:m>
                <a:r>
                  <a:rPr lang="en-US" sz="1600" dirty="0" smtClean="0"/>
                  <a:t> </a:t>
                </a:r>
                <a14:m>
                  <m:oMath xmlns:m="http://schemas.openxmlformats.org/officeDocument/2006/math">
                    <m:sSub>
                      <m:sSubPr>
                        <m:ctrlPr>
                          <a:rPr lang="en-US" sz="1600" i="1" dirty="0" smtClean="0">
                            <a:latin typeface="Cambria Math"/>
                          </a:rPr>
                        </m:ctrlPr>
                      </m:sSubPr>
                      <m:e>
                        <m:r>
                          <a:rPr lang="en-US" sz="1600" b="0" i="1" dirty="0" smtClean="0">
                            <a:latin typeface="Cambria Math"/>
                          </a:rPr>
                          <m:t>𝑡</m:t>
                        </m:r>
                      </m:e>
                      <m:sub>
                        <m:r>
                          <a:rPr lang="en-US" sz="1600" b="0" i="1" dirty="0" smtClean="0">
                            <a:latin typeface="Cambria Math"/>
                          </a:rPr>
                          <m:t>1</m:t>
                        </m:r>
                      </m:sub>
                    </m:sSub>
                  </m:oMath>
                </a14:m>
                <a:r>
                  <a:rPr lang="en-US" sz="1600" dirty="0" smtClean="0"/>
                  <a:t> + p</a:t>
                </a:r>
                <a14:m>
                  <m:oMath xmlns:m="http://schemas.openxmlformats.org/officeDocument/2006/math">
                    <m:f>
                      <m:fPr>
                        <m:ctrlPr>
                          <a:rPr lang="en-US" sz="1600" i="1" smtClean="0">
                            <a:latin typeface="Cambria Math"/>
                          </a:rPr>
                        </m:ctrlPr>
                      </m:fPr>
                      <m:num>
                        <m:r>
                          <a:rPr lang="en-US" sz="1600" b="0" i="1" smtClean="0">
                            <a:latin typeface="Cambria Math"/>
                          </a:rPr>
                          <m:t>𝑠</m:t>
                        </m:r>
                      </m:num>
                      <m:den>
                        <m:r>
                          <a:rPr lang="en-US" sz="1600" b="0" i="1" smtClean="0">
                            <a:latin typeface="Cambria Math"/>
                          </a:rPr>
                          <m:t>2</m:t>
                        </m:r>
                      </m:den>
                    </m:f>
                  </m:oMath>
                </a14:m>
                <a:r>
                  <a:rPr lang="en-US" sz="1600" dirty="0" smtClean="0"/>
                  <a:t> </a:t>
                </a:r>
                <a14:m>
                  <m:oMath xmlns:m="http://schemas.openxmlformats.org/officeDocument/2006/math">
                    <m:sSub>
                      <m:sSubPr>
                        <m:ctrlPr>
                          <a:rPr lang="en-US" sz="1600" i="1" dirty="0" smtClean="0">
                            <a:latin typeface="Cambria Math"/>
                          </a:rPr>
                        </m:ctrlPr>
                      </m:sSubPr>
                      <m:e>
                        <m:r>
                          <a:rPr lang="en-US" sz="1600" b="0" i="1" dirty="0" smtClean="0">
                            <a:latin typeface="Cambria Math"/>
                          </a:rPr>
                          <m:t>𝑡</m:t>
                        </m:r>
                      </m:e>
                      <m:sub>
                        <m:r>
                          <a:rPr lang="en-US" sz="1600" b="0" i="1" dirty="0" smtClean="0">
                            <a:latin typeface="Cambria Math"/>
                          </a:rPr>
                          <m:t>2</m:t>
                        </m:r>
                      </m:sub>
                    </m:sSub>
                  </m:oMath>
                </a14:m>
                <a:endParaRPr lang="en-US" sz="1600" dirty="0" smtClean="0"/>
              </a:p>
              <a:p>
                <a:pPr algn="just" rtl="0"/>
                <a14:m>
                  <m:oMath xmlns:m="http://schemas.openxmlformats.org/officeDocument/2006/math">
                    <m:sSub>
                      <m:sSubPr>
                        <m:ctrlPr>
                          <a:rPr lang="ar-IQ" sz="1600" i="1" smtClean="0">
                            <a:latin typeface="Cambria Math"/>
                          </a:rPr>
                        </m:ctrlPr>
                      </m:sSubPr>
                      <m:e>
                        <m:r>
                          <a:rPr lang="en-US" sz="1600" b="0" i="1" smtClean="0">
                            <a:latin typeface="Cambria Math"/>
                          </a:rPr>
                          <m:t>𝑡</m:t>
                        </m:r>
                      </m:e>
                      <m:sub>
                        <m:r>
                          <a:rPr lang="ar-IQ" sz="1600" b="0" i="1" smtClean="0">
                            <a:latin typeface="Cambria Math"/>
                          </a:rPr>
                          <m:t>1</m:t>
                        </m:r>
                      </m:sub>
                    </m:sSub>
                  </m:oMath>
                </a14:m>
                <a:r>
                  <a:rPr lang="ar-IQ" sz="1600" dirty="0" smtClean="0"/>
                  <a:t> =  </a:t>
                </a:r>
                <a14:m>
                  <m:oMath xmlns:m="http://schemas.openxmlformats.org/officeDocument/2006/math">
                    <m:f>
                      <m:fPr>
                        <m:ctrlPr>
                          <a:rPr lang="ar-IQ" sz="1600" i="1" smtClean="0">
                            <a:latin typeface="Cambria Math"/>
                          </a:rPr>
                        </m:ctrlPr>
                      </m:fPr>
                      <m:num>
                        <m:r>
                          <a:rPr lang="en-US" sz="1600" b="0" i="1" smtClean="0">
                            <a:latin typeface="Cambria Math"/>
                          </a:rPr>
                          <m:t>𝑄</m:t>
                        </m:r>
                        <m:r>
                          <a:rPr lang="en-US" sz="1600" b="0" i="1" smtClean="0">
                            <a:latin typeface="Cambria Math"/>
                          </a:rPr>
                          <m:t>−</m:t>
                        </m:r>
                        <m:r>
                          <a:rPr lang="en-US" sz="1600" b="0" i="1" smtClean="0">
                            <a:latin typeface="Cambria Math"/>
                          </a:rPr>
                          <m:t>5</m:t>
                        </m:r>
                      </m:num>
                      <m:den>
                        <m:r>
                          <a:rPr lang="en-US" sz="1600" b="0" i="1" smtClean="0">
                            <a:latin typeface="Cambria Math"/>
                          </a:rPr>
                          <m:t>𝐵</m:t>
                        </m:r>
                      </m:den>
                    </m:f>
                  </m:oMath>
                </a14:m>
                <a:r>
                  <a:rPr lang="ar-IQ" sz="1600" dirty="0" smtClean="0"/>
                  <a:t>  </a:t>
                </a:r>
                <a:r>
                  <a:rPr lang="en-US" sz="1600" dirty="0" smtClean="0"/>
                  <a:t>     . </a:t>
                </a:r>
                <a14:m>
                  <m:oMath xmlns:m="http://schemas.openxmlformats.org/officeDocument/2006/math">
                    <m:sSub>
                      <m:sSubPr>
                        <m:ctrlPr>
                          <a:rPr lang="ar-IQ" sz="1600" i="1">
                            <a:latin typeface="Cambria Math"/>
                          </a:rPr>
                        </m:ctrlPr>
                      </m:sSubPr>
                      <m:e>
                        <m:r>
                          <a:rPr lang="en-US" sz="1600" b="0" i="1" smtClean="0">
                            <a:latin typeface="Cambria Math"/>
                          </a:rPr>
                          <m:t>𝑡</m:t>
                        </m:r>
                      </m:e>
                      <m:sub>
                        <m:r>
                          <a:rPr lang="ar-IQ" sz="1600" b="0" i="1" smtClean="0">
                            <a:latin typeface="Cambria Math"/>
                          </a:rPr>
                          <m:t>2</m:t>
                        </m:r>
                      </m:sub>
                    </m:sSub>
                  </m:oMath>
                </a14:m>
                <a:r>
                  <a:rPr lang="ar-IQ" sz="1600" dirty="0"/>
                  <a:t> =  </a:t>
                </a:r>
                <a14:m>
                  <m:oMath xmlns:m="http://schemas.openxmlformats.org/officeDocument/2006/math">
                    <m:f>
                      <m:fPr>
                        <m:ctrlPr>
                          <a:rPr lang="ar-IQ" sz="1600" i="1">
                            <a:latin typeface="Cambria Math"/>
                          </a:rPr>
                        </m:ctrlPr>
                      </m:fPr>
                      <m:num>
                        <m:r>
                          <a:rPr lang="en-US" sz="1600" b="0" i="1" smtClean="0">
                            <a:latin typeface="Cambria Math"/>
                          </a:rPr>
                          <m:t>𝑆</m:t>
                        </m:r>
                      </m:num>
                      <m:den>
                        <m:r>
                          <a:rPr lang="en-US" sz="1600" i="1">
                            <a:latin typeface="Cambria Math"/>
                          </a:rPr>
                          <m:t>𝐵</m:t>
                        </m:r>
                      </m:den>
                    </m:f>
                  </m:oMath>
                </a14:m>
                <a:endParaRPr lang="en-US" sz="1600" dirty="0" smtClean="0"/>
              </a:p>
              <a:p>
                <a:pPr algn="just" rtl="0"/>
                <a:r>
                  <a:rPr lang="en-US" sz="1600" dirty="0" err="1" smtClean="0"/>
                  <a:t>T.Clcycle</a:t>
                </a:r>
                <a:r>
                  <a:rPr lang="en-US" sz="1600" dirty="0" smtClean="0"/>
                  <a:t> = </a:t>
                </a:r>
                <a:r>
                  <a:rPr lang="en-US" sz="1600" dirty="0" err="1" smtClean="0"/>
                  <a:t>K+h</a:t>
                </a:r>
                <a:r>
                  <a:rPr lang="ar-IQ" sz="1600" dirty="0" smtClean="0"/>
                  <a:t> </a:t>
                </a:r>
                <a:r>
                  <a:rPr lang="en-US" sz="1600" dirty="0" smtClean="0"/>
                  <a:t> </a:t>
                </a:r>
                <a14:m>
                  <m:oMath xmlns:m="http://schemas.openxmlformats.org/officeDocument/2006/math">
                    <m:f>
                      <m:fPr>
                        <m:ctrlPr>
                          <a:rPr lang="en-US" sz="1600" i="1" smtClean="0">
                            <a:latin typeface="Cambria Math"/>
                          </a:rPr>
                        </m:ctrlPr>
                      </m:fPr>
                      <m:num>
                        <m:r>
                          <a:rPr lang="en-US" sz="1600" b="0" i="1" smtClean="0">
                            <a:latin typeface="Cambria Math"/>
                          </a:rPr>
                          <m:t>(</m:t>
                        </m:r>
                        <m:r>
                          <a:rPr lang="en-US" sz="1600" b="0" i="1" smtClean="0">
                            <a:latin typeface="Cambria Math"/>
                          </a:rPr>
                          <m:t>𝑄</m:t>
                        </m:r>
                        <m:r>
                          <a:rPr lang="en-US" sz="1600" b="0" i="1" smtClean="0">
                            <a:latin typeface="Cambria Math"/>
                          </a:rPr>
                          <m:t>−</m:t>
                        </m:r>
                        <m:r>
                          <a:rPr lang="en-US" sz="1600" b="0" i="1" smtClean="0">
                            <a:latin typeface="Cambria Math"/>
                          </a:rPr>
                          <m:t>𝑠</m:t>
                        </m:r>
                        <m:sSup>
                          <m:sSupPr>
                            <m:ctrlPr>
                              <a:rPr lang="en-US" sz="1600" b="0" i="1" smtClean="0">
                                <a:latin typeface="Cambria Math"/>
                              </a:rPr>
                            </m:ctrlPr>
                          </m:sSupPr>
                          <m:e>
                            <m:r>
                              <a:rPr lang="en-US" sz="1600" b="0" i="1" smtClean="0">
                                <a:latin typeface="Cambria Math"/>
                              </a:rPr>
                              <m:t>)</m:t>
                            </m:r>
                          </m:e>
                          <m:sup>
                            <m:r>
                              <a:rPr lang="en-US" sz="1600" b="0" i="1" smtClean="0">
                                <a:latin typeface="Cambria Math"/>
                              </a:rPr>
                              <m:t>2</m:t>
                            </m:r>
                          </m:sup>
                        </m:sSup>
                        <m:r>
                          <a:rPr lang="en-US" sz="1600" b="0" i="1" smtClean="0">
                            <a:latin typeface="Cambria Math"/>
                          </a:rPr>
                          <m:t> </m:t>
                        </m:r>
                      </m:num>
                      <m:den>
                        <m:r>
                          <a:rPr lang="en-US" sz="1600" b="0" i="1" smtClean="0">
                            <a:latin typeface="Cambria Math"/>
                          </a:rPr>
                          <m:t>2</m:t>
                        </m:r>
                        <m:r>
                          <a:rPr lang="en-US" sz="1600" b="0" i="1" smtClean="0">
                            <a:latin typeface="Cambria Math"/>
                          </a:rPr>
                          <m:t>𝐵</m:t>
                        </m:r>
                      </m:den>
                    </m:f>
                  </m:oMath>
                </a14:m>
                <a:r>
                  <a:rPr lang="en-US" sz="1600" dirty="0" smtClean="0"/>
                  <a:t> + P </a:t>
                </a:r>
                <a14:m>
                  <m:oMath xmlns:m="http://schemas.openxmlformats.org/officeDocument/2006/math">
                    <m:f>
                      <m:fPr>
                        <m:ctrlPr>
                          <a:rPr lang="en-US" sz="1600" i="1" smtClean="0">
                            <a:latin typeface="Cambria Math"/>
                          </a:rPr>
                        </m:ctrlPr>
                      </m:fPr>
                      <m:num>
                        <m:sSup>
                          <m:sSupPr>
                            <m:ctrlPr>
                              <a:rPr lang="en-US" sz="1600" i="1" smtClean="0">
                                <a:latin typeface="Cambria Math"/>
                              </a:rPr>
                            </m:ctrlPr>
                          </m:sSupPr>
                          <m:e>
                            <m:r>
                              <a:rPr lang="en-US" sz="1600" b="0" i="1" smtClean="0">
                                <a:latin typeface="Cambria Math"/>
                              </a:rPr>
                              <m:t>𝑠</m:t>
                            </m:r>
                          </m:e>
                          <m:sup>
                            <m:r>
                              <a:rPr lang="en-US" sz="1600" b="0" i="1" smtClean="0">
                                <a:latin typeface="Cambria Math"/>
                              </a:rPr>
                              <m:t>2</m:t>
                            </m:r>
                          </m:sup>
                        </m:sSup>
                      </m:num>
                      <m:den>
                        <m:r>
                          <a:rPr lang="en-US" sz="1600" b="0" i="1" smtClean="0">
                            <a:latin typeface="Cambria Math"/>
                          </a:rPr>
                          <m:t>2</m:t>
                        </m:r>
                        <m:r>
                          <a:rPr lang="en-US" sz="1600" b="0" i="1" smtClean="0">
                            <a:latin typeface="Cambria Math"/>
                          </a:rPr>
                          <m:t>𝐵</m:t>
                        </m:r>
                      </m:den>
                    </m:f>
                  </m:oMath>
                </a14:m>
                <a:endParaRPr lang="en-US" sz="1600" dirty="0" smtClean="0"/>
              </a:p>
              <a:p>
                <a:pPr algn="just"/>
                <a:r>
                  <a:rPr lang="ar-IQ" sz="1600" dirty="0" smtClean="0"/>
                  <a:t>ويجدر بنا </a:t>
                </a:r>
                <a:r>
                  <a:rPr lang="ar-IQ" sz="1600" dirty="0" err="1" smtClean="0"/>
                  <a:t>استخراجالكلفة</a:t>
                </a:r>
                <a:r>
                  <a:rPr lang="ar-IQ" sz="1600" dirty="0" smtClean="0"/>
                  <a:t> الكلية للخزين </a:t>
                </a:r>
                <a:r>
                  <a:rPr lang="ar-IQ" sz="1600" dirty="0" err="1" smtClean="0"/>
                  <a:t>ولكلوحدة</a:t>
                </a:r>
                <a:r>
                  <a:rPr lang="ar-IQ" sz="1600" dirty="0" smtClean="0"/>
                  <a:t> وقت وذلك لعموم فائدتها </a:t>
                </a:r>
              </a:p>
              <a:p>
                <a:pPr algn="just" rtl="0"/>
                <a:r>
                  <a:rPr lang="en-US" sz="1600" dirty="0" smtClean="0"/>
                  <a:t>T.C/ Per unit time = z= </a:t>
                </a:r>
                <a14:m>
                  <m:oMath xmlns:m="http://schemas.openxmlformats.org/officeDocument/2006/math">
                    <m:f>
                      <m:fPr>
                        <m:ctrlPr>
                          <a:rPr lang="en-US" sz="1600" i="1" smtClean="0">
                            <a:latin typeface="Cambria Math"/>
                          </a:rPr>
                        </m:ctrlPr>
                      </m:fPr>
                      <m:num>
                        <m:r>
                          <a:rPr lang="en-US" sz="1600" b="0" i="1" smtClean="0">
                            <a:latin typeface="Cambria Math"/>
                          </a:rPr>
                          <m:t>𝑇</m:t>
                        </m:r>
                        <m:r>
                          <a:rPr lang="en-US" sz="1600" b="0" i="1" smtClean="0">
                            <a:latin typeface="Cambria Math"/>
                          </a:rPr>
                          <m:t>. </m:t>
                        </m:r>
                        <m:r>
                          <a:rPr lang="en-US" sz="1600" b="0" i="1" smtClean="0">
                            <a:latin typeface="Cambria Math"/>
                          </a:rPr>
                          <m:t>𝐶𝑖𝑐𝑦𝑐𝑙𝑒</m:t>
                        </m:r>
                        <m:r>
                          <a:rPr lang="en-US" sz="1600" b="0" i="1" smtClean="0">
                            <a:latin typeface="Cambria Math"/>
                          </a:rPr>
                          <m:t> </m:t>
                        </m:r>
                      </m:num>
                      <m:den>
                        <m:r>
                          <a:rPr lang="en-US" sz="1600" b="0" i="1" smtClean="0">
                            <a:latin typeface="Cambria Math"/>
                          </a:rPr>
                          <m:t>𝑡</m:t>
                        </m:r>
                      </m:den>
                    </m:f>
                  </m:oMath>
                </a14:m>
                <a:endParaRPr lang="en-US" sz="1600" dirty="0" smtClean="0"/>
              </a:p>
              <a:p>
                <a:pPr algn="just"/>
                <a:r>
                  <a:rPr lang="ar-IQ" sz="1600" dirty="0" smtClean="0"/>
                  <a:t>                         مع العلم انه  </a:t>
                </a:r>
                <a:r>
                  <a:rPr lang="en-US" sz="1600" dirty="0" smtClean="0"/>
                  <a:t>t= </a:t>
                </a:r>
                <a14:m>
                  <m:oMath xmlns:m="http://schemas.openxmlformats.org/officeDocument/2006/math">
                    <m:f>
                      <m:fPr>
                        <m:ctrlPr>
                          <a:rPr lang="en-US" sz="1600" i="1" smtClean="0">
                            <a:latin typeface="Cambria Math"/>
                          </a:rPr>
                        </m:ctrlPr>
                      </m:fPr>
                      <m:num>
                        <m:r>
                          <a:rPr lang="en-US" sz="1600" b="0" i="1" smtClean="0">
                            <a:latin typeface="Cambria Math"/>
                          </a:rPr>
                          <m:t>𝑄</m:t>
                        </m:r>
                      </m:num>
                      <m:den>
                        <m:r>
                          <a:rPr lang="en-US" sz="1600" b="0" i="1" smtClean="0">
                            <a:latin typeface="Cambria Math"/>
                          </a:rPr>
                          <m:t>𝐵</m:t>
                        </m:r>
                      </m:den>
                    </m:f>
                  </m:oMath>
                </a14:m>
                <a:endParaRPr lang="ar-IQ" sz="1600" dirty="0" smtClean="0"/>
              </a:p>
              <a:p>
                <a:pPr algn="just" rtl="0"/>
                <a:r>
                  <a:rPr lang="en-US" sz="1600" dirty="0" smtClean="0"/>
                  <a:t>Z= </a:t>
                </a:r>
                <a14:m>
                  <m:oMath xmlns:m="http://schemas.openxmlformats.org/officeDocument/2006/math">
                    <m:f>
                      <m:fPr>
                        <m:ctrlPr>
                          <a:rPr lang="en-US" sz="1600" i="1" smtClean="0">
                            <a:latin typeface="Cambria Math"/>
                          </a:rPr>
                        </m:ctrlPr>
                      </m:fPr>
                      <m:num>
                        <m:r>
                          <a:rPr lang="en-US" sz="1600" b="0" i="1" smtClean="0">
                            <a:latin typeface="Cambria Math"/>
                          </a:rPr>
                          <m:t>𝐾𝐵</m:t>
                        </m:r>
                      </m:num>
                      <m:den>
                        <m:r>
                          <a:rPr lang="en-US" sz="1600" b="0" i="1" smtClean="0">
                            <a:latin typeface="Cambria Math"/>
                          </a:rPr>
                          <m:t>𝑄</m:t>
                        </m:r>
                      </m:den>
                    </m:f>
                  </m:oMath>
                </a14:m>
                <a:r>
                  <a:rPr lang="en-US" sz="1600" dirty="0" smtClean="0"/>
                  <a:t> + h </a:t>
                </a:r>
                <a14:m>
                  <m:oMath xmlns:m="http://schemas.openxmlformats.org/officeDocument/2006/math">
                    <m:f>
                      <m:fPr>
                        <m:ctrlPr>
                          <a:rPr lang="en-US" sz="1600" i="1" smtClean="0">
                            <a:latin typeface="Cambria Math"/>
                          </a:rPr>
                        </m:ctrlPr>
                      </m:fPr>
                      <m:num>
                        <m:r>
                          <a:rPr lang="en-US" sz="1600" b="0" i="1" smtClean="0">
                            <a:latin typeface="Cambria Math"/>
                          </a:rPr>
                          <m:t>(</m:t>
                        </m:r>
                        <m:r>
                          <a:rPr lang="en-US" sz="1600" b="0" i="1" smtClean="0">
                            <a:latin typeface="Cambria Math"/>
                          </a:rPr>
                          <m:t>𝑄</m:t>
                        </m:r>
                        <m:r>
                          <a:rPr lang="en-US" sz="1600" b="0" i="1" smtClean="0">
                            <a:latin typeface="Cambria Math"/>
                          </a:rPr>
                          <m:t>−</m:t>
                        </m:r>
                        <m:r>
                          <a:rPr lang="en-US" sz="1600" b="0" i="1" smtClean="0">
                            <a:latin typeface="Cambria Math"/>
                          </a:rPr>
                          <m:t>𝑠</m:t>
                        </m:r>
                        <m:sSup>
                          <m:sSupPr>
                            <m:ctrlPr>
                              <a:rPr lang="en-US" sz="1600" b="0" i="1" smtClean="0">
                                <a:latin typeface="Cambria Math"/>
                              </a:rPr>
                            </m:ctrlPr>
                          </m:sSupPr>
                          <m:e>
                            <m:r>
                              <a:rPr lang="en-US" sz="1600" b="0" i="1" smtClean="0">
                                <a:latin typeface="Cambria Math"/>
                              </a:rPr>
                              <m:t>)</m:t>
                            </m:r>
                          </m:e>
                          <m:sup>
                            <m:r>
                              <a:rPr lang="en-US" sz="1600" b="0" i="1" smtClean="0">
                                <a:latin typeface="Cambria Math"/>
                              </a:rPr>
                              <m:t>2</m:t>
                            </m:r>
                          </m:sup>
                        </m:sSup>
                      </m:num>
                      <m:den>
                        <m:r>
                          <a:rPr lang="en-US" sz="1600" b="0" i="1" smtClean="0">
                            <a:latin typeface="Cambria Math"/>
                          </a:rPr>
                          <m:t>2</m:t>
                        </m:r>
                        <m:r>
                          <a:rPr lang="en-US" sz="1600" b="0" i="1" smtClean="0">
                            <a:latin typeface="Cambria Math"/>
                          </a:rPr>
                          <m:t>𝑄</m:t>
                        </m:r>
                      </m:den>
                    </m:f>
                  </m:oMath>
                </a14:m>
                <a:r>
                  <a:rPr lang="en-US" sz="1600" dirty="0" smtClean="0"/>
                  <a:t> + P </a:t>
                </a:r>
                <a14:m>
                  <m:oMath xmlns:m="http://schemas.openxmlformats.org/officeDocument/2006/math">
                    <m:f>
                      <m:fPr>
                        <m:ctrlPr>
                          <a:rPr lang="en-US" sz="1600" i="1" smtClean="0">
                            <a:latin typeface="Cambria Math"/>
                          </a:rPr>
                        </m:ctrlPr>
                      </m:fPr>
                      <m:num>
                        <m:sSup>
                          <m:sSupPr>
                            <m:ctrlPr>
                              <a:rPr lang="en-US" sz="1600" b="0" i="1" smtClean="0">
                                <a:latin typeface="Cambria Math"/>
                              </a:rPr>
                            </m:ctrlPr>
                          </m:sSupPr>
                          <m:e>
                            <m:r>
                              <a:rPr lang="en-US" sz="1600" b="0" i="1" smtClean="0">
                                <a:latin typeface="Cambria Math"/>
                              </a:rPr>
                              <m:t>𝑠</m:t>
                            </m:r>
                          </m:e>
                          <m:sup>
                            <m:r>
                              <a:rPr lang="en-US" sz="1600" b="0" i="1" smtClean="0">
                                <a:latin typeface="Cambria Math"/>
                              </a:rPr>
                              <m:t>2</m:t>
                            </m:r>
                          </m:sup>
                        </m:sSup>
                      </m:num>
                      <m:den>
                        <m:r>
                          <a:rPr lang="en-US" sz="1600" b="0" i="1" smtClean="0">
                            <a:latin typeface="Cambria Math"/>
                          </a:rPr>
                          <m:t>2</m:t>
                        </m:r>
                        <m:r>
                          <a:rPr lang="en-US" sz="1600" b="0" i="1" smtClean="0">
                            <a:latin typeface="Cambria Math"/>
                          </a:rPr>
                          <m:t>𝑄</m:t>
                        </m:r>
                      </m:den>
                    </m:f>
                  </m:oMath>
                </a14:m>
                <a:endParaRPr lang="en-US" sz="1600" dirty="0" smtClean="0"/>
              </a:p>
              <a:p>
                <a:pPr algn="just"/>
                <a:r>
                  <a:rPr lang="ar-IQ" sz="1600" dirty="0" smtClean="0"/>
                  <a:t>وكما تعودنا يتم اشتقاق المعادلة اعلاه بالنسبة الى </a:t>
                </a:r>
                <a:r>
                  <a:rPr lang="en-US" sz="1600" dirty="0" smtClean="0"/>
                  <a:t>Q</a:t>
                </a:r>
                <a:r>
                  <a:rPr lang="ar-IQ" sz="1600" dirty="0" smtClean="0"/>
                  <a:t> و مساواة الناتج بالصفر بغية الحصول , على تحصيل على الكمية المثلى </a:t>
                </a:r>
                <a:r>
                  <a:rPr lang="en-US" sz="1600" dirty="0" smtClean="0"/>
                  <a:t>Q</a:t>
                </a:r>
                <a:r>
                  <a:rPr lang="ar-IQ" sz="1600" dirty="0" smtClean="0"/>
                  <a:t> وعلى كمية العجز المثلى </a:t>
                </a:r>
                <a:r>
                  <a:rPr lang="en-US" sz="1600" dirty="0" smtClean="0"/>
                  <a:t>S </a:t>
                </a:r>
                <a:r>
                  <a:rPr lang="ar-IQ" sz="1600" dirty="0" smtClean="0"/>
                  <a:t> وكما يلي :</a:t>
                </a:r>
              </a:p>
              <a:p>
                <a:pPr algn="just"/>
                <a14:m>
                  <m:oMathPara xmlns:m="http://schemas.openxmlformats.org/officeDocument/2006/math">
                    <m:oMathParaPr>
                      <m:jc m:val="left"/>
                    </m:oMathParaPr>
                    <m:oMath xmlns:m="http://schemas.openxmlformats.org/officeDocument/2006/math">
                      <m:sSubSup>
                        <m:sSubSupPr>
                          <m:ctrlPr>
                            <a:rPr lang="ar-IQ" sz="1600" i="1">
                              <a:latin typeface="Cambria Math"/>
                            </a:rPr>
                          </m:ctrlPr>
                        </m:sSubSupPr>
                        <m:e>
                          <m:r>
                            <a:rPr lang="en-US" sz="1600" i="1">
                              <a:latin typeface="Cambria Math"/>
                            </a:rPr>
                            <m:t>𝑄</m:t>
                          </m:r>
                        </m:e>
                        <m:sub>
                          <m:r>
                            <a:rPr lang="ar-IQ" sz="1600" i="1">
                              <a:latin typeface="Cambria Math"/>
                            </a:rPr>
                            <m:t>3</m:t>
                          </m:r>
                        </m:sub>
                        <m:sup>
                          <m:r>
                            <a:rPr lang="ar-IQ" sz="1600" i="1">
                              <a:latin typeface="Cambria Math"/>
                            </a:rPr>
                            <m:t>∗</m:t>
                          </m:r>
                        </m:sup>
                      </m:sSubSup>
                      <m:r>
                        <a:rPr lang="en-US" sz="1600">
                          <a:latin typeface="Cambria Math"/>
                        </a:rPr>
                        <m:t>= </m:t>
                      </m:r>
                      <m:rad>
                        <m:radPr>
                          <m:degHide m:val="on"/>
                          <m:ctrlPr>
                            <a:rPr lang="en-US" sz="1600" i="1">
                              <a:latin typeface="Cambria Math"/>
                            </a:rPr>
                          </m:ctrlPr>
                        </m:radPr>
                        <m:deg/>
                        <m:e>
                          <m:f>
                            <m:fPr>
                              <m:ctrlPr>
                                <a:rPr lang="en-US" sz="1600" i="1">
                                  <a:latin typeface="Cambria Math"/>
                                </a:rPr>
                              </m:ctrlPr>
                            </m:fPr>
                            <m:num>
                              <m:r>
                                <a:rPr lang="en-US" sz="1600" i="1">
                                  <a:latin typeface="Cambria Math"/>
                                </a:rPr>
                                <m:t>2</m:t>
                              </m:r>
                              <m:r>
                                <a:rPr lang="en-US" sz="1600" i="1">
                                  <a:latin typeface="Cambria Math"/>
                                </a:rPr>
                                <m:t>𝐾𝐵</m:t>
                              </m:r>
                              <m:d>
                                <m:dPr>
                                  <m:ctrlPr>
                                    <a:rPr lang="en-US" sz="1600" i="1">
                                      <a:latin typeface="Cambria Math"/>
                                    </a:rPr>
                                  </m:ctrlPr>
                                </m:dPr>
                                <m:e>
                                  <m:r>
                                    <a:rPr lang="en-US" sz="1600" i="1">
                                      <a:latin typeface="Cambria Math"/>
                                    </a:rPr>
                                    <m:t>𝑝</m:t>
                                  </m:r>
                                  <m:r>
                                    <a:rPr lang="en-US" sz="1600" i="1">
                                      <a:latin typeface="Cambria Math"/>
                                    </a:rPr>
                                    <m:t>+</m:t>
                                  </m:r>
                                  <m:r>
                                    <a:rPr lang="en-US" sz="1600" i="1">
                                      <a:latin typeface="Cambria Math"/>
                                    </a:rPr>
                                    <m:t>h</m:t>
                                  </m:r>
                                </m:e>
                              </m:d>
                              <m:r>
                                <a:rPr lang="en-US" sz="1600" i="1">
                                  <a:latin typeface="Cambria Math"/>
                                </a:rPr>
                                <m:t> </m:t>
                              </m:r>
                            </m:num>
                            <m:den>
                              <m:r>
                                <a:rPr lang="en-US" sz="1600" i="1">
                                  <a:latin typeface="Cambria Math"/>
                                </a:rPr>
                                <m:t>h</m:t>
                              </m:r>
                              <m:r>
                                <a:rPr lang="en-US" sz="1600" i="1">
                                  <a:latin typeface="Cambria Math"/>
                                </a:rPr>
                                <m:t>𝑝</m:t>
                              </m:r>
                            </m:den>
                          </m:f>
                        </m:e>
                      </m:rad>
                      <m:r>
                        <a:rPr lang="en-US" sz="1600" i="1">
                          <a:latin typeface="Cambria Math"/>
                        </a:rPr>
                        <m:t>  </m:t>
                      </m:r>
                    </m:oMath>
                  </m:oMathPara>
                </a14:m>
                <a:endParaRPr lang="en-US" sz="1600" dirty="0"/>
              </a:p>
              <a:p>
                <a:pPr algn="just"/>
                <a14:m>
                  <m:oMathPara xmlns:m="http://schemas.openxmlformats.org/officeDocument/2006/math">
                    <m:oMathParaPr>
                      <m:jc m:val="left"/>
                    </m:oMathParaPr>
                    <m:oMath xmlns:m="http://schemas.openxmlformats.org/officeDocument/2006/math">
                      <m:sSup>
                        <m:sSupPr>
                          <m:ctrlPr>
                            <a:rPr lang="en-US" sz="1600" i="1" smtClean="0">
                              <a:latin typeface="Cambria Math"/>
                            </a:rPr>
                          </m:ctrlPr>
                        </m:sSupPr>
                        <m:e>
                          <m:r>
                            <a:rPr lang="en-US" sz="1600" b="0" i="1" smtClean="0">
                              <a:latin typeface="Cambria Math"/>
                            </a:rPr>
                            <m:t>𝑆</m:t>
                          </m:r>
                        </m:e>
                        <m:sup>
                          <m:r>
                            <a:rPr lang="en-US" sz="1600" b="0" i="1" smtClean="0">
                              <a:latin typeface="Cambria Math"/>
                            </a:rPr>
                            <m:t>∗</m:t>
                          </m:r>
                        </m:sup>
                      </m:sSup>
                      <m:r>
                        <a:rPr lang="en-US" sz="1600">
                          <a:latin typeface="Cambria Math"/>
                        </a:rPr>
                        <m:t>= </m:t>
                      </m:r>
                      <m:rad>
                        <m:radPr>
                          <m:degHide m:val="on"/>
                          <m:ctrlPr>
                            <a:rPr lang="en-US" sz="1600" i="1">
                              <a:latin typeface="Cambria Math"/>
                            </a:rPr>
                          </m:ctrlPr>
                        </m:radPr>
                        <m:deg/>
                        <m:e>
                          <m:f>
                            <m:fPr>
                              <m:ctrlPr>
                                <a:rPr lang="en-US" sz="1600" i="1">
                                  <a:latin typeface="Cambria Math"/>
                                </a:rPr>
                              </m:ctrlPr>
                            </m:fPr>
                            <m:num>
                              <m:r>
                                <a:rPr lang="en-US" sz="1600" i="1">
                                  <a:latin typeface="Cambria Math"/>
                                </a:rPr>
                                <m:t>2</m:t>
                              </m:r>
                              <m:r>
                                <a:rPr lang="en-US" sz="1600" i="1">
                                  <a:latin typeface="Cambria Math"/>
                                </a:rPr>
                                <m:t>𝐾𝐵</m:t>
                              </m:r>
                              <m:r>
                                <a:rPr lang="en-US" sz="1600" b="0" i="1" smtClean="0">
                                  <a:latin typeface="Cambria Math"/>
                                </a:rPr>
                                <m:t>h</m:t>
                              </m:r>
                              <m:r>
                                <a:rPr lang="en-US" sz="1600" i="1">
                                  <a:latin typeface="Cambria Math"/>
                                </a:rPr>
                                <m:t> </m:t>
                              </m:r>
                            </m:num>
                            <m:den>
                              <m:r>
                                <a:rPr lang="en-US" sz="1600" b="0" i="1" smtClean="0">
                                  <a:latin typeface="Cambria Math"/>
                                </a:rPr>
                                <m:t>𝑝</m:t>
                              </m:r>
                              <m:r>
                                <a:rPr lang="en-US" sz="1600" b="0" i="1" smtClean="0">
                                  <a:latin typeface="Cambria Math"/>
                                </a:rPr>
                                <m:t>(</m:t>
                              </m:r>
                              <m:r>
                                <a:rPr lang="en-US" sz="1600" b="0" i="1" smtClean="0">
                                  <a:latin typeface="Cambria Math"/>
                                </a:rPr>
                                <m:t>𝑝</m:t>
                              </m:r>
                              <m:r>
                                <a:rPr lang="en-US" sz="1600" b="0" i="1" smtClean="0">
                                  <a:latin typeface="Cambria Math"/>
                                </a:rPr>
                                <m:t>+</m:t>
                              </m:r>
                              <m:r>
                                <a:rPr lang="en-US" sz="1600" b="0" i="1" smtClean="0">
                                  <a:latin typeface="Cambria Math"/>
                                </a:rPr>
                                <m:t>h</m:t>
                              </m:r>
                              <m:r>
                                <a:rPr lang="en-US" sz="1600" b="0" i="1" smtClean="0">
                                  <a:latin typeface="Cambria Math"/>
                                </a:rPr>
                                <m:t>)</m:t>
                              </m:r>
                            </m:den>
                          </m:f>
                        </m:e>
                      </m:rad>
                      <m:r>
                        <a:rPr lang="en-US" sz="1600" i="1">
                          <a:latin typeface="Cambria Math"/>
                        </a:rPr>
                        <m:t>  </m:t>
                      </m:r>
                    </m:oMath>
                  </m:oMathPara>
                </a14:m>
                <a:endParaRPr lang="en-US" sz="1600" dirty="0"/>
              </a:p>
            </p:txBody>
          </p:sp>
        </mc:Choice>
        <mc:Fallback xmlns="">
          <p:sp>
            <p:nvSpPr>
              <p:cNvPr id="2" name="مربع نص 1"/>
              <p:cNvSpPr txBox="1">
                <a:spLocks noRot="1" noChangeAspect="1" noMove="1" noResize="1" noEditPoints="1" noAdjustHandles="1" noChangeArrowheads="1" noChangeShapeType="1" noTextEdit="1"/>
              </p:cNvSpPr>
              <p:nvPr/>
            </p:nvSpPr>
            <p:spPr>
              <a:xfrm>
                <a:off x="309489" y="332656"/>
                <a:ext cx="8640960" cy="5996770"/>
              </a:xfrm>
              <a:prstGeom prst="rect">
                <a:avLst/>
              </a:prstGeom>
              <a:blipFill rotWithShape="1">
                <a:blip r:embed="rId2"/>
                <a:stretch>
                  <a:fillRect l="-1129" t="-407" r="-353"/>
                </a:stretch>
              </a:blipFill>
            </p:spPr>
            <p:txBody>
              <a:bodyPr/>
              <a:lstStyle/>
              <a:p>
                <a:r>
                  <a:rPr lang="ar-IQ">
                    <a:noFill/>
                  </a:rPr>
                  <a:t> </a:t>
                </a:r>
              </a:p>
            </p:txBody>
          </p:sp>
        </mc:Fallback>
      </mc:AlternateContent>
    </p:spTree>
    <p:extLst>
      <p:ext uri="{BB962C8B-B14F-4D97-AF65-F5344CB8AC3E}">
        <p14:creationId xmlns:p14="http://schemas.microsoft.com/office/powerpoint/2010/main" val="7798325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IQ" sz="1800" dirty="0" smtClean="0">
                <a:solidFill>
                  <a:srgbClr val="FF0000"/>
                </a:solidFill>
              </a:rPr>
              <a:t>النموذج الرابع – نموذج الصنع (نموذج التجهيز التدريجي ) مع وجود عجز </a:t>
            </a:r>
            <a:endParaRPr lang="ar-IQ" sz="1800" dirty="0">
              <a:solidFill>
                <a:srgbClr val="FF0000"/>
              </a:solidFill>
            </a:endParaRPr>
          </a:p>
        </p:txBody>
      </p:sp>
      <p:sp>
        <p:nvSpPr>
          <p:cNvPr id="3" name="عنصر نائب للمحتوى 2"/>
          <p:cNvSpPr>
            <a:spLocks noGrp="1"/>
          </p:cNvSpPr>
          <p:nvPr>
            <p:ph idx="1"/>
          </p:nvPr>
        </p:nvSpPr>
        <p:spPr>
          <a:xfrm>
            <a:off x="529208" y="1533509"/>
            <a:ext cx="8229600" cy="4525963"/>
          </a:xfrm>
        </p:spPr>
        <p:txBody>
          <a:bodyPr>
            <a:normAutofit/>
          </a:bodyPr>
          <a:lstStyle/>
          <a:p>
            <a:pPr marL="0" indent="0">
              <a:buNone/>
            </a:pPr>
            <a:r>
              <a:rPr lang="ar-IQ" sz="1800" dirty="0" smtClean="0">
                <a:solidFill>
                  <a:schemeClr val="accent1"/>
                </a:solidFill>
              </a:rPr>
              <a:t>ويطلق على هذا النموذج بالنموذج العام ولسلعه واحده مع ثبوت الطلب اي معدل الاستهلاك ثابت والتجهيز تدريجي ويماثل معدل الصنع مع جواز حاله العجز , والشكل البياني التالي يوضح أليه العمل </a:t>
            </a:r>
            <a:r>
              <a:rPr lang="ar-IQ" sz="1800" dirty="0" err="1" smtClean="0">
                <a:solidFill>
                  <a:schemeClr val="accent1"/>
                </a:solidFill>
              </a:rPr>
              <a:t>بهذاالنموذج</a:t>
            </a:r>
            <a:r>
              <a:rPr lang="ar-IQ" sz="1800" dirty="0" smtClean="0">
                <a:solidFill>
                  <a:schemeClr val="accent1"/>
                </a:solidFill>
              </a:rPr>
              <a:t> </a:t>
            </a:r>
            <a:endParaRPr lang="ar-IQ" sz="1800" dirty="0">
              <a:solidFill>
                <a:schemeClr val="accent1"/>
              </a:solidFill>
            </a:endParaRPr>
          </a:p>
        </p:txBody>
      </p:sp>
      <p:cxnSp>
        <p:nvCxnSpPr>
          <p:cNvPr id="5" name="رابط كسهم مستقيم 4"/>
          <p:cNvCxnSpPr/>
          <p:nvPr/>
        </p:nvCxnSpPr>
        <p:spPr>
          <a:xfrm>
            <a:off x="827584" y="4869160"/>
            <a:ext cx="763284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رابط مستقيم 6"/>
          <p:cNvCxnSpPr/>
          <p:nvPr/>
        </p:nvCxnSpPr>
        <p:spPr>
          <a:xfrm flipV="1">
            <a:off x="827584" y="2276872"/>
            <a:ext cx="0" cy="2592288"/>
          </a:xfrm>
          <a:prstGeom prst="line">
            <a:avLst/>
          </a:prstGeom>
          <a:ln>
            <a:prstDash val="lgDashDotDot"/>
          </a:ln>
        </p:spPr>
        <p:style>
          <a:lnRef idx="1">
            <a:schemeClr val="accent1"/>
          </a:lnRef>
          <a:fillRef idx="0">
            <a:schemeClr val="accent1"/>
          </a:fillRef>
          <a:effectRef idx="0">
            <a:schemeClr val="accent1"/>
          </a:effectRef>
          <a:fontRef idx="minor">
            <a:schemeClr val="tx1"/>
          </a:fontRef>
        </p:style>
      </p:cxnSp>
      <p:cxnSp>
        <p:nvCxnSpPr>
          <p:cNvPr id="9" name="رابط مستقيم 8"/>
          <p:cNvCxnSpPr/>
          <p:nvPr/>
        </p:nvCxnSpPr>
        <p:spPr>
          <a:xfrm>
            <a:off x="827584" y="2276872"/>
            <a:ext cx="3672408" cy="30963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رابط مستقيم 10"/>
          <p:cNvCxnSpPr/>
          <p:nvPr/>
        </p:nvCxnSpPr>
        <p:spPr>
          <a:xfrm flipV="1">
            <a:off x="4499992" y="2276872"/>
            <a:ext cx="0" cy="3096344"/>
          </a:xfrm>
          <a:prstGeom prst="line">
            <a:avLst/>
          </a:prstGeom>
          <a:ln>
            <a:prstDash val="lgDashDotDot"/>
          </a:ln>
        </p:spPr>
        <p:style>
          <a:lnRef idx="1">
            <a:schemeClr val="accent1"/>
          </a:lnRef>
          <a:fillRef idx="0">
            <a:schemeClr val="accent1"/>
          </a:fillRef>
          <a:effectRef idx="0">
            <a:schemeClr val="accent1"/>
          </a:effectRef>
          <a:fontRef idx="minor">
            <a:schemeClr val="tx1"/>
          </a:fontRef>
        </p:style>
      </p:cxnSp>
      <p:cxnSp>
        <p:nvCxnSpPr>
          <p:cNvPr id="13" name="رابط مستقيم 12"/>
          <p:cNvCxnSpPr/>
          <p:nvPr/>
        </p:nvCxnSpPr>
        <p:spPr>
          <a:xfrm>
            <a:off x="4499992" y="2276872"/>
            <a:ext cx="2880320" cy="295232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رابط مستقيم 14"/>
          <p:cNvCxnSpPr/>
          <p:nvPr/>
        </p:nvCxnSpPr>
        <p:spPr>
          <a:xfrm flipV="1">
            <a:off x="5508104" y="3284984"/>
            <a:ext cx="0" cy="1584176"/>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رابط مستقيم 16"/>
          <p:cNvCxnSpPr/>
          <p:nvPr/>
        </p:nvCxnSpPr>
        <p:spPr>
          <a:xfrm flipV="1">
            <a:off x="5508104" y="2204864"/>
            <a:ext cx="0" cy="1080120"/>
          </a:xfrm>
          <a:prstGeom prst="line">
            <a:avLst/>
          </a:prstGeom>
          <a:ln>
            <a:prstDash val="lgDashDotDot"/>
          </a:ln>
        </p:spPr>
        <p:style>
          <a:lnRef idx="1">
            <a:schemeClr val="accent1"/>
          </a:lnRef>
          <a:fillRef idx="0">
            <a:schemeClr val="accent1"/>
          </a:fillRef>
          <a:effectRef idx="0">
            <a:schemeClr val="accent1"/>
          </a:effectRef>
          <a:fontRef idx="minor">
            <a:schemeClr val="tx1"/>
          </a:fontRef>
        </p:style>
      </p:cxnSp>
      <p:cxnSp>
        <p:nvCxnSpPr>
          <p:cNvPr id="19" name="رابط مستقيم 18"/>
          <p:cNvCxnSpPr/>
          <p:nvPr/>
        </p:nvCxnSpPr>
        <p:spPr>
          <a:xfrm flipV="1">
            <a:off x="1979712" y="3248980"/>
            <a:ext cx="0" cy="165618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رابط مستقيم 20"/>
          <p:cNvCxnSpPr/>
          <p:nvPr/>
        </p:nvCxnSpPr>
        <p:spPr>
          <a:xfrm flipV="1">
            <a:off x="1979712" y="2348880"/>
            <a:ext cx="0" cy="936104"/>
          </a:xfrm>
          <a:prstGeom prst="line">
            <a:avLst/>
          </a:prstGeom>
          <a:ln>
            <a:prstDash val="lgDashDotDot"/>
          </a:ln>
        </p:spPr>
        <p:style>
          <a:lnRef idx="1">
            <a:schemeClr val="accent1"/>
          </a:lnRef>
          <a:fillRef idx="0">
            <a:schemeClr val="accent1"/>
          </a:fillRef>
          <a:effectRef idx="0">
            <a:schemeClr val="accent1"/>
          </a:effectRef>
          <a:fontRef idx="minor">
            <a:schemeClr val="tx1"/>
          </a:fontRef>
        </p:style>
      </p:cxnSp>
      <p:cxnSp>
        <p:nvCxnSpPr>
          <p:cNvPr id="23" name="رابط مستقيم 22"/>
          <p:cNvCxnSpPr/>
          <p:nvPr/>
        </p:nvCxnSpPr>
        <p:spPr>
          <a:xfrm flipH="1">
            <a:off x="827584" y="2348880"/>
            <a:ext cx="1152128" cy="3024336"/>
          </a:xfrm>
          <a:prstGeom prst="line">
            <a:avLst/>
          </a:prstGeom>
          <a:ln>
            <a:prstDash val="lgDashDotDot"/>
          </a:ln>
        </p:spPr>
        <p:style>
          <a:lnRef idx="1">
            <a:schemeClr val="accent1"/>
          </a:lnRef>
          <a:fillRef idx="0">
            <a:schemeClr val="accent1"/>
          </a:fillRef>
          <a:effectRef idx="0">
            <a:schemeClr val="accent1"/>
          </a:effectRef>
          <a:fontRef idx="minor">
            <a:schemeClr val="tx1"/>
          </a:fontRef>
        </p:style>
      </p:cxnSp>
      <p:cxnSp>
        <p:nvCxnSpPr>
          <p:cNvPr id="25" name="رابط مستقيم 24"/>
          <p:cNvCxnSpPr/>
          <p:nvPr/>
        </p:nvCxnSpPr>
        <p:spPr>
          <a:xfrm flipH="1">
            <a:off x="4499992" y="2204864"/>
            <a:ext cx="1008112" cy="3168352"/>
          </a:xfrm>
          <a:prstGeom prst="line">
            <a:avLst/>
          </a:prstGeom>
          <a:ln>
            <a:prstDash val="lgDashDotDot"/>
          </a:ln>
        </p:spPr>
        <p:style>
          <a:lnRef idx="1">
            <a:schemeClr val="accent1"/>
          </a:lnRef>
          <a:fillRef idx="0">
            <a:schemeClr val="accent1"/>
          </a:fillRef>
          <a:effectRef idx="0">
            <a:schemeClr val="accent1"/>
          </a:effectRef>
          <a:fontRef idx="minor">
            <a:schemeClr val="tx1"/>
          </a:fontRef>
        </p:style>
      </p:cxnSp>
      <p:cxnSp>
        <p:nvCxnSpPr>
          <p:cNvPr id="27" name="رابط مستقيم 26"/>
          <p:cNvCxnSpPr/>
          <p:nvPr/>
        </p:nvCxnSpPr>
        <p:spPr>
          <a:xfrm flipH="1">
            <a:off x="4499992" y="3284984"/>
            <a:ext cx="1008112" cy="2088232"/>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رابط مستقيم 29"/>
          <p:cNvCxnSpPr/>
          <p:nvPr/>
        </p:nvCxnSpPr>
        <p:spPr>
          <a:xfrm>
            <a:off x="827584" y="4869160"/>
            <a:ext cx="0" cy="50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رابط مستقيم 32"/>
          <p:cNvCxnSpPr/>
          <p:nvPr/>
        </p:nvCxnSpPr>
        <p:spPr>
          <a:xfrm flipH="1">
            <a:off x="827584" y="3284984"/>
            <a:ext cx="1152128" cy="2088232"/>
          </a:xfrm>
          <a:prstGeom prst="line">
            <a:avLst/>
          </a:prstGeom>
        </p:spPr>
        <p:style>
          <a:lnRef idx="1">
            <a:schemeClr val="accent1"/>
          </a:lnRef>
          <a:fillRef idx="0">
            <a:schemeClr val="accent1"/>
          </a:fillRef>
          <a:effectRef idx="0">
            <a:schemeClr val="accent1"/>
          </a:effectRef>
          <a:fontRef idx="minor">
            <a:schemeClr val="tx1"/>
          </a:fontRef>
        </p:style>
      </p:cxnSp>
      <p:sp>
        <p:nvSpPr>
          <p:cNvPr id="4" name="مربع نص 3"/>
          <p:cNvSpPr txBox="1"/>
          <p:nvPr/>
        </p:nvSpPr>
        <p:spPr>
          <a:xfrm>
            <a:off x="1187624" y="2204864"/>
            <a:ext cx="288032" cy="276999"/>
          </a:xfrm>
          <a:prstGeom prst="rect">
            <a:avLst/>
          </a:prstGeom>
          <a:noFill/>
        </p:spPr>
        <p:txBody>
          <a:bodyPr wrap="square" rtlCol="1">
            <a:spAutoFit/>
          </a:bodyPr>
          <a:lstStyle/>
          <a:p>
            <a:r>
              <a:rPr lang="en-US" sz="1200" dirty="0" smtClean="0"/>
              <a:t>B</a:t>
            </a:r>
            <a:endParaRPr lang="ar-IQ" sz="1200" dirty="0"/>
          </a:p>
        </p:txBody>
      </p:sp>
      <p:sp>
        <p:nvSpPr>
          <p:cNvPr id="20" name="مربع نص 19"/>
          <p:cNvSpPr txBox="1"/>
          <p:nvPr/>
        </p:nvSpPr>
        <p:spPr>
          <a:xfrm>
            <a:off x="4860032" y="2204863"/>
            <a:ext cx="288032" cy="276999"/>
          </a:xfrm>
          <a:prstGeom prst="rect">
            <a:avLst/>
          </a:prstGeom>
          <a:noFill/>
        </p:spPr>
        <p:txBody>
          <a:bodyPr wrap="square" rtlCol="1">
            <a:spAutoFit/>
          </a:bodyPr>
          <a:lstStyle/>
          <a:p>
            <a:r>
              <a:rPr lang="en-US" sz="1200" dirty="0" smtClean="0"/>
              <a:t>B</a:t>
            </a:r>
            <a:endParaRPr lang="ar-IQ" sz="1200" dirty="0"/>
          </a:p>
        </p:txBody>
      </p:sp>
      <p:sp>
        <p:nvSpPr>
          <p:cNvPr id="22" name="مربع نص 21"/>
          <p:cNvSpPr txBox="1"/>
          <p:nvPr/>
        </p:nvSpPr>
        <p:spPr>
          <a:xfrm>
            <a:off x="2663788" y="3514534"/>
            <a:ext cx="288032" cy="276999"/>
          </a:xfrm>
          <a:prstGeom prst="rect">
            <a:avLst/>
          </a:prstGeom>
          <a:noFill/>
        </p:spPr>
        <p:txBody>
          <a:bodyPr wrap="square" rtlCol="1">
            <a:spAutoFit/>
          </a:bodyPr>
          <a:lstStyle/>
          <a:p>
            <a:r>
              <a:rPr lang="en-US" sz="1200" dirty="0" smtClean="0"/>
              <a:t>B</a:t>
            </a:r>
            <a:endParaRPr lang="ar-IQ" sz="1200" dirty="0"/>
          </a:p>
        </p:txBody>
      </p:sp>
      <p:sp>
        <p:nvSpPr>
          <p:cNvPr id="24" name="مربع نص 23"/>
          <p:cNvSpPr txBox="1"/>
          <p:nvPr/>
        </p:nvSpPr>
        <p:spPr>
          <a:xfrm>
            <a:off x="6156176" y="3519492"/>
            <a:ext cx="288032" cy="276999"/>
          </a:xfrm>
          <a:prstGeom prst="rect">
            <a:avLst/>
          </a:prstGeom>
          <a:noFill/>
        </p:spPr>
        <p:txBody>
          <a:bodyPr wrap="square" rtlCol="1">
            <a:spAutoFit/>
          </a:bodyPr>
          <a:lstStyle/>
          <a:p>
            <a:r>
              <a:rPr lang="en-US" sz="1200" dirty="0" smtClean="0"/>
              <a:t>B</a:t>
            </a:r>
            <a:endParaRPr lang="ar-IQ" sz="1200" dirty="0"/>
          </a:p>
        </p:txBody>
      </p:sp>
      <p:sp>
        <p:nvSpPr>
          <p:cNvPr id="26" name="مربع نص 25"/>
          <p:cNvSpPr txBox="1"/>
          <p:nvPr/>
        </p:nvSpPr>
        <p:spPr>
          <a:xfrm>
            <a:off x="107504" y="3380992"/>
            <a:ext cx="288032" cy="276999"/>
          </a:xfrm>
          <a:prstGeom prst="rect">
            <a:avLst/>
          </a:prstGeom>
          <a:noFill/>
        </p:spPr>
        <p:txBody>
          <a:bodyPr wrap="square" rtlCol="1">
            <a:spAutoFit/>
          </a:bodyPr>
          <a:lstStyle/>
          <a:p>
            <a:r>
              <a:rPr lang="en-US" sz="1200" dirty="0"/>
              <a:t>Q</a:t>
            </a:r>
            <a:endParaRPr lang="ar-IQ" sz="1200" dirty="0"/>
          </a:p>
        </p:txBody>
      </p:sp>
      <p:sp>
        <p:nvSpPr>
          <p:cNvPr id="28" name="مربع نص 27"/>
          <p:cNvSpPr txBox="1"/>
          <p:nvPr/>
        </p:nvSpPr>
        <p:spPr>
          <a:xfrm rot="16200000">
            <a:off x="367689" y="3380510"/>
            <a:ext cx="468052" cy="276999"/>
          </a:xfrm>
          <a:prstGeom prst="rect">
            <a:avLst/>
          </a:prstGeom>
          <a:noFill/>
        </p:spPr>
        <p:txBody>
          <a:bodyPr wrap="square" rtlCol="1">
            <a:spAutoFit/>
          </a:bodyPr>
          <a:lstStyle/>
          <a:p>
            <a:r>
              <a:rPr lang="en-US" sz="1200" dirty="0" smtClean="0"/>
              <a:t>Q-S </a:t>
            </a:r>
            <a:endParaRPr lang="ar-IQ" sz="1200" dirty="0"/>
          </a:p>
        </p:txBody>
      </p:sp>
      <p:sp>
        <p:nvSpPr>
          <p:cNvPr id="29" name="مربع نص 28"/>
          <p:cNvSpPr txBox="1"/>
          <p:nvPr/>
        </p:nvSpPr>
        <p:spPr>
          <a:xfrm rot="16200000">
            <a:off x="3979661" y="3416513"/>
            <a:ext cx="468053" cy="277001"/>
          </a:xfrm>
          <a:prstGeom prst="rect">
            <a:avLst/>
          </a:prstGeom>
          <a:noFill/>
        </p:spPr>
        <p:txBody>
          <a:bodyPr wrap="square" rtlCol="1">
            <a:spAutoFit/>
          </a:bodyPr>
          <a:lstStyle/>
          <a:p>
            <a:r>
              <a:rPr lang="en-US" sz="1200" dirty="0" smtClean="0"/>
              <a:t>Q-S </a:t>
            </a:r>
            <a:endParaRPr lang="ar-IQ" sz="1200" dirty="0"/>
          </a:p>
        </p:txBody>
      </p:sp>
      <p:sp>
        <p:nvSpPr>
          <p:cNvPr id="31" name="مربع نص 30"/>
          <p:cNvSpPr txBox="1"/>
          <p:nvPr/>
        </p:nvSpPr>
        <p:spPr>
          <a:xfrm rot="18069113">
            <a:off x="1302710" y="3653033"/>
            <a:ext cx="553579" cy="276999"/>
          </a:xfrm>
          <a:prstGeom prst="rect">
            <a:avLst/>
          </a:prstGeom>
          <a:noFill/>
        </p:spPr>
        <p:txBody>
          <a:bodyPr wrap="square" rtlCol="1">
            <a:spAutoFit/>
          </a:bodyPr>
          <a:lstStyle/>
          <a:p>
            <a:r>
              <a:rPr lang="en-US" sz="1200" dirty="0" smtClean="0"/>
              <a:t>α - B </a:t>
            </a:r>
            <a:endParaRPr lang="ar-IQ" sz="1200" dirty="0"/>
          </a:p>
        </p:txBody>
      </p:sp>
      <p:sp>
        <p:nvSpPr>
          <p:cNvPr id="32" name="مربع نص 31"/>
          <p:cNvSpPr txBox="1"/>
          <p:nvPr/>
        </p:nvSpPr>
        <p:spPr>
          <a:xfrm rot="17862709">
            <a:off x="4834569" y="3722548"/>
            <a:ext cx="553579" cy="276999"/>
          </a:xfrm>
          <a:prstGeom prst="rect">
            <a:avLst/>
          </a:prstGeom>
          <a:noFill/>
        </p:spPr>
        <p:txBody>
          <a:bodyPr wrap="square" rtlCol="1">
            <a:spAutoFit/>
          </a:bodyPr>
          <a:lstStyle/>
          <a:p>
            <a:r>
              <a:rPr lang="en-US" sz="1200" dirty="0" smtClean="0"/>
              <a:t>α - B </a:t>
            </a:r>
            <a:endParaRPr lang="ar-IQ" sz="1200" dirty="0"/>
          </a:p>
        </p:txBody>
      </p:sp>
      <p:sp>
        <p:nvSpPr>
          <p:cNvPr id="34" name="مربع نص 33"/>
          <p:cNvSpPr txBox="1"/>
          <p:nvPr/>
        </p:nvSpPr>
        <p:spPr>
          <a:xfrm rot="17502731">
            <a:off x="1238087" y="3427158"/>
            <a:ext cx="331122" cy="461665"/>
          </a:xfrm>
          <a:prstGeom prst="rect">
            <a:avLst/>
          </a:prstGeom>
          <a:noFill/>
        </p:spPr>
        <p:txBody>
          <a:bodyPr wrap="square" rtlCol="1">
            <a:spAutoFit/>
          </a:bodyPr>
          <a:lstStyle/>
          <a:p>
            <a:r>
              <a:rPr lang="en-US" sz="1200" dirty="0" smtClean="0"/>
              <a:t>α  </a:t>
            </a:r>
            <a:endParaRPr lang="ar-IQ" sz="1200" dirty="0"/>
          </a:p>
        </p:txBody>
      </p:sp>
      <p:sp>
        <p:nvSpPr>
          <p:cNvPr id="35" name="مربع نص 34"/>
          <p:cNvSpPr txBox="1"/>
          <p:nvPr/>
        </p:nvSpPr>
        <p:spPr>
          <a:xfrm rot="17502731">
            <a:off x="4838487" y="3379925"/>
            <a:ext cx="331122" cy="461665"/>
          </a:xfrm>
          <a:prstGeom prst="rect">
            <a:avLst/>
          </a:prstGeom>
          <a:noFill/>
        </p:spPr>
        <p:txBody>
          <a:bodyPr wrap="square" rtlCol="1">
            <a:spAutoFit/>
          </a:bodyPr>
          <a:lstStyle/>
          <a:p>
            <a:r>
              <a:rPr lang="en-US" sz="1200" dirty="0" smtClean="0"/>
              <a:t>α  </a:t>
            </a:r>
            <a:endParaRPr lang="ar-IQ" sz="1200" dirty="0"/>
          </a:p>
        </p:txBody>
      </p:sp>
      <p:sp>
        <p:nvSpPr>
          <p:cNvPr id="36" name="مربع نص 35"/>
          <p:cNvSpPr txBox="1"/>
          <p:nvPr/>
        </p:nvSpPr>
        <p:spPr>
          <a:xfrm>
            <a:off x="421605" y="4952201"/>
            <a:ext cx="288032" cy="276999"/>
          </a:xfrm>
          <a:prstGeom prst="rect">
            <a:avLst/>
          </a:prstGeom>
          <a:noFill/>
        </p:spPr>
        <p:txBody>
          <a:bodyPr wrap="square" rtlCol="1">
            <a:spAutoFit/>
          </a:bodyPr>
          <a:lstStyle/>
          <a:p>
            <a:r>
              <a:rPr lang="en-US" sz="1200" dirty="0" smtClean="0"/>
              <a:t>S</a:t>
            </a:r>
            <a:endParaRPr lang="ar-IQ" sz="1200" dirty="0"/>
          </a:p>
        </p:txBody>
      </p:sp>
      <p:cxnSp>
        <p:nvCxnSpPr>
          <p:cNvPr id="8" name="رابط كسهم مستقيم 7"/>
          <p:cNvCxnSpPr/>
          <p:nvPr/>
        </p:nvCxnSpPr>
        <p:spPr>
          <a:xfrm flipV="1">
            <a:off x="395536" y="2343362"/>
            <a:ext cx="0" cy="2957846"/>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7" name="مربع نص 36"/>
              <p:cNvSpPr txBox="1"/>
              <p:nvPr/>
            </p:nvSpPr>
            <p:spPr>
              <a:xfrm>
                <a:off x="827584" y="5100756"/>
                <a:ext cx="288032" cy="276999"/>
              </a:xfrm>
              <a:prstGeom prst="rect">
                <a:avLst/>
              </a:prstGeom>
              <a:noFill/>
            </p:spPr>
            <p:txBody>
              <a:bodyPr wrap="square" rtlCol="1">
                <a:spAutoFit/>
              </a:bodyPr>
              <a:lstStyle/>
              <a:p>
                <a:pPr/>
                <a14:m>
                  <m:oMathPara xmlns:m="http://schemas.openxmlformats.org/officeDocument/2006/math">
                    <m:oMathParaPr>
                      <m:jc m:val="centerGroup"/>
                    </m:oMathParaPr>
                    <m:oMath xmlns:m="http://schemas.openxmlformats.org/officeDocument/2006/math">
                      <m:sSub>
                        <m:sSubPr>
                          <m:ctrlPr>
                            <a:rPr lang="ar-IQ" sz="1200" i="1" smtClean="0">
                              <a:latin typeface="Cambria Math"/>
                            </a:rPr>
                          </m:ctrlPr>
                        </m:sSubPr>
                        <m:e>
                          <m:r>
                            <a:rPr lang="en-US" sz="1200" b="0" i="1" smtClean="0">
                              <a:latin typeface="Cambria Math"/>
                            </a:rPr>
                            <m:t>𝑡</m:t>
                          </m:r>
                        </m:e>
                        <m:sub>
                          <m:r>
                            <a:rPr lang="ar-IQ" sz="1200" b="0" i="1" smtClean="0">
                              <a:latin typeface="Cambria Math"/>
                            </a:rPr>
                            <m:t>1</m:t>
                          </m:r>
                        </m:sub>
                      </m:sSub>
                    </m:oMath>
                  </m:oMathPara>
                </a14:m>
                <a:endParaRPr lang="ar-IQ" sz="1200" dirty="0"/>
              </a:p>
            </p:txBody>
          </p:sp>
        </mc:Choice>
        <mc:Fallback xmlns="">
          <p:sp>
            <p:nvSpPr>
              <p:cNvPr id="37" name="مربع نص 36"/>
              <p:cNvSpPr txBox="1">
                <a:spLocks noRot="1" noChangeAspect="1" noMove="1" noResize="1" noEditPoints="1" noAdjustHandles="1" noChangeArrowheads="1" noChangeShapeType="1" noTextEdit="1"/>
              </p:cNvSpPr>
              <p:nvPr/>
            </p:nvSpPr>
            <p:spPr>
              <a:xfrm>
                <a:off x="827584" y="5100756"/>
                <a:ext cx="288032" cy="276999"/>
              </a:xfrm>
              <a:prstGeom prst="rect">
                <a:avLst/>
              </a:prstGeom>
              <a:blipFill rotWithShape="1">
                <a:blip r:embed="rId2"/>
                <a:stretch>
                  <a:fillRect/>
                </a:stretch>
              </a:blipFill>
            </p:spPr>
            <p:txBody>
              <a:bodyPr/>
              <a:lstStyle/>
              <a:p>
                <a:r>
                  <a:rPr lang="ar-IQ">
                    <a:noFill/>
                  </a:rPr>
                  <a:t> </a:t>
                </a:r>
              </a:p>
            </p:txBody>
          </p:sp>
        </mc:Fallback>
      </mc:AlternateContent>
      <mc:AlternateContent xmlns:mc="http://schemas.openxmlformats.org/markup-compatibility/2006" xmlns:a14="http://schemas.microsoft.com/office/drawing/2010/main">
        <mc:Choice Requires="a14">
          <p:sp>
            <p:nvSpPr>
              <p:cNvPr id="38" name="مربع نص 37"/>
              <p:cNvSpPr txBox="1"/>
              <p:nvPr/>
            </p:nvSpPr>
            <p:spPr>
              <a:xfrm>
                <a:off x="1403648" y="5090699"/>
                <a:ext cx="288032" cy="276999"/>
              </a:xfrm>
              <a:prstGeom prst="rect">
                <a:avLst/>
              </a:prstGeom>
              <a:noFill/>
            </p:spPr>
            <p:txBody>
              <a:bodyPr wrap="square" rtlCol="1">
                <a:spAutoFit/>
              </a:bodyPr>
              <a:lstStyle/>
              <a:p>
                <a:pPr/>
                <a14:m>
                  <m:oMathPara xmlns:m="http://schemas.openxmlformats.org/officeDocument/2006/math">
                    <m:oMathParaPr>
                      <m:jc m:val="centerGroup"/>
                    </m:oMathParaPr>
                    <m:oMath xmlns:m="http://schemas.openxmlformats.org/officeDocument/2006/math">
                      <m:sSub>
                        <m:sSubPr>
                          <m:ctrlPr>
                            <a:rPr lang="ar-IQ" sz="1200" i="1" smtClean="0">
                              <a:latin typeface="Cambria Math"/>
                            </a:rPr>
                          </m:ctrlPr>
                        </m:sSubPr>
                        <m:e>
                          <m:r>
                            <a:rPr lang="en-US" sz="1200" i="1">
                              <a:latin typeface="Cambria Math"/>
                            </a:rPr>
                            <m:t>𝑡</m:t>
                          </m:r>
                        </m:e>
                        <m:sub>
                          <m:r>
                            <a:rPr lang="ar-IQ" sz="1200" b="0" i="1" smtClean="0">
                              <a:latin typeface="Cambria Math"/>
                            </a:rPr>
                            <m:t>2</m:t>
                          </m:r>
                        </m:sub>
                      </m:sSub>
                    </m:oMath>
                  </m:oMathPara>
                </a14:m>
                <a:endParaRPr lang="ar-IQ" sz="1200" dirty="0"/>
              </a:p>
            </p:txBody>
          </p:sp>
        </mc:Choice>
        <mc:Fallback xmlns="">
          <p:sp>
            <p:nvSpPr>
              <p:cNvPr id="38" name="مربع نص 37"/>
              <p:cNvSpPr txBox="1">
                <a:spLocks noRot="1" noChangeAspect="1" noMove="1" noResize="1" noEditPoints="1" noAdjustHandles="1" noChangeArrowheads="1" noChangeShapeType="1" noTextEdit="1"/>
              </p:cNvSpPr>
              <p:nvPr/>
            </p:nvSpPr>
            <p:spPr>
              <a:xfrm>
                <a:off x="1403648" y="5090699"/>
                <a:ext cx="288032" cy="276999"/>
              </a:xfrm>
              <a:prstGeom prst="rect">
                <a:avLst/>
              </a:prstGeom>
              <a:blipFill rotWithShape="1">
                <a:blip r:embed="rId3"/>
                <a:stretch>
                  <a:fillRect/>
                </a:stretch>
              </a:blipFill>
            </p:spPr>
            <p:txBody>
              <a:bodyPr/>
              <a:lstStyle/>
              <a:p>
                <a:r>
                  <a:rPr lang="ar-IQ">
                    <a:noFill/>
                  </a:rPr>
                  <a:t> </a:t>
                </a:r>
              </a:p>
            </p:txBody>
          </p:sp>
        </mc:Fallback>
      </mc:AlternateContent>
      <mc:AlternateContent xmlns:mc="http://schemas.openxmlformats.org/markup-compatibility/2006" xmlns:a14="http://schemas.microsoft.com/office/drawing/2010/main">
        <mc:Choice Requires="a14">
          <p:sp>
            <p:nvSpPr>
              <p:cNvPr id="39" name="مربع نص 38"/>
              <p:cNvSpPr txBox="1"/>
              <p:nvPr/>
            </p:nvSpPr>
            <p:spPr>
              <a:xfrm>
                <a:off x="2650753" y="5128803"/>
                <a:ext cx="288032" cy="276999"/>
              </a:xfrm>
              <a:prstGeom prst="rect">
                <a:avLst/>
              </a:prstGeom>
              <a:noFill/>
            </p:spPr>
            <p:txBody>
              <a:bodyPr wrap="square" rtlCol="1">
                <a:spAutoFit/>
              </a:bodyPr>
              <a:lstStyle/>
              <a:p>
                <a:pPr/>
                <a14:m>
                  <m:oMathPara xmlns:m="http://schemas.openxmlformats.org/officeDocument/2006/math">
                    <m:oMathParaPr>
                      <m:jc m:val="centerGroup"/>
                    </m:oMathParaPr>
                    <m:oMath xmlns:m="http://schemas.openxmlformats.org/officeDocument/2006/math">
                      <m:sSub>
                        <m:sSubPr>
                          <m:ctrlPr>
                            <a:rPr lang="ar-IQ" sz="1200" i="1" smtClean="0">
                              <a:latin typeface="Cambria Math"/>
                            </a:rPr>
                          </m:ctrlPr>
                        </m:sSubPr>
                        <m:e>
                          <m:r>
                            <a:rPr lang="en-US" sz="1200" i="1">
                              <a:latin typeface="Cambria Math"/>
                            </a:rPr>
                            <m:t>𝑡</m:t>
                          </m:r>
                        </m:e>
                        <m:sub>
                          <m:r>
                            <a:rPr lang="ar-IQ" sz="1200" b="0" i="1" smtClean="0">
                              <a:latin typeface="Cambria Math"/>
                            </a:rPr>
                            <m:t>3</m:t>
                          </m:r>
                        </m:sub>
                      </m:sSub>
                    </m:oMath>
                  </m:oMathPara>
                </a14:m>
                <a:endParaRPr lang="ar-IQ" sz="1200" dirty="0"/>
              </a:p>
            </p:txBody>
          </p:sp>
        </mc:Choice>
        <mc:Fallback xmlns="">
          <p:sp>
            <p:nvSpPr>
              <p:cNvPr id="39" name="مربع نص 38"/>
              <p:cNvSpPr txBox="1">
                <a:spLocks noRot="1" noChangeAspect="1" noMove="1" noResize="1" noEditPoints="1" noAdjustHandles="1" noChangeArrowheads="1" noChangeShapeType="1" noTextEdit="1"/>
              </p:cNvSpPr>
              <p:nvPr/>
            </p:nvSpPr>
            <p:spPr>
              <a:xfrm>
                <a:off x="2650753" y="5128803"/>
                <a:ext cx="288032" cy="276999"/>
              </a:xfrm>
              <a:prstGeom prst="rect">
                <a:avLst/>
              </a:prstGeom>
              <a:blipFill rotWithShape="1">
                <a:blip r:embed="rId4"/>
                <a:stretch>
                  <a:fillRect/>
                </a:stretch>
              </a:blipFill>
            </p:spPr>
            <p:txBody>
              <a:bodyPr/>
              <a:lstStyle/>
              <a:p>
                <a:r>
                  <a:rPr lang="ar-IQ">
                    <a:noFill/>
                  </a:rPr>
                  <a:t> </a:t>
                </a:r>
              </a:p>
            </p:txBody>
          </p:sp>
        </mc:Fallback>
      </mc:AlternateContent>
      <mc:AlternateContent xmlns:mc="http://schemas.openxmlformats.org/markup-compatibility/2006" xmlns:a14="http://schemas.microsoft.com/office/drawing/2010/main">
        <mc:Choice Requires="a14">
          <p:sp>
            <p:nvSpPr>
              <p:cNvPr id="40" name="مربع نص 39"/>
              <p:cNvSpPr txBox="1"/>
              <p:nvPr/>
            </p:nvSpPr>
            <p:spPr>
              <a:xfrm>
                <a:off x="3787155" y="5124978"/>
                <a:ext cx="288032" cy="461665"/>
              </a:xfrm>
              <a:prstGeom prst="rect">
                <a:avLst/>
              </a:prstGeom>
              <a:noFill/>
            </p:spPr>
            <p:txBody>
              <a:bodyPr wrap="square" rtlCol="1">
                <a:spAutoFit/>
              </a:bodyPr>
              <a:lstStyle/>
              <a:p>
                <a:pPr/>
                <a14:m>
                  <m:oMathPara xmlns:m="http://schemas.openxmlformats.org/officeDocument/2006/math">
                    <m:oMathParaPr>
                      <m:jc m:val="centerGroup"/>
                    </m:oMathParaPr>
                    <m:oMath xmlns:m="http://schemas.openxmlformats.org/officeDocument/2006/math">
                      <m:sSub>
                        <m:sSubPr>
                          <m:ctrlPr>
                            <a:rPr lang="ar-IQ" sz="1200" i="1" smtClean="0">
                              <a:latin typeface="Cambria Math"/>
                            </a:rPr>
                          </m:ctrlPr>
                        </m:sSubPr>
                        <m:e>
                          <m:r>
                            <a:rPr lang="en-US" sz="1200" i="1">
                              <a:latin typeface="Cambria Math"/>
                            </a:rPr>
                            <m:t>𝑡</m:t>
                          </m:r>
                        </m:e>
                        <m:sub>
                          <m:r>
                            <a:rPr lang="ar-IQ" sz="1200" b="0" i="1" smtClean="0">
                              <a:latin typeface="Cambria Math"/>
                            </a:rPr>
                            <m:t>4</m:t>
                          </m:r>
                        </m:sub>
                      </m:sSub>
                    </m:oMath>
                  </m:oMathPara>
                </a14:m>
                <a:endParaRPr lang="ar-IQ" sz="1200" dirty="0"/>
              </a:p>
              <a:p>
                <a:endParaRPr lang="ar-IQ" sz="1200" dirty="0"/>
              </a:p>
            </p:txBody>
          </p:sp>
        </mc:Choice>
        <mc:Fallback xmlns="">
          <p:sp>
            <p:nvSpPr>
              <p:cNvPr id="40" name="مربع نص 39"/>
              <p:cNvSpPr txBox="1">
                <a:spLocks noRot="1" noChangeAspect="1" noMove="1" noResize="1" noEditPoints="1" noAdjustHandles="1" noChangeArrowheads="1" noChangeShapeType="1" noTextEdit="1"/>
              </p:cNvSpPr>
              <p:nvPr/>
            </p:nvSpPr>
            <p:spPr>
              <a:xfrm>
                <a:off x="3787155" y="5124978"/>
                <a:ext cx="288032" cy="461665"/>
              </a:xfrm>
              <a:prstGeom prst="rect">
                <a:avLst/>
              </a:prstGeom>
              <a:blipFill rotWithShape="1">
                <a:blip r:embed="rId5"/>
                <a:stretch>
                  <a:fillRect/>
                </a:stretch>
              </a:blipFill>
            </p:spPr>
            <p:txBody>
              <a:bodyPr/>
              <a:lstStyle/>
              <a:p>
                <a:r>
                  <a:rPr lang="ar-IQ">
                    <a:noFill/>
                  </a:rPr>
                  <a:t> </a:t>
                </a:r>
              </a:p>
            </p:txBody>
          </p:sp>
        </mc:Fallback>
      </mc:AlternateContent>
      <p:sp>
        <p:nvSpPr>
          <p:cNvPr id="41" name="مربع نص 40"/>
          <p:cNvSpPr txBox="1"/>
          <p:nvPr/>
        </p:nvSpPr>
        <p:spPr>
          <a:xfrm>
            <a:off x="2224563" y="2606424"/>
            <a:ext cx="553579" cy="276999"/>
          </a:xfrm>
          <a:prstGeom prst="rect">
            <a:avLst/>
          </a:prstGeom>
          <a:noFill/>
        </p:spPr>
        <p:txBody>
          <a:bodyPr wrap="square" rtlCol="1">
            <a:spAutoFit/>
          </a:bodyPr>
          <a:lstStyle/>
          <a:p>
            <a14:m xmlns:a14="http://schemas.microsoft.com/office/drawing/2010/main">
              <m:oMath xmlns:m="http://schemas.openxmlformats.org/officeDocument/2006/math">
                <a:fld id="{6F5005BF-DE41-4669-9ECF-3A45FCD91367}" type="mathplaceholder">
                  <a:rPr lang="en-US" sz="1200" i="1" smtClean="0">
                    <a:latin typeface="Cambria Math"/>
                  </a:rPr>
                  <a:t>اكتب</a:t>
                </a:fld>
                <a:fld id="{59E8A930-B43B-4A46-8159-547157585320}" type="mathplaceholder">
                  <a:rPr lang="en-US" sz="1200" i="1" smtClean="0">
                    <a:latin typeface="Cambria Math"/>
                  </a:rPr>
                  <a:t> </a:t>
                </a:fld>
                <a:fld id="{19A99A38-4BA9-4ABB-874A-84092C62E415}" type="mathplaceholder">
                  <a:rPr lang="en-US" sz="1200" i="1" smtClean="0">
                    <a:latin typeface="Cambria Math"/>
                  </a:rPr>
                  <a:t>المعادلة</a:t>
                </a:fld>
                <a:fld id="{CA900ED9-4067-497D-8C91-DE7039F535E5}" type="mathplaceholder">
                  <a:rPr lang="en-US" sz="1200" i="1" smtClean="0">
                    <a:latin typeface="Cambria Math"/>
                  </a:rPr>
                  <a:t> </a:t>
                </a:fld>
                <a:fld id="{A99303BA-2EB4-4D8A-BD32-A14350D49519}" type="mathplaceholder">
                  <a:rPr lang="en-US" sz="1200" i="1" smtClean="0">
                    <a:latin typeface="Cambria Math"/>
                  </a:rPr>
                  <a:t>هنا</a:t>
                </a:fld>
                <a:fld id="{968800F9-C15E-45EC-A2AD-2379E35ED542}" type="mathplaceholder">
                  <a:rPr lang="en-US" sz="1200" i="1" smtClean="0">
                    <a:latin typeface="Cambria Math"/>
                  </a:rPr>
                  <a:t>.</a:t>
                </a:fld>
              </m:oMath>
            </a14:m>
            <a:r>
              <a:rPr lang="en-US" sz="1200" dirty="0" smtClean="0"/>
              <a:t>)B </a:t>
            </a:r>
            <a:endParaRPr lang="ar-IQ" sz="1200" dirty="0"/>
          </a:p>
        </p:txBody>
      </p:sp>
      <p:sp>
        <p:nvSpPr>
          <p:cNvPr id="42" name="مربع نص 41"/>
          <p:cNvSpPr txBox="1"/>
          <p:nvPr/>
        </p:nvSpPr>
        <p:spPr>
          <a:xfrm rot="18069113">
            <a:off x="1455110" y="3805433"/>
            <a:ext cx="553579" cy="276999"/>
          </a:xfrm>
          <a:prstGeom prst="rect">
            <a:avLst/>
          </a:prstGeom>
          <a:noFill/>
        </p:spPr>
        <p:txBody>
          <a:bodyPr wrap="square" rtlCol="1">
            <a:spAutoFit/>
          </a:bodyPr>
          <a:lstStyle/>
          <a:p>
            <a:r>
              <a:rPr lang="en-US" sz="1200" dirty="0" smtClean="0"/>
              <a:t>α - B </a:t>
            </a:r>
            <a:endParaRPr lang="ar-IQ" sz="1200" dirty="0"/>
          </a:p>
        </p:txBody>
      </p:sp>
      <p:sp>
        <p:nvSpPr>
          <p:cNvPr id="43" name="مربع نص 42"/>
          <p:cNvSpPr txBox="1"/>
          <p:nvPr/>
        </p:nvSpPr>
        <p:spPr>
          <a:xfrm rot="18069113">
            <a:off x="1607510" y="3957833"/>
            <a:ext cx="553579" cy="276999"/>
          </a:xfrm>
          <a:prstGeom prst="rect">
            <a:avLst/>
          </a:prstGeom>
          <a:noFill/>
        </p:spPr>
        <p:txBody>
          <a:bodyPr wrap="square" rtlCol="1">
            <a:spAutoFit/>
          </a:bodyPr>
          <a:lstStyle/>
          <a:p>
            <a:r>
              <a:rPr lang="en-US" sz="1200" dirty="0" smtClean="0"/>
              <a:t>α - B </a:t>
            </a:r>
            <a:endParaRPr lang="ar-IQ" sz="1200" dirty="0"/>
          </a:p>
        </p:txBody>
      </p:sp>
    </p:spTree>
    <p:extLst>
      <p:ext uri="{BB962C8B-B14F-4D97-AF65-F5344CB8AC3E}">
        <p14:creationId xmlns:p14="http://schemas.microsoft.com/office/powerpoint/2010/main" val="382279743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79512" y="476672"/>
            <a:ext cx="8712968" cy="369332"/>
          </a:xfrm>
          <a:prstGeom prst="rect">
            <a:avLst/>
          </a:prstGeom>
          <a:noFill/>
        </p:spPr>
        <p:txBody>
          <a:bodyPr wrap="square" rtlCol="1">
            <a:spAutoFit/>
          </a:bodyPr>
          <a:lstStyle/>
          <a:p>
            <a:endParaRPr lang="ar-IQ"/>
          </a:p>
        </p:txBody>
      </p:sp>
      <mc:AlternateContent xmlns:mc="http://schemas.openxmlformats.org/markup-compatibility/2006" xmlns:a14="http://schemas.microsoft.com/office/drawing/2010/main">
        <mc:Choice Requires="a14">
          <p:sp>
            <p:nvSpPr>
              <p:cNvPr id="3" name="مربع نص 2"/>
              <p:cNvSpPr txBox="1"/>
              <p:nvPr/>
            </p:nvSpPr>
            <p:spPr>
              <a:xfrm>
                <a:off x="53752" y="312887"/>
                <a:ext cx="8964488" cy="7012882"/>
              </a:xfrm>
              <a:prstGeom prst="rect">
                <a:avLst/>
              </a:prstGeom>
              <a:noFill/>
            </p:spPr>
            <p:txBody>
              <a:bodyPr wrap="square" rtlCol="1">
                <a:spAutoFit/>
              </a:bodyPr>
              <a:lstStyle/>
              <a:p>
                <a:r>
                  <a:rPr lang="ar-IQ" dirty="0" smtClean="0"/>
                  <a:t>ويجب علينا اعطاء تفسيرا كاملا لكل فتره من فترات </a:t>
                </a:r>
                <a:r>
                  <a:rPr lang="ar-IQ" dirty="0" err="1" smtClean="0"/>
                  <a:t>الدوره</a:t>
                </a:r>
                <a:r>
                  <a:rPr lang="ar-IQ" dirty="0" smtClean="0"/>
                  <a:t> </a:t>
                </a:r>
                <a:r>
                  <a:rPr lang="ar-IQ" dirty="0" err="1" smtClean="0"/>
                  <a:t>المخزنيه</a:t>
                </a:r>
                <a:r>
                  <a:rPr lang="ar-IQ" dirty="0" smtClean="0"/>
                  <a:t> وكما يلي    </a:t>
                </a:r>
              </a:p>
              <a:p>
                <a:pPr rtl="0"/>
                <a:r>
                  <a:rPr lang="ar-IQ" dirty="0" smtClean="0"/>
                  <a:t>  </a:t>
                </a:r>
                <a:r>
                  <a:rPr lang="en-US" dirty="0" smtClean="0"/>
                  <a:t>   </a:t>
                </a:r>
                <a:r>
                  <a:rPr lang="ar-IQ" dirty="0" smtClean="0"/>
                  <a:t>    </a:t>
                </a:r>
                <a14:m>
                  <m:oMath xmlns:m="http://schemas.openxmlformats.org/officeDocument/2006/math">
                    <m:sSub>
                      <m:sSubPr>
                        <m:ctrlPr>
                          <a:rPr lang="en-US" i="1" smtClean="0">
                            <a:latin typeface="Cambria Math"/>
                          </a:rPr>
                        </m:ctrlPr>
                      </m:sSubPr>
                      <m:e>
                        <m:r>
                          <a:rPr lang="en-US" b="0" i="1" smtClean="0">
                            <a:latin typeface="Cambria Math"/>
                          </a:rPr>
                          <m:t>𝑡</m:t>
                        </m:r>
                      </m:e>
                      <m:sub>
                        <m:r>
                          <a:rPr lang="en-US" b="0" i="1" smtClean="0">
                            <a:latin typeface="Cambria Math"/>
                          </a:rPr>
                          <m:t>1</m:t>
                        </m:r>
                      </m:sub>
                    </m:sSub>
                    <m:r>
                      <a:rPr lang="en-US" b="0" i="1" smtClean="0">
                        <a:latin typeface="Cambria Math"/>
                      </a:rPr>
                      <m:t>= </m:t>
                    </m:r>
                    <m:f>
                      <m:fPr>
                        <m:ctrlPr>
                          <a:rPr lang="en-US" b="0" i="1" smtClean="0">
                            <a:latin typeface="Cambria Math"/>
                          </a:rPr>
                        </m:ctrlPr>
                      </m:fPr>
                      <m:num>
                        <m:r>
                          <a:rPr lang="en-US" b="0" i="1" smtClean="0">
                            <a:latin typeface="Cambria Math"/>
                          </a:rPr>
                          <m:t>𝑠</m:t>
                        </m:r>
                      </m:num>
                      <m:den>
                        <m:r>
                          <a:rPr lang="en-US" b="0" i="1" smtClean="0">
                            <a:latin typeface="Cambria Math"/>
                            <a:ea typeface="Cambria Math"/>
                          </a:rPr>
                          <m:t>∝−</m:t>
                        </m:r>
                        <m:r>
                          <a:rPr lang="en-US" b="0" i="1" smtClean="0">
                            <a:latin typeface="Cambria Math"/>
                            <a:ea typeface="Cambria Math"/>
                          </a:rPr>
                          <m:t>𝐵</m:t>
                        </m:r>
                      </m:den>
                    </m:f>
                  </m:oMath>
                </a14:m>
                <a:r>
                  <a:rPr lang="en-US" dirty="0" smtClean="0"/>
                  <a:t>  </a:t>
                </a:r>
                <a:r>
                  <a:rPr lang="ar-IQ" dirty="0" smtClean="0"/>
                  <a:t> فتره سداد العجز                     </a:t>
                </a:r>
                <a:r>
                  <a:rPr lang="en-US" dirty="0" smtClean="0"/>
                  <a:t>:</a:t>
                </a:r>
                <a14:m>
                  <m:oMath xmlns:m="http://schemas.openxmlformats.org/officeDocument/2006/math">
                    <m:sSub>
                      <m:sSubPr>
                        <m:ctrlPr>
                          <a:rPr lang="ar-IQ" i="1" smtClean="0">
                            <a:latin typeface="Cambria Math"/>
                          </a:rPr>
                        </m:ctrlPr>
                      </m:sSubPr>
                      <m:e>
                        <m:r>
                          <a:rPr lang="en-US" b="0" i="1" smtClean="0">
                            <a:latin typeface="Cambria Math"/>
                          </a:rPr>
                          <m:t>𝑡</m:t>
                        </m:r>
                      </m:e>
                      <m:sub>
                        <m:eqArr>
                          <m:eqArrPr>
                            <m:ctrlPr>
                              <a:rPr lang="ar-IQ" b="0" i="1" smtClean="0">
                                <a:latin typeface="Cambria Math"/>
                              </a:rPr>
                            </m:ctrlPr>
                          </m:eqArrPr>
                          <m:e>
                            <m:r>
                              <a:rPr lang="ar-IQ" b="0" i="1" smtClean="0">
                                <a:latin typeface="Cambria Math"/>
                              </a:rPr>
                              <m:t>1</m:t>
                            </m:r>
                            <m:r>
                              <a:rPr lang="ar-IQ" b="0" i="1" smtClean="0">
                                <a:latin typeface="Cambria Math"/>
                              </a:rPr>
                              <m:t>   </m:t>
                            </m:r>
                          </m:e>
                          <m:e>
                            <m:r>
                              <a:rPr lang="ar-IQ" b="0" i="1" smtClean="0">
                                <a:latin typeface="Cambria Math"/>
                              </a:rPr>
                              <m:t>       </m:t>
                            </m:r>
                          </m:e>
                        </m:eqArr>
                      </m:sub>
                    </m:sSub>
                  </m:oMath>
                </a14:m>
                <a:endParaRPr lang="ar-IQ" dirty="0" smtClean="0"/>
              </a:p>
              <a:p>
                <a:pPr rtl="0"/>
                <a:r>
                  <a:rPr lang="ar-IQ" dirty="0" smtClean="0"/>
                  <a:t> الفترة التي يتم فيها وضع كمية من الخزين بالمخزن وبمعدل تراكمي متزايد وهو </a:t>
                </a:r>
                <a14:m>
                  <m:oMath xmlns:m="http://schemas.openxmlformats.org/officeDocument/2006/math">
                    <m:sSub>
                      <m:sSubPr>
                        <m:ctrlPr>
                          <a:rPr lang="ar-IQ" i="1" smtClean="0">
                            <a:latin typeface="Cambria Math"/>
                          </a:rPr>
                        </m:ctrlPr>
                      </m:sSubPr>
                      <m:e>
                        <m:r>
                          <a:rPr lang="en-US" b="0" i="1" smtClean="0">
                            <a:latin typeface="Cambria Math"/>
                          </a:rPr>
                          <m:t>:</m:t>
                        </m:r>
                        <m:r>
                          <a:rPr lang="ar-IQ" b="0" i="1" smtClean="0">
                            <a:latin typeface="Cambria Math"/>
                          </a:rPr>
                          <m:t> </m:t>
                        </m:r>
                        <m:r>
                          <a:rPr lang="en-US" b="0" i="1" smtClean="0">
                            <a:latin typeface="Cambria Math"/>
                          </a:rPr>
                          <m:t>𝑡</m:t>
                        </m:r>
                      </m:e>
                      <m:sub>
                        <m:r>
                          <a:rPr lang="ar-IQ" b="0" i="1" smtClean="0">
                            <a:latin typeface="Cambria Math"/>
                          </a:rPr>
                          <m:t>2</m:t>
                        </m:r>
                      </m:sub>
                    </m:sSub>
                  </m:oMath>
                </a14:m>
                <a:endParaRPr lang="ar-IQ" dirty="0" smtClean="0"/>
              </a:p>
              <a:p>
                <a:r>
                  <a:rPr lang="ar-IQ" dirty="0" smtClean="0"/>
                  <a:t>خلال وحده الزمن وصولا الى اعلى كمية من الخزين هو (</a:t>
                </a:r>
                <a:r>
                  <a:rPr lang="en-US" dirty="0" smtClean="0"/>
                  <a:t>L</a:t>
                </a:r>
                <a:r>
                  <a:rPr lang="ar-IQ" dirty="0" smtClean="0"/>
                  <a:t>)           </a:t>
                </a:r>
                <a14:m>
                  <m:oMath xmlns:m="http://schemas.openxmlformats.org/officeDocument/2006/math">
                    <m:sSub>
                      <m:sSubPr>
                        <m:ctrlPr>
                          <a:rPr lang="ar-IQ" i="1" smtClean="0">
                            <a:latin typeface="Cambria Math"/>
                          </a:rPr>
                        </m:ctrlPr>
                      </m:sSubPr>
                      <m:e>
                        <m:r>
                          <a:rPr lang="en-US" b="0" i="1" smtClean="0">
                            <a:latin typeface="Cambria Math"/>
                          </a:rPr>
                          <m:t>𝑡</m:t>
                        </m:r>
                      </m:e>
                      <m:sub>
                        <m:r>
                          <a:rPr lang="ar-IQ" b="0" i="1" smtClean="0">
                            <a:latin typeface="Cambria Math"/>
                          </a:rPr>
                          <m:t>2</m:t>
                        </m:r>
                      </m:sub>
                    </m:sSub>
                    <m:r>
                      <a:rPr lang="ar-IQ" b="0" i="1" smtClean="0">
                        <a:latin typeface="Cambria Math"/>
                      </a:rPr>
                      <m:t>=</m:t>
                    </m:r>
                    <m:f>
                      <m:fPr>
                        <m:ctrlPr>
                          <a:rPr lang="ar-IQ" b="0" i="1" smtClean="0">
                            <a:latin typeface="Cambria Math"/>
                          </a:rPr>
                        </m:ctrlPr>
                      </m:fPr>
                      <m:num>
                        <m:r>
                          <a:rPr lang="en-US" b="0" i="1" smtClean="0">
                            <a:latin typeface="Cambria Math"/>
                          </a:rPr>
                          <m:t>𝐿</m:t>
                        </m:r>
                      </m:num>
                      <m:den>
                        <m:r>
                          <a:rPr lang="ar-IQ" b="0" i="1" smtClean="0">
                            <a:latin typeface="Cambria Math"/>
                            <a:ea typeface="Cambria Math"/>
                          </a:rPr>
                          <m:t>∝−</m:t>
                        </m:r>
                        <m:r>
                          <a:rPr lang="en-US" b="0" i="1" smtClean="0">
                            <a:latin typeface="Cambria Math"/>
                            <a:ea typeface="Cambria Math"/>
                          </a:rPr>
                          <m:t>𝐵</m:t>
                        </m:r>
                      </m:den>
                    </m:f>
                  </m:oMath>
                </a14:m>
                <a:endParaRPr lang="ar-IQ" dirty="0" smtClean="0"/>
              </a:p>
              <a:p>
                <a:pPr rtl="0"/>
                <a:r>
                  <a:rPr lang="ar-IQ" dirty="0" smtClean="0"/>
                  <a:t>وبمعدل </a:t>
                </a:r>
                <a:r>
                  <a:rPr lang="en-US" dirty="0" smtClean="0"/>
                  <a:t>  L</a:t>
                </a:r>
                <a:r>
                  <a:rPr lang="ar-IQ" dirty="0" smtClean="0"/>
                  <a:t> الفترة التي يتم فيها تصريف او استهلاك الخزين والذي بمستوى </a:t>
                </a:r>
                <a14:m>
                  <m:oMath xmlns:m="http://schemas.openxmlformats.org/officeDocument/2006/math">
                    <m:sSub>
                      <m:sSubPr>
                        <m:ctrlPr>
                          <a:rPr lang="ar-IQ" i="1">
                            <a:latin typeface="Cambria Math"/>
                          </a:rPr>
                        </m:ctrlPr>
                      </m:sSubPr>
                      <m:e>
                        <m:r>
                          <a:rPr lang="en-US" i="1">
                            <a:latin typeface="Cambria Math"/>
                          </a:rPr>
                          <m:t>:</m:t>
                        </m:r>
                        <m:r>
                          <a:rPr lang="ar-IQ" i="1">
                            <a:latin typeface="Cambria Math"/>
                          </a:rPr>
                          <m:t> </m:t>
                        </m:r>
                        <m:r>
                          <a:rPr lang="en-US" i="1">
                            <a:latin typeface="Cambria Math"/>
                          </a:rPr>
                          <m:t>𝑡</m:t>
                        </m:r>
                      </m:e>
                      <m:sub>
                        <m:r>
                          <a:rPr lang="ar-IQ" b="0" i="1" smtClean="0">
                            <a:latin typeface="Cambria Math"/>
                          </a:rPr>
                          <m:t>3</m:t>
                        </m:r>
                      </m:sub>
                    </m:sSub>
                  </m:oMath>
                </a14:m>
                <a:endParaRPr lang="ar-IQ" dirty="0" smtClean="0"/>
              </a:p>
              <a:p>
                <a:r>
                  <a:rPr lang="ar-IQ" dirty="0" smtClean="0"/>
                  <a:t>لكل وحده وقت وصولا الى المستوى الصفري للخزين </a:t>
                </a:r>
                <a14:m>
                  <m:oMath xmlns:m="http://schemas.openxmlformats.org/officeDocument/2006/math">
                    <m:sSub>
                      <m:sSubPr>
                        <m:ctrlPr>
                          <a:rPr lang="ar-IQ" i="1" smtClean="0">
                            <a:latin typeface="Cambria Math"/>
                          </a:rPr>
                        </m:ctrlPr>
                      </m:sSubPr>
                      <m:e>
                        <m:r>
                          <a:rPr lang="en-US" b="0" i="1" smtClean="0">
                            <a:latin typeface="Cambria Math"/>
                          </a:rPr>
                          <m:t>𝑡</m:t>
                        </m:r>
                      </m:e>
                      <m:sub>
                        <m:r>
                          <a:rPr lang="ar-IQ" b="0" i="1" smtClean="0">
                            <a:latin typeface="Cambria Math"/>
                          </a:rPr>
                          <m:t>3</m:t>
                        </m:r>
                      </m:sub>
                    </m:sSub>
                    <m:r>
                      <a:rPr lang="ar-IQ" b="0" i="1" smtClean="0">
                        <a:latin typeface="Cambria Math"/>
                      </a:rPr>
                      <m:t>=</m:t>
                    </m:r>
                    <m:f>
                      <m:fPr>
                        <m:ctrlPr>
                          <a:rPr lang="ar-IQ" b="0" i="1" smtClean="0">
                            <a:latin typeface="Cambria Math"/>
                          </a:rPr>
                        </m:ctrlPr>
                      </m:fPr>
                      <m:num>
                        <m:r>
                          <a:rPr lang="en-US" b="0" i="1" smtClean="0">
                            <a:latin typeface="Cambria Math"/>
                          </a:rPr>
                          <m:t>𝐿</m:t>
                        </m:r>
                      </m:num>
                      <m:den>
                        <m:r>
                          <a:rPr lang="en-US" b="0" i="1" smtClean="0">
                            <a:latin typeface="Cambria Math"/>
                          </a:rPr>
                          <m:t>𝐵</m:t>
                        </m:r>
                      </m:den>
                    </m:f>
                  </m:oMath>
                </a14:m>
                <a:endParaRPr lang="ar-IQ" b="0" i="1" dirty="0" smtClean="0">
                  <a:latin typeface="Cambria Math"/>
                </a:endParaRPr>
              </a:p>
              <a:p>
                <a14:m>
                  <m:oMath xmlns:m="http://schemas.openxmlformats.org/officeDocument/2006/math">
                    <m:sSub>
                      <m:sSubPr>
                        <m:ctrlPr>
                          <a:rPr lang="ar-IQ" i="1">
                            <a:latin typeface="Cambria Math"/>
                          </a:rPr>
                        </m:ctrlPr>
                      </m:sSubPr>
                      <m:e>
                        <m:r>
                          <a:rPr lang="en-US" i="1">
                            <a:latin typeface="Cambria Math"/>
                          </a:rPr>
                          <m:t>:</m:t>
                        </m:r>
                        <m:r>
                          <a:rPr lang="ar-IQ" i="1">
                            <a:latin typeface="Cambria Math"/>
                          </a:rPr>
                          <m:t> </m:t>
                        </m:r>
                        <m:r>
                          <a:rPr lang="en-US" i="1">
                            <a:latin typeface="Cambria Math"/>
                          </a:rPr>
                          <m:t>𝑡</m:t>
                        </m:r>
                      </m:e>
                      <m:sub>
                        <m:r>
                          <a:rPr lang="ar-IQ" b="0" i="1" smtClean="0">
                            <a:latin typeface="Cambria Math"/>
                          </a:rPr>
                          <m:t>4</m:t>
                        </m:r>
                      </m:sub>
                    </m:sSub>
                    <m:r>
                      <a:rPr lang="ar-IQ" i="1">
                        <a:latin typeface="Cambria Math"/>
                      </a:rPr>
                      <m:t> </m:t>
                    </m:r>
                  </m:oMath>
                </a14:m>
                <a:r>
                  <a:rPr lang="ar-IQ" dirty="0" smtClean="0"/>
                  <a:t>فتره العجز ، وسيتم العجز ، خلال هذه </a:t>
                </a:r>
                <a:r>
                  <a:rPr lang="ar-IQ" dirty="0" err="1" smtClean="0"/>
                  <a:t>الفتره</a:t>
                </a:r>
                <a:r>
                  <a:rPr lang="ar-IQ" dirty="0" smtClean="0"/>
                  <a:t> وبمعدل مساو الى معدل الطلب </a:t>
                </a:r>
                <a:r>
                  <a:rPr lang="en-US" dirty="0" smtClean="0"/>
                  <a:t>B</a:t>
                </a:r>
                <a:r>
                  <a:rPr lang="ar-IQ" dirty="0" smtClean="0"/>
                  <a:t> </a:t>
                </a:r>
              </a:p>
              <a:p>
                <a:r>
                  <a:rPr lang="ar-IQ" dirty="0" smtClean="0"/>
                  <a:t>ولكل وحده وقت    </a:t>
                </a:r>
                <a14:m>
                  <m:oMath xmlns:m="http://schemas.openxmlformats.org/officeDocument/2006/math">
                    <m:sSub>
                      <m:sSubPr>
                        <m:ctrlPr>
                          <a:rPr lang="ar-IQ" i="1" smtClean="0">
                            <a:latin typeface="Cambria Math"/>
                          </a:rPr>
                        </m:ctrlPr>
                      </m:sSubPr>
                      <m:e>
                        <m:r>
                          <a:rPr lang="en-US" b="0" i="1" smtClean="0">
                            <a:latin typeface="Cambria Math"/>
                          </a:rPr>
                          <m:t>𝑡</m:t>
                        </m:r>
                      </m:e>
                      <m:sub>
                        <m:r>
                          <a:rPr lang="ar-IQ" b="0" i="1" smtClean="0">
                            <a:latin typeface="Cambria Math"/>
                          </a:rPr>
                          <m:t>4</m:t>
                        </m:r>
                      </m:sub>
                    </m:sSub>
                    <m:r>
                      <a:rPr lang="ar-IQ" b="0" i="1" smtClean="0">
                        <a:latin typeface="Cambria Math"/>
                      </a:rPr>
                      <m:t>=</m:t>
                    </m:r>
                    <m:f>
                      <m:fPr>
                        <m:ctrlPr>
                          <a:rPr lang="ar-IQ" b="0" i="1" smtClean="0">
                            <a:latin typeface="Cambria Math"/>
                          </a:rPr>
                        </m:ctrlPr>
                      </m:fPr>
                      <m:num>
                        <m:r>
                          <a:rPr lang="en-US" b="0" i="1" smtClean="0">
                            <a:latin typeface="Cambria Math"/>
                          </a:rPr>
                          <m:t>𝑡</m:t>
                        </m:r>
                      </m:num>
                      <m:den>
                        <m:r>
                          <a:rPr lang="en-US" b="0" i="1" smtClean="0">
                            <a:latin typeface="Cambria Math"/>
                          </a:rPr>
                          <m:t>𝐵</m:t>
                        </m:r>
                      </m:den>
                    </m:f>
                  </m:oMath>
                </a14:m>
                <a:endParaRPr lang="ar-IQ" dirty="0" smtClean="0"/>
              </a:p>
              <a:p>
                <a:r>
                  <a:rPr lang="ar-IQ" dirty="0" smtClean="0"/>
                  <a:t>وتكملة لما ورد اعلاه يكون الجمع بين الفترات وبيان معاينتها وكما يأتي </a:t>
                </a:r>
              </a:p>
              <a:p>
                <a:pPr algn="ctr"/>
                <a:r>
                  <a:rPr lang="ar-IQ" dirty="0" smtClean="0"/>
                  <a:t>   فتره الانتاج  =  </a:t>
                </a:r>
                <a14:m>
                  <m:oMath xmlns:m="http://schemas.openxmlformats.org/officeDocument/2006/math">
                    <m:sSub>
                      <m:sSubPr>
                        <m:ctrlPr>
                          <a:rPr lang="ar-IQ" i="1" smtClean="0">
                            <a:latin typeface="Cambria Math"/>
                          </a:rPr>
                        </m:ctrlPr>
                      </m:sSubPr>
                      <m:e>
                        <m:r>
                          <a:rPr lang="en-US" b="0" i="1" smtClean="0">
                            <a:latin typeface="Cambria Math"/>
                          </a:rPr>
                          <m:t>𝑡</m:t>
                        </m:r>
                      </m:e>
                      <m:sub>
                        <m:r>
                          <a:rPr lang="ar-IQ" b="0" i="1" smtClean="0">
                            <a:latin typeface="Cambria Math"/>
                          </a:rPr>
                          <m:t>1</m:t>
                        </m:r>
                      </m:sub>
                    </m:sSub>
                    <m:r>
                      <a:rPr lang="ar-IQ" b="0" i="1" smtClean="0">
                        <a:latin typeface="Cambria Math"/>
                      </a:rPr>
                      <m:t>+</m:t>
                    </m:r>
                    <m:sSub>
                      <m:sSubPr>
                        <m:ctrlPr>
                          <a:rPr lang="ar-IQ" i="1" smtClean="0">
                            <a:latin typeface="Cambria Math"/>
                          </a:rPr>
                        </m:ctrlPr>
                      </m:sSubPr>
                      <m:e>
                        <m:r>
                          <a:rPr lang="en-US" b="0" i="1" smtClean="0">
                            <a:latin typeface="Cambria Math"/>
                          </a:rPr>
                          <m:t>𝑡</m:t>
                        </m:r>
                      </m:e>
                      <m:sub>
                        <m:r>
                          <a:rPr lang="ar-IQ" b="0" i="1" smtClean="0">
                            <a:latin typeface="Cambria Math"/>
                          </a:rPr>
                          <m:t>2</m:t>
                        </m:r>
                      </m:sub>
                    </m:sSub>
                    <m:r>
                      <a:rPr lang="ar-IQ" b="0" i="1" smtClean="0">
                        <a:latin typeface="Cambria Math"/>
                      </a:rPr>
                      <m:t>=</m:t>
                    </m:r>
                    <m:f>
                      <m:fPr>
                        <m:ctrlPr>
                          <a:rPr lang="ar-IQ" i="1" smtClean="0">
                            <a:latin typeface="Cambria Math"/>
                          </a:rPr>
                        </m:ctrlPr>
                      </m:fPr>
                      <m:num>
                        <m:r>
                          <a:rPr lang="en-US" b="0" i="1" smtClean="0">
                            <a:latin typeface="Cambria Math"/>
                          </a:rPr>
                          <m:t>𝑄</m:t>
                        </m:r>
                      </m:num>
                      <m:den>
                        <m:r>
                          <a:rPr lang="en-US" i="1" smtClean="0">
                            <a:latin typeface="Cambria Math"/>
                            <a:ea typeface="Cambria Math"/>
                          </a:rPr>
                          <m:t>∝</m:t>
                        </m:r>
                      </m:den>
                    </m:f>
                  </m:oMath>
                </a14:m>
                <a:endParaRPr lang="ar-IQ" dirty="0" smtClean="0"/>
              </a:p>
              <a:p>
                <a:pPr algn="ctr"/>
                <a:r>
                  <a:rPr lang="ar-IQ" dirty="0"/>
                  <a:t> </a:t>
                </a:r>
                <a:r>
                  <a:rPr lang="ar-IQ" dirty="0" smtClean="0"/>
                  <a:t>    فتره الخزن        </a:t>
                </a:r>
                <a14:m>
                  <m:oMath xmlns:m="http://schemas.openxmlformats.org/officeDocument/2006/math">
                    <m:sSub>
                      <m:sSubPr>
                        <m:ctrlPr>
                          <a:rPr lang="ar-IQ" i="1" smtClean="0">
                            <a:latin typeface="Cambria Math"/>
                          </a:rPr>
                        </m:ctrlPr>
                      </m:sSubPr>
                      <m:e>
                        <m:r>
                          <a:rPr lang="en-US" b="0" i="1" smtClean="0">
                            <a:latin typeface="Cambria Math"/>
                          </a:rPr>
                          <m:t>𝑡</m:t>
                        </m:r>
                      </m:e>
                      <m:sub>
                        <m:r>
                          <a:rPr lang="ar-IQ" b="0" i="1" smtClean="0">
                            <a:latin typeface="Cambria Math"/>
                          </a:rPr>
                          <m:t>2</m:t>
                        </m:r>
                      </m:sub>
                    </m:sSub>
                    <m:sSub>
                      <m:sSubPr>
                        <m:ctrlPr>
                          <a:rPr lang="ar-IQ" i="1" smtClean="0">
                            <a:latin typeface="Cambria Math"/>
                          </a:rPr>
                        </m:ctrlPr>
                      </m:sSubPr>
                      <m:e>
                        <m:r>
                          <a:rPr lang="en-US" b="0" i="1" smtClean="0">
                            <a:latin typeface="Cambria Math"/>
                          </a:rPr>
                          <m:t>+</m:t>
                        </m:r>
                        <m:r>
                          <a:rPr lang="en-US" b="0" i="1" smtClean="0">
                            <a:latin typeface="Cambria Math"/>
                          </a:rPr>
                          <m:t>𝑡</m:t>
                        </m:r>
                      </m:e>
                      <m:sub>
                        <m:r>
                          <a:rPr lang="ar-IQ" b="0" i="1" smtClean="0">
                            <a:latin typeface="Cambria Math"/>
                          </a:rPr>
                          <m:t>3</m:t>
                        </m:r>
                      </m:sub>
                    </m:sSub>
                    <m:r>
                      <a:rPr lang="ar-IQ" b="0" i="0" smtClean="0">
                        <a:latin typeface="Cambria Math"/>
                      </a:rPr>
                      <m:t>=</m:t>
                    </m:r>
                  </m:oMath>
                </a14:m>
                <a:r>
                  <a:rPr lang="ar-IQ" dirty="0" smtClean="0"/>
                  <a:t>       </a:t>
                </a:r>
              </a:p>
              <a:p>
                <a:pPr algn="ctr"/>
                <a:r>
                  <a:rPr lang="ar-IQ" dirty="0" smtClean="0"/>
                  <a:t>  فترات العجز          </a:t>
                </a:r>
                <a14:m>
                  <m:oMath xmlns:m="http://schemas.openxmlformats.org/officeDocument/2006/math">
                    <m:sSub>
                      <m:sSubPr>
                        <m:ctrlPr>
                          <a:rPr lang="ar-IQ" i="1" smtClean="0">
                            <a:latin typeface="Cambria Math"/>
                          </a:rPr>
                        </m:ctrlPr>
                      </m:sSubPr>
                      <m:e>
                        <m:r>
                          <a:rPr lang="en-US" b="0" i="1" smtClean="0">
                            <a:latin typeface="Cambria Math"/>
                          </a:rPr>
                          <m:t>𝑡</m:t>
                        </m:r>
                      </m:e>
                      <m:sub>
                        <m:r>
                          <a:rPr lang="ar-IQ" b="0" i="1" smtClean="0">
                            <a:latin typeface="Cambria Math"/>
                          </a:rPr>
                          <m:t>4</m:t>
                        </m:r>
                      </m:sub>
                    </m:sSub>
                    <m:r>
                      <a:rPr lang="ar-IQ" b="0" i="1" smtClean="0">
                        <a:latin typeface="Cambria Math"/>
                      </a:rPr>
                      <m:t>,</m:t>
                    </m:r>
                    <m:sSub>
                      <m:sSubPr>
                        <m:ctrlPr>
                          <a:rPr lang="ar-IQ" i="1" smtClean="0">
                            <a:latin typeface="Cambria Math"/>
                          </a:rPr>
                        </m:ctrlPr>
                      </m:sSubPr>
                      <m:e>
                        <m:r>
                          <a:rPr lang="en-US" b="0" i="1" smtClean="0">
                            <a:latin typeface="Cambria Math"/>
                          </a:rPr>
                          <m:t>𝑡</m:t>
                        </m:r>
                      </m:e>
                      <m:sub>
                        <m:r>
                          <a:rPr lang="ar-IQ" b="0" i="1" smtClean="0">
                            <a:latin typeface="Cambria Math"/>
                          </a:rPr>
                          <m:t>1</m:t>
                        </m:r>
                      </m:sub>
                    </m:sSub>
                    <m:r>
                      <a:rPr lang="ar-IQ" i="1" smtClean="0">
                        <a:latin typeface="Cambria Math"/>
                      </a:rPr>
                      <m:t>=</m:t>
                    </m:r>
                  </m:oMath>
                </a14:m>
                <a:r>
                  <a:rPr lang="ar-IQ" dirty="0" smtClean="0"/>
                  <a:t> </a:t>
                </a:r>
              </a:p>
              <a:p>
                <a:r>
                  <a:rPr lang="ar-IQ" dirty="0" smtClean="0"/>
                  <a:t>واذا رغبنا بالتعرف على الكمية المثلى للخزين علينا تحديد الكلفة الكلية للخزين ولكل دوره مخزنية (</a:t>
                </a:r>
                <a:r>
                  <a:rPr lang="en-US" dirty="0" smtClean="0"/>
                  <a:t>cycle</a:t>
                </a:r>
                <a:r>
                  <a:rPr lang="ar-IQ" dirty="0" smtClean="0"/>
                  <a:t>) وكما يلي </a:t>
                </a:r>
              </a:p>
              <a:p>
                <a:r>
                  <a:rPr lang="ar-IQ" dirty="0" err="1" smtClean="0"/>
                  <a:t>الكلفه</a:t>
                </a:r>
                <a:r>
                  <a:rPr lang="ar-IQ" dirty="0" smtClean="0"/>
                  <a:t> الكلية للخزين ولكل دورة مخزنية = كلفة </a:t>
                </a:r>
                <a:r>
                  <a:rPr lang="ar-IQ" dirty="0" err="1" smtClean="0"/>
                  <a:t>الطليبه</a:t>
                </a:r>
                <a:r>
                  <a:rPr lang="ar-IQ" dirty="0" smtClean="0"/>
                  <a:t> + كلفه الخزين + كلفه العجز </a:t>
                </a:r>
              </a:p>
              <a:p>
                <a:r>
                  <a:rPr lang="ar-IQ" dirty="0" smtClean="0"/>
                  <a:t>ولغرض وضعها بالرموز يلزمنا كتابتها </a:t>
                </a:r>
                <a:r>
                  <a:rPr lang="ar-IQ" dirty="0" err="1" smtClean="0"/>
                  <a:t>باللغه</a:t>
                </a:r>
                <a:r>
                  <a:rPr lang="ar-IQ" dirty="0" smtClean="0"/>
                  <a:t> </a:t>
                </a:r>
                <a:r>
                  <a:rPr lang="ar-IQ" dirty="0" err="1" smtClean="0"/>
                  <a:t>المناظره</a:t>
                </a:r>
                <a:r>
                  <a:rPr lang="ar-IQ" dirty="0" smtClean="0"/>
                  <a:t> </a:t>
                </a:r>
              </a:p>
              <a:p>
                <a:pPr algn="ctr"/>
                <a:endParaRPr lang="ar-IQ" dirty="0"/>
              </a:p>
              <a:p>
                <a:pPr algn="ctr"/>
                <a:endParaRPr lang="ar-IQ" dirty="0" smtClean="0"/>
              </a:p>
              <a:p>
                <a:pPr algn="ctr"/>
                <a:endParaRPr lang="ar-IQ" dirty="0"/>
              </a:p>
              <a:p>
                <a:pPr algn="ctr"/>
                <a:endParaRPr lang="ar-IQ" dirty="0" smtClean="0"/>
              </a:p>
              <a:p>
                <a:pPr algn="ctr"/>
                <a:endParaRPr lang="ar-IQ" dirty="0"/>
              </a:p>
              <a:p>
                <a:pPr algn="ctr"/>
                <a:endParaRPr lang="ar-IQ" dirty="0" smtClean="0"/>
              </a:p>
              <a:p>
                <a:pPr algn="ctr"/>
                <a:endParaRPr lang="ar-IQ" dirty="0"/>
              </a:p>
              <a:p>
                <a:pPr algn="ctr"/>
                <a:endParaRPr lang="ar-IQ" dirty="0" smtClean="0"/>
              </a:p>
            </p:txBody>
          </p:sp>
        </mc:Choice>
        <mc:Fallback xmlns="">
          <p:sp>
            <p:nvSpPr>
              <p:cNvPr id="3" name="مربع نص 2"/>
              <p:cNvSpPr txBox="1">
                <a:spLocks noRot="1" noChangeAspect="1" noMove="1" noResize="1" noEditPoints="1" noAdjustHandles="1" noChangeArrowheads="1" noChangeShapeType="1" noTextEdit="1"/>
              </p:cNvSpPr>
              <p:nvPr/>
            </p:nvSpPr>
            <p:spPr>
              <a:xfrm>
                <a:off x="53752" y="312887"/>
                <a:ext cx="8964488" cy="7012882"/>
              </a:xfrm>
              <a:prstGeom prst="rect">
                <a:avLst/>
              </a:prstGeom>
              <a:blipFill rotWithShape="1">
                <a:blip r:embed="rId2"/>
                <a:stretch>
                  <a:fillRect t="-434" r="-544"/>
                </a:stretch>
              </a:blipFill>
            </p:spPr>
            <p:txBody>
              <a:bodyPr/>
              <a:lstStyle/>
              <a:p>
                <a:r>
                  <a:rPr lang="ar-IQ">
                    <a:noFill/>
                  </a:rPr>
                  <a:t> </a:t>
                </a:r>
              </a:p>
            </p:txBody>
          </p:sp>
        </mc:Fallback>
      </mc:AlternateContent>
      <p:sp>
        <p:nvSpPr>
          <p:cNvPr id="4" name="مربع نص 3"/>
          <p:cNvSpPr txBox="1"/>
          <p:nvPr/>
        </p:nvSpPr>
        <p:spPr>
          <a:xfrm>
            <a:off x="2051720" y="980728"/>
            <a:ext cx="720080" cy="369332"/>
          </a:xfrm>
          <a:prstGeom prst="rect">
            <a:avLst/>
          </a:prstGeom>
          <a:noFill/>
        </p:spPr>
        <p:txBody>
          <a:bodyPr wrap="square" rtlCol="1">
            <a:spAutoFit/>
          </a:bodyPr>
          <a:lstStyle/>
          <a:p>
            <a:r>
              <a:rPr lang="el-GR" dirty="0" smtClean="0"/>
              <a:t>α</a:t>
            </a:r>
            <a:r>
              <a:rPr lang="en-US" dirty="0"/>
              <a:t> </a:t>
            </a:r>
            <a:r>
              <a:rPr lang="en-US" dirty="0" smtClean="0"/>
              <a:t>– B </a:t>
            </a:r>
            <a:endParaRPr lang="ar-IQ" dirty="0"/>
          </a:p>
        </p:txBody>
      </p:sp>
      <p:sp>
        <p:nvSpPr>
          <p:cNvPr id="5" name="مربع نص 4"/>
          <p:cNvSpPr txBox="1"/>
          <p:nvPr/>
        </p:nvSpPr>
        <p:spPr>
          <a:xfrm>
            <a:off x="2771800" y="1615281"/>
            <a:ext cx="360040" cy="369332"/>
          </a:xfrm>
          <a:prstGeom prst="rect">
            <a:avLst/>
          </a:prstGeom>
          <a:noFill/>
        </p:spPr>
        <p:txBody>
          <a:bodyPr wrap="square" rtlCol="1">
            <a:spAutoFit/>
          </a:bodyPr>
          <a:lstStyle/>
          <a:p>
            <a:r>
              <a:rPr lang="en-US" dirty="0" smtClean="0"/>
              <a:t>B</a:t>
            </a:r>
            <a:endParaRPr lang="ar-IQ" dirty="0"/>
          </a:p>
        </p:txBody>
      </p:sp>
    </p:spTree>
    <p:extLst>
      <p:ext uri="{BB962C8B-B14F-4D97-AF65-F5344CB8AC3E}">
        <p14:creationId xmlns:p14="http://schemas.microsoft.com/office/powerpoint/2010/main" val="40051714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مربع نص 1"/>
              <p:cNvSpPr txBox="1"/>
              <p:nvPr/>
            </p:nvSpPr>
            <p:spPr>
              <a:xfrm>
                <a:off x="179512" y="332656"/>
                <a:ext cx="8712968" cy="6722033"/>
              </a:xfrm>
              <a:prstGeom prst="rect">
                <a:avLst/>
              </a:prstGeom>
              <a:noFill/>
            </p:spPr>
            <p:txBody>
              <a:bodyPr wrap="square" rtlCol="1">
                <a:spAutoFit/>
              </a:bodyPr>
              <a:lstStyle/>
              <a:p>
                <a:pPr algn="ctr"/>
                <a:r>
                  <a:rPr lang="en-US" dirty="0" smtClean="0"/>
                  <a:t>Total  inventory  cost per cycle = setup cost + holding cost + shortage cost </a:t>
                </a:r>
              </a:p>
              <a:p>
                <a:pPr algn="ctr"/>
                <a:r>
                  <a:rPr lang="en-US" dirty="0" smtClean="0"/>
                  <a:t>T . c / cycle = k + h </a:t>
                </a:r>
                <a14:m>
                  <m:oMath xmlns:m="http://schemas.openxmlformats.org/officeDocument/2006/math">
                    <m:f>
                      <m:fPr>
                        <m:ctrlPr>
                          <a:rPr lang="en-US" i="1" smtClean="0">
                            <a:latin typeface="Cambria Math"/>
                          </a:rPr>
                        </m:ctrlPr>
                      </m:fPr>
                      <m:num>
                        <m:r>
                          <m:rPr>
                            <m:sty m:val="p"/>
                          </m:rPr>
                          <a:rPr lang="en-US" b="0" i="0" smtClean="0">
                            <a:latin typeface="Cambria Math"/>
                          </a:rPr>
                          <m:t>L</m:t>
                        </m:r>
                      </m:num>
                      <m:den>
                        <m:r>
                          <a:rPr lang="en-US" b="0" i="0" smtClean="0">
                            <a:latin typeface="Cambria Math"/>
                          </a:rPr>
                          <m:t>2</m:t>
                        </m:r>
                      </m:den>
                    </m:f>
                  </m:oMath>
                </a14:m>
                <a:r>
                  <a:rPr lang="en-US" dirty="0" smtClean="0"/>
                  <a:t> </a:t>
                </a:r>
                <a14:m>
                  <m:oMath xmlns:m="http://schemas.openxmlformats.org/officeDocument/2006/math">
                    <m:d>
                      <m:dPr>
                        <m:ctrlPr>
                          <a:rPr lang="en-US" b="0" i="1" dirty="0" smtClean="0">
                            <a:latin typeface="Cambria Math"/>
                          </a:rPr>
                        </m:ctrlPr>
                      </m:dPr>
                      <m:e>
                        <m:sSub>
                          <m:sSubPr>
                            <m:ctrlPr>
                              <a:rPr lang="en-US" i="1" dirty="0" smtClean="0">
                                <a:latin typeface="Cambria Math"/>
                              </a:rPr>
                            </m:ctrlPr>
                          </m:sSubPr>
                          <m:e>
                            <m:r>
                              <a:rPr lang="en-US" b="0" i="1" dirty="0" smtClean="0">
                                <a:latin typeface="Cambria Math"/>
                              </a:rPr>
                              <m:t>𝑡</m:t>
                            </m:r>
                          </m:e>
                          <m:sub>
                            <m:r>
                              <a:rPr lang="en-US" b="0" i="1" dirty="0" smtClean="0">
                                <a:latin typeface="Cambria Math"/>
                              </a:rPr>
                              <m:t>2</m:t>
                            </m:r>
                          </m:sub>
                        </m:sSub>
                        <m:r>
                          <a:rPr lang="en-US" b="0" i="1" dirty="0" smtClean="0">
                            <a:latin typeface="Cambria Math"/>
                          </a:rPr>
                          <m:t>+</m:t>
                        </m:r>
                        <m:sSub>
                          <m:sSubPr>
                            <m:ctrlPr>
                              <a:rPr lang="en-US" i="1" dirty="0" smtClean="0">
                                <a:latin typeface="Cambria Math"/>
                              </a:rPr>
                            </m:ctrlPr>
                          </m:sSubPr>
                          <m:e>
                            <m:r>
                              <a:rPr lang="en-US" b="0" i="1" dirty="0" smtClean="0">
                                <a:latin typeface="Cambria Math"/>
                              </a:rPr>
                              <m:t>𝑡</m:t>
                            </m:r>
                          </m:e>
                          <m:sub>
                            <m:r>
                              <a:rPr lang="en-US" b="0" i="1" dirty="0" smtClean="0">
                                <a:latin typeface="Cambria Math"/>
                              </a:rPr>
                              <m:t>3</m:t>
                            </m:r>
                          </m:sub>
                        </m:sSub>
                      </m:e>
                    </m:d>
                    <m:r>
                      <a:rPr lang="en-US" b="0" i="1" dirty="0" smtClean="0">
                        <a:latin typeface="Cambria Math"/>
                      </a:rPr>
                      <m:t>+</m:t>
                    </m:r>
                    <m:r>
                      <a:rPr lang="en-US" b="0" i="1" dirty="0" smtClean="0">
                        <a:latin typeface="Cambria Math"/>
                      </a:rPr>
                      <m:t>𝑝</m:t>
                    </m:r>
                    <m:f>
                      <m:fPr>
                        <m:ctrlPr>
                          <a:rPr lang="en-US" b="0" i="1" dirty="0" smtClean="0">
                            <a:latin typeface="Cambria Math"/>
                          </a:rPr>
                        </m:ctrlPr>
                      </m:fPr>
                      <m:num>
                        <m:r>
                          <a:rPr lang="en-US" b="0" i="1" dirty="0" smtClean="0">
                            <a:latin typeface="Cambria Math"/>
                          </a:rPr>
                          <m:t>𝑠</m:t>
                        </m:r>
                      </m:num>
                      <m:den>
                        <m:r>
                          <a:rPr lang="en-US" b="0" i="1" dirty="0" smtClean="0">
                            <a:latin typeface="Cambria Math"/>
                          </a:rPr>
                          <m:t>2</m:t>
                        </m:r>
                      </m:den>
                    </m:f>
                  </m:oMath>
                </a14:m>
                <a:r>
                  <a:rPr lang="en-US" dirty="0" smtClean="0"/>
                  <a:t> </a:t>
                </a:r>
                <a14:m>
                  <m:oMath xmlns:m="http://schemas.openxmlformats.org/officeDocument/2006/math">
                    <m:d>
                      <m:dPr>
                        <m:ctrlPr>
                          <a:rPr lang="en-US" b="0" i="1" dirty="0" smtClean="0">
                            <a:latin typeface="Cambria Math"/>
                          </a:rPr>
                        </m:ctrlPr>
                      </m:dPr>
                      <m:e>
                        <m:sSub>
                          <m:sSubPr>
                            <m:ctrlPr>
                              <a:rPr lang="en-US" i="1" dirty="0" smtClean="0">
                                <a:latin typeface="Cambria Math"/>
                              </a:rPr>
                            </m:ctrlPr>
                          </m:sSubPr>
                          <m:e>
                            <m:r>
                              <a:rPr lang="en-US" b="0" i="1" dirty="0" smtClean="0">
                                <a:latin typeface="Cambria Math"/>
                              </a:rPr>
                              <m:t>𝑡</m:t>
                            </m:r>
                          </m:e>
                          <m:sub>
                            <m:r>
                              <a:rPr lang="en-US" b="0" i="1" dirty="0" smtClean="0">
                                <a:latin typeface="Cambria Math"/>
                              </a:rPr>
                              <m:t>1</m:t>
                            </m:r>
                          </m:sub>
                        </m:sSub>
                        <m:r>
                          <a:rPr lang="en-US" b="0" i="1" dirty="0" smtClean="0">
                            <a:latin typeface="Cambria Math"/>
                          </a:rPr>
                          <m:t>+</m:t>
                        </m:r>
                        <m:sSub>
                          <m:sSubPr>
                            <m:ctrlPr>
                              <a:rPr lang="en-US" i="1" dirty="0" smtClean="0">
                                <a:latin typeface="Cambria Math"/>
                              </a:rPr>
                            </m:ctrlPr>
                          </m:sSubPr>
                          <m:e>
                            <m:r>
                              <a:rPr lang="en-US" b="0" i="1" dirty="0" smtClean="0">
                                <a:latin typeface="Cambria Math"/>
                              </a:rPr>
                              <m:t>𝑡</m:t>
                            </m:r>
                          </m:e>
                          <m:sub>
                            <m:r>
                              <a:rPr lang="en-US" b="0" i="1" dirty="0" smtClean="0">
                                <a:latin typeface="Cambria Math"/>
                              </a:rPr>
                              <m:t>4</m:t>
                            </m:r>
                          </m:sub>
                        </m:sSub>
                      </m:e>
                    </m:d>
                  </m:oMath>
                </a14:m>
                <a:endParaRPr lang="en-US" b="0" dirty="0" smtClean="0"/>
              </a:p>
              <a:p>
                <a:pPr algn="ctr"/>
                <a:r>
                  <a:rPr lang="en-US" dirty="0" smtClean="0"/>
                  <a:t>T . c / cycle = k + h </a:t>
                </a:r>
                <a14:m>
                  <m:oMath xmlns:m="http://schemas.openxmlformats.org/officeDocument/2006/math">
                    <m:f>
                      <m:fPr>
                        <m:ctrlPr>
                          <a:rPr lang="en-US" i="1" smtClean="0">
                            <a:latin typeface="Cambria Math"/>
                          </a:rPr>
                        </m:ctrlPr>
                      </m:fPr>
                      <m:num>
                        <m:r>
                          <m:rPr>
                            <m:sty m:val="p"/>
                          </m:rPr>
                          <a:rPr lang="en-US" b="0" i="0" smtClean="0">
                            <a:latin typeface="Cambria Math"/>
                          </a:rPr>
                          <m:t>L</m:t>
                        </m:r>
                      </m:num>
                      <m:den>
                        <m:r>
                          <a:rPr lang="en-US" b="0" i="1" smtClean="0">
                            <a:latin typeface="Cambria Math"/>
                          </a:rPr>
                          <m:t>2</m:t>
                        </m:r>
                      </m:den>
                    </m:f>
                  </m:oMath>
                </a14:m>
                <a:r>
                  <a:rPr lang="en-US" dirty="0" smtClean="0"/>
                  <a:t> (</a:t>
                </a:r>
                <a14:m>
                  <m:oMath xmlns:m="http://schemas.openxmlformats.org/officeDocument/2006/math">
                    <m:f>
                      <m:fPr>
                        <m:ctrlPr>
                          <a:rPr lang="en-US" i="1" dirty="0" smtClean="0">
                            <a:latin typeface="Cambria Math"/>
                          </a:rPr>
                        </m:ctrlPr>
                      </m:fPr>
                      <m:num>
                        <m:r>
                          <a:rPr lang="en-US" b="0" i="1" dirty="0" smtClean="0">
                            <a:latin typeface="Cambria Math"/>
                          </a:rPr>
                          <m:t>𝐿</m:t>
                        </m:r>
                      </m:num>
                      <m:den>
                        <m:r>
                          <a:rPr lang="en-US" i="1" dirty="0" smtClean="0">
                            <a:latin typeface="Cambria Math"/>
                            <a:ea typeface="Cambria Math"/>
                          </a:rPr>
                          <m:t>∝</m:t>
                        </m:r>
                        <m:r>
                          <a:rPr lang="en-US" b="0" i="1" dirty="0" smtClean="0">
                            <a:latin typeface="Cambria Math"/>
                            <a:ea typeface="Cambria Math"/>
                          </a:rPr>
                          <m:t>−</m:t>
                        </m:r>
                        <m:r>
                          <a:rPr lang="en-US" b="0" i="1" dirty="0" smtClean="0">
                            <a:latin typeface="Cambria Math"/>
                            <a:ea typeface="Cambria Math"/>
                          </a:rPr>
                          <m:t>𝐵</m:t>
                        </m:r>
                      </m:den>
                    </m:f>
                    <m:r>
                      <a:rPr lang="en-US" b="0" i="1" dirty="0" smtClean="0">
                        <a:latin typeface="Cambria Math"/>
                      </a:rPr>
                      <m:t>+</m:t>
                    </m:r>
                    <m:f>
                      <m:fPr>
                        <m:ctrlPr>
                          <a:rPr lang="en-US" i="1" dirty="0" smtClean="0">
                            <a:latin typeface="Cambria Math"/>
                          </a:rPr>
                        </m:ctrlPr>
                      </m:fPr>
                      <m:num>
                        <m:r>
                          <a:rPr lang="en-US" b="0" i="1" dirty="0" smtClean="0">
                            <a:latin typeface="Cambria Math"/>
                          </a:rPr>
                          <m:t>𝐿</m:t>
                        </m:r>
                      </m:num>
                      <m:den>
                        <m:r>
                          <a:rPr lang="en-US" b="0" i="1" dirty="0" smtClean="0">
                            <a:latin typeface="Cambria Math"/>
                          </a:rPr>
                          <m:t>𝐵</m:t>
                        </m:r>
                      </m:den>
                    </m:f>
                    <m:r>
                      <a:rPr lang="en-US" b="0" i="0" dirty="0" smtClean="0">
                        <a:latin typeface="Cambria Math"/>
                      </a:rPr>
                      <m:t>)+</m:t>
                    </m:r>
                    <m:r>
                      <a:rPr lang="en-US" b="0" i="1" dirty="0" smtClean="0">
                        <a:latin typeface="Cambria Math"/>
                      </a:rPr>
                      <m:t>𝑃</m:t>
                    </m:r>
                    <m:f>
                      <m:fPr>
                        <m:ctrlPr>
                          <a:rPr lang="en-US" b="0" i="1" dirty="0" smtClean="0">
                            <a:latin typeface="Cambria Math"/>
                          </a:rPr>
                        </m:ctrlPr>
                      </m:fPr>
                      <m:num>
                        <m:r>
                          <a:rPr lang="en-US" b="0" i="1" dirty="0" smtClean="0">
                            <a:latin typeface="Cambria Math"/>
                          </a:rPr>
                          <m:t>𝑆</m:t>
                        </m:r>
                      </m:num>
                      <m:den>
                        <m:r>
                          <a:rPr lang="en-US" b="0" i="1" dirty="0" smtClean="0">
                            <a:latin typeface="Cambria Math"/>
                          </a:rPr>
                          <m:t>2</m:t>
                        </m:r>
                      </m:den>
                    </m:f>
                    <m:r>
                      <a:rPr lang="en-US" b="0" i="1" dirty="0" smtClean="0">
                        <a:latin typeface="Cambria Math"/>
                      </a:rPr>
                      <m:t> (</m:t>
                    </m:r>
                    <m:f>
                      <m:fPr>
                        <m:ctrlPr>
                          <a:rPr lang="en-US" b="0" i="1" dirty="0" smtClean="0">
                            <a:latin typeface="Cambria Math"/>
                          </a:rPr>
                        </m:ctrlPr>
                      </m:fPr>
                      <m:num>
                        <m:r>
                          <a:rPr lang="en-US" b="0" i="1" dirty="0" smtClean="0">
                            <a:latin typeface="Cambria Math"/>
                          </a:rPr>
                          <m:t>𝑆</m:t>
                        </m:r>
                      </m:num>
                      <m:den>
                        <m:r>
                          <a:rPr lang="en-US" b="0" i="1" dirty="0" smtClean="0">
                            <a:latin typeface="Cambria Math"/>
                            <a:ea typeface="Cambria Math"/>
                          </a:rPr>
                          <m:t>∝−</m:t>
                        </m:r>
                        <m:r>
                          <a:rPr lang="en-US" b="0" i="1" dirty="0" smtClean="0">
                            <a:latin typeface="Cambria Math"/>
                            <a:ea typeface="Cambria Math"/>
                          </a:rPr>
                          <m:t>𝐵</m:t>
                        </m:r>
                      </m:den>
                    </m:f>
                    <m:r>
                      <a:rPr lang="en-US" b="0" i="1" dirty="0" smtClean="0">
                        <a:latin typeface="Cambria Math"/>
                      </a:rPr>
                      <m:t>+</m:t>
                    </m:r>
                    <m:f>
                      <m:fPr>
                        <m:ctrlPr>
                          <a:rPr lang="en-US" b="0" i="1" dirty="0" smtClean="0">
                            <a:latin typeface="Cambria Math"/>
                          </a:rPr>
                        </m:ctrlPr>
                      </m:fPr>
                      <m:num>
                        <m:r>
                          <a:rPr lang="en-US" b="0" i="1" dirty="0" smtClean="0">
                            <a:latin typeface="Cambria Math"/>
                          </a:rPr>
                          <m:t>𝑆</m:t>
                        </m:r>
                      </m:num>
                      <m:den>
                        <m:r>
                          <a:rPr lang="en-US" b="0" i="1" dirty="0" smtClean="0">
                            <a:latin typeface="Cambria Math"/>
                          </a:rPr>
                          <m:t>𝐵</m:t>
                        </m:r>
                      </m:den>
                    </m:f>
                  </m:oMath>
                </a14:m>
                <a:r>
                  <a:rPr lang="en-US" dirty="0" smtClean="0"/>
                  <a:t>)</a:t>
                </a:r>
              </a:p>
              <a:p>
                <a:pPr algn="ctr"/>
                <a:r>
                  <a:rPr lang="en-US" dirty="0" smtClean="0"/>
                  <a:t>T . c / cycle = k + h </a:t>
                </a:r>
                <a14:m>
                  <m:oMath xmlns:m="http://schemas.openxmlformats.org/officeDocument/2006/math">
                    <m:f>
                      <m:fPr>
                        <m:ctrlPr>
                          <a:rPr lang="en-US" i="1" smtClean="0">
                            <a:latin typeface="Cambria Math"/>
                          </a:rPr>
                        </m:ctrlPr>
                      </m:fPr>
                      <m:num>
                        <m:sSup>
                          <m:sSupPr>
                            <m:ctrlPr>
                              <a:rPr lang="en-US" i="1" smtClean="0">
                                <a:latin typeface="Cambria Math"/>
                              </a:rPr>
                            </m:ctrlPr>
                          </m:sSupPr>
                          <m:e>
                            <m:r>
                              <m:rPr>
                                <m:sty m:val="p"/>
                              </m:rPr>
                              <a:rPr lang="en-US" b="0" i="0" smtClean="0">
                                <a:latin typeface="Cambria Math"/>
                              </a:rPr>
                              <m:t>L</m:t>
                            </m:r>
                          </m:e>
                          <m:sup>
                            <m:r>
                              <a:rPr lang="en-US" b="0" i="0" smtClean="0">
                                <a:latin typeface="Cambria Math"/>
                              </a:rPr>
                              <m:t>2</m:t>
                            </m:r>
                          </m:sup>
                        </m:sSup>
                      </m:num>
                      <m:den>
                        <m:r>
                          <a:rPr lang="en-US" b="0" i="1" smtClean="0">
                            <a:latin typeface="Cambria Math"/>
                          </a:rPr>
                          <m:t>2</m:t>
                        </m:r>
                      </m:den>
                    </m:f>
                    <m:r>
                      <a:rPr lang="en-US" b="0" i="1" smtClean="0">
                        <a:latin typeface="Cambria Math"/>
                      </a:rPr>
                      <m:t> </m:t>
                    </m:r>
                    <m:d>
                      <m:dPr>
                        <m:ctrlPr>
                          <a:rPr lang="en-US" b="0" i="1" smtClean="0">
                            <a:latin typeface="Cambria Math"/>
                          </a:rPr>
                        </m:ctrlPr>
                      </m:dPr>
                      <m:e>
                        <m:f>
                          <m:fPr>
                            <m:ctrlPr>
                              <a:rPr lang="en-US" b="0" i="1" smtClean="0">
                                <a:latin typeface="Cambria Math"/>
                              </a:rPr>
                            </m:ctrlPr>
                          </m:fPr>
                          <m:num>
                            <m:r>
                              <a:rPr lang="en-US" b="0" i="1" smtClean="0">
                                <a:latin typeface="Cambria Math"/>
                              </a:rPr>
                              <m:t>1</m:t>
                            </m:r>
                          </m:num>
                          <m:den>
                            <m:r>
                              <a:rPr lang="en-US" b="0" i="1" smtClean="0">
                                <a:latin typeface="Cambria Math"/>
                                <a:ea typeface="Cambria Math"/>
                              </a:rPr>
                              <m:t>∝−</m:t>
                            </m:r>
                            <m:r>
                              <a:rPr lang="en-US" b="0" i="1" smtClean="0">
                                <a:latin typeface="Cambria Math"/>
                                <a:ea typeface="Cambria Math"/>
                              </a:rPr>
                              <m:t>𝐵</m:t>
                            </m:r>
                          </m:den>
                        </m:f>
                        <m:r>
                          <a:rPr lang="en-US" b="0" i="1" smtClean="0">
                            <a:latin typeface="Cambria Math"/>
                          </a:rPr>
                          <m:t>+</m:t>
                        </m:r>
                        <m:f>
                          <m:fPr>
                            <m:ctrlPr>
                              <a:rPr lang="en-US" b="0" i="1" smtClean="0">
                                <a:latin typeface="Cambria Math"/>
                              </a:rPr>
                            </m:ctrlPr>
                          </m:fPr>
                          <m:num>
                            <m:r>
                              <a:rPr lang="en-US" b="0" i="1" smtClean="0">
                                <a:latin typeface="Cambria Math"/>
                              </a:rPr>
                              <m:t>1</m:t>
                            </m:r>
                          </m:num>
                          <m:den>
                            <m:r>
                              <a:rPr lang="en-US" b="0" i="1" smtClean="0">
                                <a:latin typeface="Cambria Math"/>
                              </a:rPr>
                              <m:t>𝐵</m:t>
                            </m:r>
                          </m:den>
                        </m:f>
                      </m:e>
                    </m:d>
                    <m:r>
                      <a:rPr lang="en-US" b="0" i="1" smtClean="0">
                        <a:latin typeface="Cambria Math"/>
                      </a:rPr>
                      <m:t>+</m:t>
                    </m:r>
                    <m:r>
                      <a:rPr lang="en-US" b="0" i="1" smtClean="0">
                        <a:latin typeface="Cambria Math"/>
                      </a:rPr>
                      <m:t>𝑝</m:t>
                    </m:r>
                    <m:f>
                      <m:fPr>
                        <m:ctrlPr>
                          <a:rPr lang="en-US" b="0" i="1" smtClean="0">
                            <a:latin typeface="Cambria Math"/>
                          </a:rPr>
                        </m:ctrlPr>
                      </m:fPr>
                      <m:num>
                        <m:sSup>
                          <m:sSupPr>
                            <m:ctrlPr>
                              <a:rPr lang="en-US" b="0" i="1" smtClean="0">
                                <a:latin typeface="Cambria Math"/>
                              </a:rPr>
                            </m:ctrlPr>
                          </m:sSupPr>
                          <m:e>
                            <m:r>
                              <a:rPr lang="en-US" b="0" i="1" smtClean="0">
                                <a:latin typeface="Cambria Math"/>
                              </a:rPr>
                              <m:t>𝑠</m:t>
                            </m:r>
                          </m:e>
                          <m:sup>
                            <m:r>
                              <a:rPr lang="en-US" b="0" i="1" smtClean="0">
                                <a:latin typeface="Cambria Math"/>
                              </a:rPr>
                              <m:t>2</m:t>
                            </m:r>
                          </m:sup>
                        </m:sSup>
                      </m:num>
                      <m:den>
                        <m:r>
                          <a:rPr lang="en-US" b="0" i="1" smtClean="0">
                            <a:latin typeface="Cambria Math"/>
                          </a:rPr>
                          <m:t>2</m:t>
                        </m:r>
                      </m:den>
                    </m:f>
                    <m:d>
                      <m:dPr>
                        <m:ctrlPr>
                          <a:rPr lang="en-US" b="0" i="1" smtClean="0">
                            <a:latin typeface="Cambria Math"/>
                          </a:rPr>
                        </m:ctrlPr>
                      </m:dPr>
                      <m:e>
                        <m:f>
                          <m:fPr>
                            <m:ctrlPr>
                              <a:rPr lang="en-US" b="0" i="1" smtClean="0">
                                <a:latin typeface="Cambria Math"/>
                              </a:rPr>
                            </m:ctrlPr>
                          </m:fPr>
                          <m:num>
                            <m:r>
                              <a:rPr lang="en-US" b="0" i="1" smtClean="0">
                                <a:latin typeface="Cambria Math"/>
                              </a:rPr>
                              <m:t>1</m:t>
                            </m:r>
                          </m:num>
                          <m:den>
                            <m:r>
                              <a:rPr lang="en-US" b="0" i="1" smtClean="0">
                                <a:latin typeface="Cambria Math"/>
                                <a:ea typeface="Cambria Math"/>
                              </a:rPr>
                              <m:t>∝−</m:t>
                            </m:r>
                            <m:r>
                              <a:rPr lang="en-US" b="0" i="1" smtClean="0">
                                <a:latin typeface="Cambria Math"/>
                                <a:ea typeface="Cambria Math"/>
                              </a:rPr>
                              <m:t>𝐵</m:t>
                            </m:r>
                          </m:den>
                        </m:f>
                        <m:r>
                          <a:rPr lang="en-US" b="0" i="1" smtClean="0">
                            <a:latin typeface="Cambria Math"/>
                          </a:rPr>
                          <m:t>+</m:t>
                        </m:r>
                        <m:f>
                          <m:fPr>
                            <m:ctrlPr>
                              <a:rPr lang="en-US" b="0" i="1" smtClean="0">
                                <a:latin typeface="Cambria Math"/>
                              </a:rPr>
                            </m:ctrlPr>
                          </m:fPr>
                          <m:num>
                            <m:r>
                              <a:rPr lang="en-US" b="0" i="1" smtClean="0">
                                <a:latin typeface="Cambria Math"/>
                              </a:rPr>
                              <m:t>1</m:t>
                            </m:r>
                          </m:num>
                          <m:den>
                            <m:r>
                              <a:rPr lang="en-US" b="0" i="1" smtClean="0">
                                <a:latin typeface="Cambria Math"/>
                              </a:rPr>
                              <m:t>𝐵</m:t>
                            </m:r>
                          </m:den>
                        </m:f>
                      </m:e>
                    </m:d>
                  </m:oMath>
                </a14:m>
                <a:endParaRPr lang="en-US" b="0" dirty="0" smtClean="0"/>
              </a:p>
              <a:p>
                <a:pPr algn="ctr"/>
                <a:r>
                  <a:rPr lang="en-US" dirty="0" smtClean="0"/>
                  <a:t> T – c /cycle = k + h </a:t>
                </a:r>
                <a14:m>
                  <m:oMath xmlns:m="http://schemas.openxmlformats.org/officeDocument/2006/math">
                    <m:f>
                      <m:fPr>
                        <m:ctrlPr>
                          <a:rPr lang="en-US" i="1" smtClean="0">
                            <a:latin typeface="Cambria Math"/>
                          </a:rPr>
                        </m:ctrlPr>
                      </m:fPr>
                      <m:num>
                        <m:sSup>
                          <m:sSupPr>
                            <m:ctrlPr>
                              <a:rPr lang="en-US" i="1" smtClean="0">
                                <a:latin typeface="Cambria Math"/>
                              </a:rPr>
                            </m:ctrlPr>
                          </m:sSupPr>
                          <m:e>
                            <m:r>
                              <m:rPr>
                                <m:sty m:val="p"/>
                              </m:rPr>
                              <a:rPr lang="en-US" b="0" i="0" smtClean="0">
                                <a:latin typeface="Cambria Math"/>
                              </a:rPr>
                              <m:t>L</m:t>
                            </m:r>
                          </m:e>
                          <m:sup>
                            <m:r>
                              <a:rPr lang="en-US" b="0" i="1" smtClean="0">
                                <a:latin typeface="Cambria Math"/>
                              </a:rPr>
                              <m:t>2</m:t>
                            </m:r>
                          </m:sup>
                        </m:sSup>
                      </m:num>
                      <m:den>
                        <m:r>
                          <a:rPr lang="en-US" b="0" i="1" smtClean="0">
                            <a:latin typeface="Cambria Math"/>
                          </a:rPr>
                          <m:t>2</m:t>
                        </m:r>
                        <m:r>
                          <a:rPr lang="en-US" b="0" i="1" smtClean="0">
                            <a:latin typeface="Cambria Math"/>
                          </a:rPr>
                          <m:t>𝐵𝑏</m:t>
                        </m:r>
                      </m:den>
                    </m:f>
                    <m:r>
                      <a:rPr lang="en-US" b="0" i="1" smtClean="0">
                        <a:latin typeface="Cambria Math"/>
                      </a:rPr>
                      <m:t>+</m:t>
                    </m:r>
                    <m:r>
                      <a:rPr lang="en-US" b="0" i="1" smtClean="0">
                        <a:latin typeface="Cambria Math"/>
                      </a:rPr>
                      <m:t>𝑃</m:t>
                    </m:r>
                    <m:f>
                      <m:fPr>
                        <m:ctrlPr>
                          <a:rPr lang="en-US" b="0" i="1" smtClean="0">
                            <a:latin typeface="Cambria Math"/>
                          </a:rPr>
                        </m:ctrlPr>
                      </m:fPr>
                      <m:num>
                        <m:sSup>
                          <m:sSupPr>
                            <m:ctrlPr>
                              <a:rPr lang="en-US" b="0" i="1" smtClean="0">
                                <a:latin typeface="Cambria Math"/>
                              </a:rPr>
                            </m:ctrlPr>
                          </m:sSupPr>
                          <m:e>
                            <m:r>
                              <a:rPr lang="en-US" b="0" i="1" smtClean="0">
                                <a:latin typeface="Cambria Math"/>
                              </a:rPr>
                              <m:t>𝑆</m:t>
                            </m:r>
                          </m:e>
                          <m:sup>
                            <m:r>
                              <a:rPr lang="en-US" b="0" i="1" smtClean="0">
                                <a:latin typeface="Cambria Math"/>
                              </a:rPr>
                              <m:t>2</m:t>
                            </m:r>
                          </m:sup>
                        </m:sSup>
                      </m:num>
                      <m:den>
                        <m:r>
                          <a:rPr lang="en-US" b="0" i="1" smtClean="0">
                            <a:latin typeface="Cambria Math"/>
                          </a:rPr>
                          <m:t>2</m:t>
                        </m:r>
                        <m:r>
                          <a:rPr lang="en-US" b="0" i="1" smtClean="0">
                            <a:latin typeface="Cambria Math"/>
                          </a:rPr>
                          <m:t>𝐵𝑏</m:t>
                        </m:r>
                      </m:den>
                    </m:f>
                  </m:oMath>
                </a14:m>
                <a:endParaRPr lang="ar-IQ" dirty="0" smtClean="0"/>
              </a:p>
              <a:p>
                <a:pPr algn="ctr"/>
                <a:r>
                  <a:rPr lang="ar-IQ" dirty="0" smtClean="0"/>
                  <a:t>عندما </a:t>
                </a:r>
                <a14:m>
                  <m:oMath xmlns:m="http://schemas.openxmlformats.org/officeDocument/2006/math">
                    <m:r>
                      <a:rPr lang="en-US" b="0" i="1" smtClean="0">
                        <a:latin typeface="Cambria Math"/>
                      </a:rPr>
                      <m:t>𝑏</m:t>
                    </m:r>
                    <m:r>
                      <a:rPr lang="en-US" b="0" i="1" smtClean="0">
                        <a:latin typeface="Cambria Math"/>
                      </a:rPr>
                      <m:t>=(</m:t>
                    </m:r>
                    <m:r>
                      <a:rPr lang="en-US" b="0" i="1" smtClean="0">
                        <a:latin typeface="Cambria Math"/>
                      </a:rPr>
                      <m:t>1</m:t>
                    </m:r>
                    <m:r>
                      <a:rPr lang="en-US" b="0" i="1" smtClean="0">
                        <a:latin typeface="Cambria Math"/>
                      </a:rPr>
                      <m:t>−</m:t>
                    </m:r>
                    <m:f>
                      <m:fPr>
                        <m:ctrlPr>
                          <a:rPr lang="en-US" b="0" i="1" smtClean="0">
                            <a:latin typeface="Cambria Math"/>
                          </a:rPr>
                        </m:ctrlPr>
                      </m:fPr>
                      <m:num>
                        <m:r>
                          <a:rPr lang="en-US" b="0" i="1" smtClean="0">
                            <a:latin typeface="Cambria Math"/>
                          </a:rPr>
                          <m:t>𝐵</m:t>
                        </m:r>
                      </m:num>
                      <m:den>
                        <m:r>
                          <a:rPr lang="en-US" b="0" i="1" smtClean="0">
                            <a:latin typeface="Cambria Math"/>
                            <a:ea typeface="Cambria Math"/>
                          </a:rPr>
                          <m:t>∝</m:t>
                        </m:r>
                      </m:den>
                    </m:f>
                    <m:r>
                      <a:rPr lang="en-US" b="0" i="1" smtClean="0">
                        <a:latin typeface="Cambria Math"/>
                      </a:rPr>
                      <m:t>)</m:t>
                    </m:r>
                  </m:oMath>
                </a14:m>
                <a:endParaRPr lang="ar-IQ" dirty="0" smtClean="0"/>
              </a:p>
              <a:p>
                <a:pPr algn="ctr"/>
                <a:r>
                  <a:rPr lang="ar-IQ" b="0" i="0" dirty="0" smtClean="0">
                    <a:latin typeface="Cambria Math"/>
                  </a:rPr>
                  <a:t>ولغرض تعويض </a:t>
                </a:r>
                <a:r>
                  <a:rPr lang="en-US" b="0" i="0" dirty="0" smtClean="0">
                    <a:latin typeface="Cambria Math"/>
                  </a:rPr>
                  <a:t>L</a:t>
                </a:r>
                <a:r>
                  <a:rPr lang="ar-IQ" b="0" i="0" dirty="0" smtClean="0">
                    <a:latin typeface="Cambria Math"/>
                  </a:rPr>
                  <a:t> </a:t>
                </a:r>
                <a14:m>
                  <m:oMath xmlns:m="http://schemas.openxmlformats.org/officeDocument/2006/math">
                    <m:sSub>
                      <m:sSubPr>
                        <m:ctrlPr>
                          <a:rPr lang="ar-IQ" b="0" i="1" smtClean="0">
                            <a:latin typeface="Cambria Math"/>
                          </a:rPr>
                        </m:ctrlPr>
                      </m:sSubPr>
                      <m:e>
                        <m:r>
                          <m:rPr>
                            <m:sty m:val="p"/>
                          </m:rPr>
                          <a:rPr lang="en-US" b="0" i="0" smtClean="0">
                            <a:latin typeface="Cambria Math"/>
                          </a:rPr>
                          <m:t>t</m:t>
                        </m:r>
                      </m:e>
                      <m:sub>
                        <m:r>
                          <a:rPr lang="ar-IQ" b="0" i="0" smtClean="0">
                            <a:latin typeface="Cambria Math"/>
                          </a:rPr>
                          <m:t>1</m:t>
                        </m:r>
                      </m:sub>
                    </m:sSub>
                    <m:r>
                      <a:rPr lang="ar-IQ" b="0" i="0" smtClean="0">
                        <a:latin typeface="Cambria Math"/>
                      </a:rPr>
                      <m:t>+</m:t>
                    </m:r>
                    <m:sSub>
                      <m:sSubPr>
                        <m:ctrlPr>
                          <a:rPr lang="ar-IQ" b="0" i="1" smtClean="0">
                            <a:latin typeface="Cambria Math"/>
                          </a:rPr>
                        </m:ctrlPr>
                      </m:sSubPr>
                      <m:e>
                        <m:r>
                          <m:rPr>
                            <m:sty m:val="p"/>
                          </m:rPr>
                          <a:rPr lang="en-US" b="0" i="0" smtClean="0">
                            <a:latin typeface="Cambria Math"/>
                          </a:rPr>
                          <m:t>t</m:t>
                        </m:r>
                      </m:e>
                      <m:sub>
                        <m:r>
                          <a:rPr lang="ar-IQ" b="0" i="0" smtClean="0">
                            <a:latin typeface="Cambria Math"/>
                          </a:rPr>
                          <m:t>2</m:t>
                        </m:r>
                      </m:sub>
                    </m:sSub>
                    <m:r>
                      <a:rPr lang="ar-IQ" b="0" i="0" smtClean="0">
                        <a:latin typeface="Cambria Math"/>
                      </a:rPr>
                      <m:t>=</m:t>
                    </m:r>
                    <m:f>
                      <m:fPr>
                        <m:ctrlPr>
                          <a:rPr lang="ar-IQ" b="0" i="1" smtClean="0">
                            <a:latin typeface="Cambria Math"/>
                          </a:rPr>
                        </m:ctrlPr>
                      </m:fPr>
                      <m:num>
                        <m:r>
                          <m:rPr>
                            <m:sty m:val="p"/>
                          </m:rPr>
                          <a:rPr lang="en-US" b="0" i="0" smtClean="0">
                            <a:latin typeface="Cambria Math"/>
                          </a:rPr>
                          <m:t>s</m:t>
                        </m:r>
                      </m:num>
                      <m:den>
                        <m:r>
                          <a:rPr lang="ar-IQ" b="0" i="1" smtClean="0">
                            <a:latin typeface="Cambria Math"/>
                            <a:ea typeface="Cambria Math"/>
                          </a:rPr>
                          <m:t>∝−</m:t>
                        </m:r>
                        <m:r>
                          <m:rPr>
                            <m:sty m:val="p"/>
                          </m:rPr>
                          <a:rPr lang="en-US" b="0" i="0" smtClean="0">
                            <a:latin typeface="Cambria Math"/>
                            <a:ea typeface="Cambria Math"/>
                          </a:rPr>
                          <m:t>B</m:t>
                        </m:r>
                      </m:den>
                    </m:f>
                    <m:r>
                      <a:rPr lang="ar-IQ" b="0" i="0" smtClean="0">
                        <a:latin typeface="Cambria Math"/>
                      </a:rPr>
                      <m:t>+</m:t>
                    </m:r>
                    <m:f>
                      <m:fPr>
                        <m:ctrlPr>
                          <a:rPr lang="ar-IQ" b="0" i="1" smtClean="0">
                            <a:latin typeface="Cambria Math"/>
                          </a:rPr>
                        </m:ctrlPr>
                      </m:fPr>
                      <m:num>
                        <m:r>
                          <m:rPr>
                            <m:sty m:val="p"/>
                          </m:rPr>
                          <a:rPr lang="en-US" b="0" i="0" smtClean="0">
                            <a:latin typeface="Cambria Math"/>
                          </a:rPr>
                          <m:t>L</m:t>
                        </m:r>
                      </m:num>
                      <m:den>
                        <m:r>
                          <a:rPr lang="ar-IQ" b="0" i="1" smtClean="0">
                            <a:latin typeface="Cambria Math"/>
                            <a:ea typeface="Cambria Math"/>
                          </a:rPr>
                          <m:t>∝−</m:t>
                        </m:r>
                        <m:r>
                          <a:rPr lang="en-US" b="0" i="1" smtClean="0">
                            <a:latin typeface="Cambria Math"/>
                            <a:ea typeface="Cambria Math"/>
                          </a:rPr>
                          <m:t>𝐵</m:t>
                        </m:r>
                      </m:den>
                    </m:f>
                    <m:r>
                      <a:rPr lang="ar-IQ" b="0" i="0" smtClean="0">
                        <a:latin typeface="Cambria Math"/>
                      </a:rPr>
                      <m:t>                   </m:t>
                    </m:r>
                  </m:oMath>
                </a14:m>
                <a:endParaRPr lang="ar-IQ" b="0" i="0" dirty="0" smtClean="0">
                  <a:latin typeface="Cambria Math"/>
                </a:endParaRPr>
              </a:p>
              <a:p>
                <a:pPr algn="ctr"/>
                <a:r>
                  <a:rPr lang="en-US" dirty="0" smtClean="0">
                    <a:latin typeface="Cambria Math"/>
                  </a:rPr>
                  <a:t>(</a:t>
                </a:r>
                <a14:m>
                  <m:oMath xmlns:m="http://schemas.openxmlformats.org/officeDocument/2006/math">
                    <m:sSub>
                      <m:sSubPr>
                        <m:ctrlPr>
                          <a:rPr lang="en-US" i="1" smtClean="0">
                            <a:latin typeface="Cambria Math"/>
                          </a:rPr>
                        </m:ctrlPr>
                      </m:sSubPr>
                      <m:e>
                        <m:r>
                          <m:rPr>
                            <m:sty m:val="p"/>
                          </m:rPr>
                          <a:rPr lang="en-US" b="0" i="0" smtClean="0">
                            <a:latin typeface="Cambria Math"/>
                          </a:rPr>
                          <m:t>t</m:t>
                        </m:r>
                      </m:e>
                      <m:sub>
                        <m:r>
                          <a:rPr lang="en-US" b="0" i="0" smtClean="0">
                            <a:latin typeface="Cambria Math"/>
                          </a:rPr>
                          <m:t>1</m:t>
                        </m:r>
                      </m:sub>
                    </m:sSub>
                    <m:r>
                      <a:rPr lang="en-US" b="0" i="0" smtClean="0">
                        <a:latin typeface="Cambria Math"/>
                      </a:rPr>
                      <m:t>+</m:t>
                    </m:r>
                    <m:sSub>
                      <m:sSubPr>
                        <m:ctrlPr>
                          <a:rPr lang="en-US" i="1" smtClean="0">
                            <a:latin typeface="Cambria Math"/>
                          </a:rPr>
                        </m:ctrlPr>
                      </m:sSubPr>
                      <m:e>
                        <m:r>
                          <m:rPr>
                            <m:sty m:val="p"/>
                          </m:rPr>
                          <a:rPr lang="en-US" b="0" i="0" smtClean="0">
                            <a:latin typeface="Cambria Math"/>
                          </a:rPr>
                          <m:t>t</m:t>
                        </m:r>
                      </m:e>
                      <m:sub>
                        <m:r>
                          <a:rPr lang="en-US" b="0" i="0" smtClean="0">
                            <a:latin typeface="Cambria Math"/>
                          </a:rPr>
                          <m:t>2</m:t>
                        </m:r>
                      </m:sub>
                    </m:sSub>
                  </m:oMath>
                </a14:m>
                <a:r>
                  <a:rPr lang="en-US" dirty="0" smtClean="0">
                    <a:latin typeface="Cambria Math"/>
                  </a:rPr>
                  <a:t>)(</a:t>
                </a:r>
                <a14:m>
                  <m:oMath xmlns:m="http://schemas.openxmlformats.org/officeDocument/2006/math">
                    <m:r>
                      <a:rPr lang="en-US" i="1" dirty="0" smtClean="0">
                        <a:latin typeface="Cambria Math"/>
                        <a:ea typeface="Cambria Math"/>
                      </a:rPr>
                      <m:t>∝</m:t>
                    </m:r>
                    <m:r>
                      <a:rPr lang="en-US" b="0" i="1" dirty="0" smtClean="0">
                        <a:latin typeface="Cambria Math"/>
                        <a:ea typeface="Cambria Math"/>
                      </a:rPr>
                      <m:t>−</m:t>
                    </m:r>
                    <m:r>
                      <a:rPr lang="en-US" b="0" i="1" dirty="0" smtClean="0">
                        <a:latin typeface="Cambria Math"/>
                        <a:ea typeface="Cambria Math"/>
                      </a:rPr>
                      <m:t>𝐵</m:t>
                    </m:r>
                    <m:r>
                      <a:rPr lang="en-US" b="0" i="1" dirty="0" smtClean="0">
                        <a:latin typeface="Cambria Math"/>
                        <a:ea typeface="Cambria Math"/>
                      </a:rPr>
                      <m:t>)=</m:t>
                    </m:r>
                    <m:r>
                      <a:rPr lang="en-US" b="0" i="1" dirty="0" smtClean="0">
                        <a:latin typeface="Cambria Math"/>
                        <a:ea typeface="Cambria Math"/>
                      </a:rPr>
                      <m:t>𝐿</m:t>
                    </m:r>
                    <m:r>
                      <a:rPr lang="en-US" b="0" i="1" dirty="0" smtClean="0">
                        <a:latin typeface="Cambria Math"/>
                        <a:ea typeface="Cambria Math"/>
                      </a:rPr>
                      <m:t>+</m:t>
                    </m:r>
                    <m:r>
                      <a:rPr lang="en-US" b="0" i="1" dirty="0" smtClean="0">
                        <a:latin typeface="Cambria Math"/>
                        <a:ea typeface="Cambria Math"/>
                      </a:rPr>
                      <m:t>𝑆</m:t>
                    </m:r>
                    <m:r>
                      <a:rPr lang="en-US" b="0" i="1" dirty="0" smtClean="0">
                        <a:latin typeface="Cambria Math"/>
                        <a:ea typeface="Cambria Math"/>
                      </a:rPr>
                      <m:t>                                       </m:t>
                    </m:r>
                  </m:oMath>
                </a14:m>
                <a:endParaRPr lang="en-US" b="0" dirty="0" smtClean="0">
                  <a:latin typeface="Cambria Math"/>
                  <a:ea typeface="Cambria Math"/>
                </a:endParaRPr>
              </a:p>
              <a:p>
                <a:pPr algn="ctr"/>
                <a14:m>
                  <m:oMathPara xmlns:m="http://schemas.openxmlformats.org/officeDocument/2006/math">
                    <m:oMathParaPr>
                      <m:jc m:val="centerGroup"/>
                    </m:oMathParaPr>
                    <m:oMath xmlns:m="http://schemas.openxmlformats.org/officeDocument/2006/math">
                      <m:f>
                        <m:fPr>
                          <m:ctrlPr>
                            <a:rPr lang="ar-IQ" b="0" i="1" smtClean="0">
                              <a:latin typeface="Cambria Math"/>
                            </a:rPr>
                          </m:ctrlPr>
                        </m:fPr>
                        <m:num>
                          <m:r>
                            <a:rPr lang="en-US" b="0" i="1" smtClean="0">
                              <a:latin typeface="Cambria Math"/>
                            </a:rPr>
                            <m:t>𝑄</m:t>
                          </m:r>
                        </m:num>
                        <m:den>
                          <m:r>
                            <a:rPr lang="ar-IQ" b="0" i="1" smtClean="0">
                              <a:latin typeface="Cambria Math"/>
                              <a:ea typeface="Cambria Math"/>
                            </a:rPr>
                            <m:t>∝</m:t>
                          </m:r>
                        </m:den>
                      </m:f>
                      <m:d>
                        <m:dPr>
                          <m:ctrlPr>
                            <a:rPr lang="en-US" b="0" i="1" smtClean="0">
                              <a:latin typeface="Cambria Math"/>
                            </a:rPr>
                          </m:ctrlPr>
                        </m:dPr>
                        <m:e>
                          <m:r>
                            <a:rPr lang="en-US" b="0" i="1" smtClean="0">
                              <a:latin typeface="Cambria Math"/>
                              <a:ea typeface="Cambria Math"/>
                            </a:rPr>
                            <m:t>∝−</m:t>
                          </m:r>
                          <m:r>
                            <a:rPr lang="en-US" b="0" i="1" smtClean="0">
                              <a:latin typeface="Cambria Math"/>
                              <a:ea typeface="Cambria Math"/>
                            </a:rPr>
                            <m:t>𝐵</m:t>
                          </m:r>
                        </m:e>
                      </m:d>
                      <m:r>
                        <a:rPr lang="en-US" b="0" i="1" smtClean="0">
                          <a:latin typeface="Cambria Math"/>
                          <a:ea typeface="Cambria Math"/>
                        </a:rPr>
                        <m:t>=</m:t>
                      </m:r>
                      <m:r>
                        <a:rPr lang="en-US" b="0" i="1" smtClean="0">
                          <a:latin typeface="Cambria Math"/>
                          <a:ea typeface="Cambria Math"/>
                        </a:rPr>
                        <m:t>𝐿</m:t>
                      </m:r>
                      <m:r>
                        <a:rPr lang="en-US" b="0" i="1" smtClean="0">
                          <a:latin typeface="Cambria Math"/>
                          <a:ea typeface="Cambria Math"/>
                        </a:rPr>
                        <m:t>+</m:t>
                      </m:r>
                      <m:r>
                        <a:rPr lang="en-US" b="0" i="1" smtClean="0">
                          <a:latin typeface="Cambria Math"/>
                          <a:ea typeface="Cambria Math"/>
                        </a:rPr>
                        <m:t>𝑆</m:t>
                      </m:r>
                      <m:r>
                        <a:rPr lang="en-US" b="0" i="1" smtClean="0">
                          <a:latin typeface="Cambria Math"/>
                          <a:ea typeface="Cambria Math"/>
                        </a:rPr>
                        <m:t>                    </m:t>
                      </m:r>
                    </m:oMath>
                  </m:oMathPara>
                </a14:m>
                <a:endParaRPr lang="en-US" b="0" i="1" dirty="0" smtClean="0">
                  <a:latin typeface="Cambria Math"/>
                  <a:ea typeface="Cambria Math"/>
                </a:endParaRPr>
              </a:p>
              <a:p>
                <a:pPr algn="ctr"/>
                <a:endParaRPr lang="en-US" b="0" i="1" dirty="0" smtClean="0">
                  <a:latin typeface="Cambria Math"/>
                  <a:ea typeface="Cambria Math"/>
                </a:endParaRPr>
              </a:p>
              <a:p>
                <a:pPr algn="ctr"/>
                <a:endParaRPr lang="en-US" i="1" dirty="0">
                  <a:latin typeface="Cambria Math"/>
                  <a:ea typeface="Cambria Math"/>
                </a:endParaRPr>
              </a:p>
              <a:p>
                <a:pPr algn="ctr"/>
                <a:endParaRPr lang="en-US" b="0" i="1" dirty="0" smtClean="0">
                  <a:latin typeface="Cambria Math"/>
                  <a:ea typeface="Cambria Math"/>
                </a:endParaRPr>
              </a:p>
              <a:p>
                <a:pPr algn="ctr"/>
                <a:r>
                  <a:rPr lang="ar-IQ" dirty="0" smtClean="0">
                    <a:latin typeface="Cambria Math"/>
                    <a:ea typeface="Cambria Math"/>
                  </a:rPr>
                  <a:t>وعند ذلك تكون الكلفة الكلية لكل وحده وقت </a:t>
                </a:r>
              </a:p>
              <a:p>
                <a:pPr algn="ctr"/>
                <a14:m>
                  <m:oMathPara xmlns:m="http://schemas.openxmlformats.org/officeDocument/2006/math">
                    <m:oMathParaPr>
                      <m:jc m:val="centerGroup"/>
                    </m:oMathParaPr>
                    <m:oMath xmlns:m="http://schemas.openxmlformats.org/officeDocument/2006/math">
                      <m:r>
                        <a:rPr lang="en-US" b="0" i="1" smtClean="0">
                          <a:latin typeface="Cambria Math"/>
                          <a:ea typeface="Cambria Math"/>
                        </a:rPr>
                        <m:t>𝑧</m:t>
                      </m:r>
                      <m:r>
                        <a:rPr lang="en-US" b="0" i="1" smtClean="0">
                          <a:latin typeface="Cambria Math"/>
                          <a:ea typeface="Cambria Math"/>
                        </a:rPr>
                        <m:t>=</m:t>
                      </m:r>
                      <m:f>
                        <m:fPr>
                          <m:ctrlPr>
                            <a:rPr lang="en-US" b="0" i="1" smtClean="0">
                              <a:latin typeface="Cambria Math"/>
                              <a:ea typeface="Cambria Math"/>
                            </a:rPr>
                          </m:ctrlPr>
                        </m:fPr>
                        <m:num>
                          <m:r>
                            <a:rPr lang="en-US" b="0" i="1" smtClean="0">
                              <a:latin typeface="Cambria Math"/>
                              <a:ea typeface="Cambria Math"/>
                            </a:rPr>
                            <m:t>𝑘𝐵</m:t>
                          </m:r>
                        </m:num>
                        <m:den>
                          <m:r>
                            <a:rPr lang="en-US" b="0" i="1" smtClean="0">
                              <a:latin typeface="Cambria Math"/>
                              <a:ea typeface="Cambria Math"/>
                            </a:rPr>
                            <m:t>𝑄</m:t>
                          </m:r>
                        </m:den>
                      </m:f>
                      <m:r>
                        <a:rPr lang="en-US" b="0" i="1" smtClean="0">
                          <a:latin typeface="Cambria Math"/>
                          <a:ea typeface="Cambria Math"/>
                        </a:rPr>
                        <m:t>+</m:t>
                      </m:r>
                      <m:r>
                        <a:rPr lang="en-US" b="0" i="1" smtClean="0">
                          <a:latin typeface="Cambria Math"/>
                          <a:ea typeface="Cambria Math"/>
                        </a:rPr>
                        <m:t>h</m:t>
                      </m:r>
                      <m:f>
                        <m:fPr>
                          <m:ctrlPr>
                            <a:rPr lang="en-US" b="0" i="1" smtClean="0">
                              <a:latin typeface="Cambria Math"/>
                              <a:ea typeface="Cambria Math"/>
                            </a:rPr>
                          </m:ctrlPr>
                        </m:fPr>
                        <m:num>
                          <m:sSup>
                            <m:sSupPr>
                              <m:ctrlPr>
                                <a:rPr lang="en-US" b="0" i="1" smtClean="0">
                                  <a:latin typeface="Cambria Math"/>
                                  <a:ea typeface="Cambria Math"/>
                                </a:rPr>
                              </m:ctrlPr>
                            </m:sSupPr>
                            <m:e>
                              <m:r>
                                <m:rPr>
                                  <m:sty m:val="p"/>
                                </m:rPr>
                                <a:rPr lang="en-US" b="0" i="0" smtClean="0">
                                  <a:latin typeface="Cambria Math"/>
                                  <a:ea typeface="Cambria Math"/>
                                </a:rPr>
                                <m:t>L</m:t>
                              </m:r>
                            </m:e>
                            <m:sup>
                              <m:r>
                                <a:rPr lang="en-US" b="0" i="0" smtClean="0">
                                  <a:latin typeface="Cambria Math"/>
                                  <a:ea typeface="Cambria Math"/>
                                </a:rPr>
                                <m:t>2</m:t>
                              </m:r>
                            </m:sup>
                          </m:sSup>
                        </m:num>
                        <m:den>
                          <m:r>
                            <a:rPr lang="en-US" b="0" i="0" smtClean="0">
                              <a:latin typeface="Cambria Math"/>
                              <a:ea typeface="Cambria Math"/>
                            </a:rPr>
                            <m:t>2</m:t>
                          </m:r>
                          <m:r>
                            <m:rPr>
                              <m:sty m:val="p"/>
                            </m:rPr>
                            <a:rPr lang="en-US" b="0" i="0" smtClean="0">
                              <a:latin typeface="Cambria Math"/>
                              <a:ea typeface="Cambria Math"/>
                            </a:rPr>
                            <m:t>Qb</m:t>
                          </m:r>
                        </m:den>
                      </m:f>
                      <m:r>
                        <a:rPr lang="en-US" b="0" i="0" smtClean="0">
                          <a:latin typeface="Cambria Math"/>
                          <a:ea typeface="Cambria Math"/>
                        </a:rPr>
                        <m:t>+</m:t>
                      </m:r>
                      <m:r>
                        <m:rPr>
                          <m:sty m:val="p"/>
                        </m:rPr>
                        <a:rPr lang="en-US" b="0" i="0" smtClean="0">
                          <a:latin typeface="Cambria Math"/>
                          <a:ea typeface="Cambria Math"/>
                        </a:rPr>
                        <m:t>P</m:t>
                      </m:r>
                      <m:f>
                        <m:fPr>
                          <m:ctrlPr>
                            <a:rPr lang="en-US" b="0" i="1" smtClean="0">
                              <a:latin typeface="Cambria Math"/>
                              <a:ea typeface="Cambria Math"/>
                            </a:rPr>
                          </m:ctrlPr>
                        </m:fPr>
                        <m:num>
                          <m:sSup>
                            <m:sSupPr>
                              <m:ctrlPr>
                                <a:rPr lang="en-US" b="0" i="1" smtClean="0">
                                  <a:latin typeface="Cambria Math"/>
                                  <a:ea typeface="Cambria Math"/>
                                </a:rPr>
                              </m:ctrlPr>
                            </m:sSupPr>
                            <m:e>
                              <m:r>
                                <a:rPr lang="en-US" b="0" i="1" smtClean="0">
                                  <a:latin typeface="Cambria Math"/>
                                  <a:ea typeface="Cambria Math"/>
                                </a:rPr>
                                <m:t>𝑆</m:t>
                              </m:r>
                            </m:e>
                            <m:sup>
                              <m:r>
                                <a:rPr lang="en-US" b="0" i="1" smtClean="0">
                                  <a:latin typeface="Cambria Math"/>
                                  <a:ea typeface="Cambria Math"/>
                                </a:rPr>
                                <m:t>2</m:t>
                              </m:r>
                            </m:sup>
                          </m:sSup>
                        </m:num>
                        <m:den>
                          <m:r>
                            <a:rPr lang="en-US" b="0" i="0" smtClean="0">
                              <a:latin typeface="Cambria Math"/>
                              <a:ea typeface="Cambria Math"/>
                            </a:rPr>
                            <m:t>2</m:t>
                          </m:r>
                          <m:r>
                            <m:rPr>
                              <m:sty m:val="p"/>
                            </m:rPr>
                            <a:rPr lang="en-US" b="0" i="0" smtClean="0">
                              <a:latin typeface="Cambria Math"/>
                              <a:ea typeface="Cambria Math"/>
                            </a:rPr>
                            <m:t>Qb</m:t>
                          </m:r>
                        </m:den>
                      </m:f>
                    </m:oMath>
                  </m:oMathPara>
                </a14:m>
                <a:endParaRPr lang="ar-IQ" dirty="0" smtClean="0">
                  <a:latin typeface="Cambria Math"/>
                  <a:ea typeface="Cambria Math"/>
                </a:endParaRPr>
              </a:p>
              <a:p>
                <a:pPr algn="ctr"/>
                <a:endParaRPr lang="ar-IQ" dirty="0" smtClean="0">
                  <a:latin typeface="Cambria Math"/>
                  <a:ea typeface="Cambria Math"/>
                </a:endParaRPr>
              </a:p>
              <a:p>
                <a:pPr algn="ctr"/>
                <a14:m>
                  <m:oMathPara xmlns:m="http://schemas.openxmlformats.org/officeDocument/2006/math">
                    <m:oMathParaPr>
                      <m:jc m:val="centerGroup"/>
                    </m:oMathParaPr>
                    <m:oMath xmlns:m="http://schemas.openxmlformats.org/officeDocument/2006/math">
                      <m:r>
                        <a:rPr lang="en-US" i="1">
                          <a:latin typeface="Cambria Math"/>
                          <a:ea typeface="Cambria Math"/>
                        </a:rPr>
                        <m:t>𝑧</m:t>
                      </m:r>
                      <m:r>
                        <a:rPr lang="en-US" i="1">
                          <a:latin typeface="Cambria Math"/>
                          <a:ea typeface="Cambria Math"/>
                        </a:rPr>
                        <m:t>=</m:t>
                      </m:r>
                      <m:f>
                        <m:fPr>
                          <m:ctrlPr>
                            <a:rPr lang="en-US" i="1">
                              <a:latin typeface="Cambria Math"/>
                              <a:ea typeface="Cambria Math"/>
                            </a:rPr>
                          </m:ctrlPr>
                        </m:fPr>
                        <m:num>
                          <m:r>
                            <a:rPr lang="en-US" i="1">
                              <a:latin typeface="Cambria Math"/>
                              <a:ea typeface="Cambria Math"/>
                            </a:rPr>
                            <m:t>𝑘𝐵</m:t>
                          </m:r>
                        </m:num>
                        <m:den>
                          <m:r>
                            <a:rPr lang="en-US" i="1">
                              <a:latin typeface="Cambria Math"/>
                              <a:ea typeface="Cambria Math"/>
                            </a:rPr>
                            <m:t>𝑄</m:t>
                          </m:r>
                        </m:den>
                      </m:f>
                      <m:r>
                        <a:rPr lang="en-US" i="1">
                          <a:latin typeface="Cambria Math"/>
                          <a:ea typeface="Cambria Math"/>
                        </a:rPr>
                        <m:t>+</m:t>
                      </m:r>
                      <m:r>
                        <a:rPr lang="en-US" i="1">
                          <a:latin typeface="Cambria Math"/>
                          <a:ea typeface="Cambria Math"/>
                        </a:rPr>
                        <m:t>h</m:t>
                      </m:r>
                      <m:f>
                        <m:fPr>
                          <m:ctrlPr>
                            <a:rPr lang="en-US" i="1">
                              <a:latin typeface="Cambria Math"/>
                              <a:ea typeface="Cambria Math"/>
                            </a:rPr>
                          </m:ctrlPr>
                        </m:fPr>
                        <m:num>
                          <m:sSup>
                            <m:sSupPr>
                              <m:ctrlPr>
                                <a:rPr lang="en-US" i="1">
                                  <a:latin typeface="Cambria Math"/>
                                  <a:ea typeface="Cambria Math"/>
                                </a:rPr>
                              </m:ctrlPr>
                            </m:sSupPr>
                            <m:e>
                              <m:r>
                                <a:rPr lang="en-US" b="0" i="0" smtClean="0">
                                  <a:latin typeface="Cambria Math"/>
                                  <a:ea typeface="Cambria Math"/>
                                </a:rPr>
                                <m:t>(</m:t>
                              </m:r>
                              <m:r>
                                <a:rPr lang="en-US" b="0" i="1" smtClean="0">
                                  <a:latin typeface="Cambria Math"/>
                                  <a:ea typeface="Cambria Math"/>
                                </a:rPr>
                                <m:t>𝑄𝑏</m:t>
                              </m:r>
                              <m:r>
                                <a:rPr lang="en-US" b="0" i="1" smtClean="0">
                                  <a:latin typeface="Cambria Math"/>
                                  <a:ea typeface="Cambria Math"/>
                                </a:rPr>
                                <m:t>−</m:t>
                              </m:r>
                              <m:r>
                                <a:rPr lang="en-US" b="0" i="1" smtClean="0">
                                  <a:latin typeface="Cambria Math"/>
                                  <a:ea typeface="Cambria Math"/>
                                </a:rPr>
                                <m:t>𝑠</m:t>
                              </m:r>
                              <m:r>
                                <a:rPr lang="en-US" b="0" i="1" smtClean="0">
                                  <a:latin typeface="Cambria Math"/>
                                  <a:ea typeface="Cambria Math"/>
                                </a:rPr>
                                <m:t>)</m:t>
                              </m:r>
                            </m:e>
                            <m:sup>
                              <m:r>
                                <a:rPr lang="en-US">
                                  <a:latin typeface="Cambria Math"/>
                                  <a:ea typeface="Cambria Math"/>
                                </a:rPr>
                                <m:t>2</m:t>
                              </m:r>
                            </m:sup>
                          </m:sSup>
                        </m:num>
                        <m:den>
                          <m:r>
                            <a:rPr lang="en-US">
                              <a:latin typeface="Cambria Math"/>
                              <a:ea typeface="Cambria Math"/>
                            </a:rPr>
                            <m:t>2</m:t>
                          </m:r>
                          <m:r>
                            <m:rPr>
                              <m:sty m:val="p"/>
                            </m:rPr>
                            <a:rPr lang="en-US">
                              <a:latin typeface="Cambria Math"/>
                              <a:ea typeface="Cambria Math"/>
                            </a:rPr>
                            <m:t>Qb</m:t>
                          </m:r>
                        </m:den>
                      </m:f>
                      <m:r>
                        <a:rPr lang="en-US">
                          <a:latin typeface="Cambria Math"/>
                          <a:ea typeface="Cambria Math"/>
                        </a:rPr>
                        <m:t>+</m:t>
                      </m:r>
                      <m:r>
                        <m:rPr>
                          <m:sty m:val="p"/>
                        </m:rPr>
                        <a:rPr lang="en-US">
                          <a:latin typeface="Cambria Math"/>
                          <a:ea typeface="Cambria Math"/>
                        </a:rPr>
                        <m:t>P</m:t>
                      </m:r>
                      <m:f>
                        <m:fPr>
                          <m:ctrlPr>
                            <a:rPr lang="en-US" i="1">
                              <a:latin typeface="Cambria Math"/>
                              <a:ea typeface="Cambria Math"/>
                            </a:rPr>
                          </m:ctrlPr>
                        </m:fPr>
                        <m:num>
                          <m:sSup>
                            <m:sSupPr>
                              <m:ctrlPr>
                                <a:rPr lang="en-US" i="1">
                                  <a:latin typeface="Cambria Math"/>
                                  <a:ea typeface="Cambria Math"/>
                                </a:rPr>
                              </m:ctrlPr>
                            </m:sSupPr>
                            <m:e>
                              <m:r>
                                <a:rPr lang="en-US" b="0" i="1" smtClean="0">
                                  <a:latin typeface="Cambria Math"/>
                                  <a:ea typeface="Cambria Math"/>
                                </a:rPr>
                                <m:t>𝑆</m:t>
                              </m:r>
                            </m:e>
                            <m:sup>
                              <m:r>
                                <a:rPr lang="en-US" i="1">
                                  <a:latin typeface="Cambria Math"/>
                                  <a:ea typeface="Cambria Math"/>
                                </a:rPr>
                                <m:t>2</m:t>
                              </m:r>
                            </m:sup>
                          </m:sSup>
                        </m:num>
                        <m:den>
                          <m:r>
                            <a:rPr lang="en-US">
                              <a:latin typeface="Cambria Math"/>
                              <a:ea typeface="Cambria Math"/>
                            </a:rPr>
                            <m:t>2</m:t>
                          </m:r>
                          <m:r>
                            <m:rPr>
                              <m:sty m:val="p"/>
                            </m:rPr>
                            <a:rPr lang="en-US">
                              <a:latin typeface="Cambria Math"/>
                              <a:ea typeface="Cambria Math"/>
                            </a:rPr>
                            <m:t>Qb</m:t>
                          </m:r>
                        </m:den>
                      </m:f>
                    </m:oMath>
                  </m:oMathPara>
                </a14:m>
                <a:endParaRPr lang="ar-IQ" b="0" dirty="0" smtClean="0">
                  <a:latin typeface="Cambria Math"/>
                  <a:ea typeface="Cambria Math"/>
                </a:endParaRPr>
              </a:p>
              <a:p>
                <a:pPr algn="ctr"/>
                <a:r>
                  <a:rPr lang="ar-IQ" sz="1600" dirty="0" smtClean="0">
                    <a:latin typeface="Cambria Math"/>
                    <a:ea typeface="Cambria Math"/>
                  </a:rPr>
                  <a:t>وعند استخراج الكمية المثلى للخزين او الكمية المطلوبة وكمية العجز الامثل يتم اشتقاق المعادلة اعلاه ومساواتها للصفر ويكون </a:t>
                </a:r>
                <a:endParaRPr lang="en-US" sz="1600" b="0" dirty="0" smtClean="0">
                  <a:latin typeface="Cambria Math"/>
                  <a:ea typeface="Cambria Math"/>
                </a:endParaRPr>
              </a:p>
              <a:p>
                <a:pPr algn="ctr"/>
                <a:endParaRPr lang="ar-IQ" b="0" dirty="0" smtClean="0">
                  <a:latin typeface="Cambria Math"/>
                </a:endParaRPr>
              </a:p>
            </p:txBody>
          </p:sp>
        </mc:Choice>
        <mc:Fallback xmlns="">
          <p:sp>
            <p:nvSpPr>
              <p:cNvPr id="2" name="مربع نص 1"/>
              <p:cNvSpPr txBox="1">
                <a:spLocks noRot="1" noChangeAspect="1" noMove="1" noResize="1" noEditPoints="1" noAdjustHandles="1" noChangeArrowheads="1" noChangeShapeType="1" noTextEdit="1"/>
              </p:cNvSpPr>
              <p:nvPr/>
            </p:nvSpPr>
            <p:spPr>
              <a:xfrm>
                <a:off x="179512" y="332656"/>
                <a:ext cx="8712968" cy="6722033"/>
              </a:xfrm>
              <a:prstGeom prst="rect">
                <a:avLst/>
              </a:prstGeom>
              <a:blipFill rotWithShape="1">
                <a:blip r:embed="rId2"/>
                <a:stretch>
                  <a:fillRect t="-454"/>
                </a:stretch>
              </a:blipFill>
            </p:spPr>
            <p:txBody>
              <a:bodyPr/>
              <a:lstStyle/>
              <a:p>
                <a:r>
                  <a:rPr lang="ar-IQ">
                    <a:noFill/>
                  </a:rPr>
                  <a:t> </a:t>
                </a:r>
              </a:p>
            </p:txBody>
          </p:sp>
        </mc:Fallback>
      </mc:AlternateContent>
      <p:sp>
        <p:nvSpPr>
          <p:cNvPr id="3" name="مستطيل 2"/>
          <p:cNvSpPr/>
          <p:nvPr/>
        </p:nvSpPr>
        <p:spPr>
          <a:xfrm>
            <a:off x="2267744" y="3933056"/>
            <a:ext cx="1800200" cy="504056"/>
          </a:xfrm>
          <a:prstGeom prst="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en-US" dirty="0" smtClean="0"/>
              <a:t>L = Q b – S </a:t>
            </a:r>
            <a:endParaRPr lang="ar-IQ" dirty="0"/>
          </a:p>
        </p:txBody>
      </p:sp>
    </p:spTree>
    <p:extLst>
      <p:ext uri="{BB962C8B-B14F-4D97-AF65-F5344CB8AC3E}">
        <p14:creationId xmlns:p14="http://schemas.microsoft.com/office/powerpoint/2010/main" val="35499991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مربع نص 1"/>
              <p:cNvSpPr txBox="1"/>
              <p:nvPr/>
            </p:nvSpPr>
            <p:spPr>
              <a:xfrm>
                <a:off x="251520" y="404664"/>
                <a:ext cx="8640960" cy="2316788"/>
              </a:xfrm>
              <a:prstGeom prst="rect">
                <a:avLst/>
              </a:prstGeom>
              <a:noFill/>
            </p:spPr>
            <p:txBody>
              <a:bodyPr wrap="square" rtlCol="1">
                <a:spAutoFit/>
              </a:bodyPr>
              <a:lstStyle/>
              <a:p>
                <a:pPr/>
                <a14:m>
                  <m:oMathPara xmlns:m="http://schemas.openxmlformats.org/officeDocument/2006/math">
                    <m:oMathParaPr>
                      <m:jc m:val="centerGroup"/>
                    </m:oMathParaPr>
                    <m:oMath xmlns:m="http://schemas.openxmlformats.org/officeDocument/2006/math">
                      <m:sSubSup>
                        <m:sSubSupPr>
                          <m:ctrlPr>
                            <a:rPr lang="ar-IQ" i="1" smtClean="0">
                              <a:latin typeface="Cambria Math"/>
                            </a:rPr>
                          </m:ctrlPr>
                        </m:sSubSupPr>
                        <m:e>
                          <m:r>
                            <a:rPr lang="en-US" b="0" i="1" smtClean="0">
                              <a:latin typeface="Cambria Math"/>
                            </a:rPr>
                            <m:t>𝑄</m:t>
                          </m:r>
                        </m:e>
                        <m:sub>
                          <m:r>
                            <a:rPr lang="ar-IQ" b="0" i="1" smtClean="0">
                              <a:latin typeface="Cambria Math"/>
                            </a:rPr>
                            <m:t>4</m:t>
                          </m:r>
                        </m:sub>
                        <m:sup>
                          <m:r>
                            <a:rPr lang="ar-IQ" b="0" i="1" smtClean="0">
                              <a:latin typeface="Cambria Math"/>
                            </a:rPr>
                            <m:t>∗</m:t>
                          </m:r>
                        </m:sup>
                      </m:sSubSup>
                      <m:r>
                        <a:rPr lang="ar-IQ" b="0" i="1" smtClean="0">
                          <a:latin typeface="Cambria Math"/>
                        </a:rPr>
                        <m:t>=</m:t>
                      </m:r>
                      <m:rad>
                        <m:radPr>
                          <m:degHide m:val="on"/>
                          <m:ctrlPr>
                            <a:rPr lang="ar-IQ" b="0" i="1" smtClean="0">
                              <a:latin typeface="Cambria Math"/>
                            </a:rPr>
                          </m:ctrlPr>
                        </m:radPr>
                        <m:deg/>
                        <m:e>
                          <m:f>
                            <m:fPr>
                              <m:ctrlPr>
                                <a:rPr lang="ar-IQ" b="0" i="1" smtClean="0">
                                  <a:latin typeface="Cambria Math"/>
                                </a:rPr>
                              </m:ctrlPr>
                            </m:fPr>
                            <m:num>
                              <m:r>
                                <a:rPr lang="ar-IQ" b="0" i="1" smtClean="0">
                                  <a:latin typeface="Cambria Math"/>
                                </a:rPr>
                                <m:t>2</m:t>
                              </m:r>
                              <m:r>
                                <a:rPr lang="en-US" b="0" i="1" smtClean="0">
                                  <a:latin typeface="Cambria Math"/>
                                </a:rPr>
                                <m:t>𝐾𝐵</m:t>
                              </m:r>
                              <m:r>
                                <a:rPr lang="en-US" b="0" i="1" smtClean="0">
                                  <a:latin typeface="Cambria Math"/>
                                </a:rPr>
                                <m:t>(</m:t>
                              </m:r>
                              <m:r>
                                <a:rPr lang="en-US" b="0" i="1" smtClean="0">
                                  <a:latin typeface="Cambria Math"/>
                                </a:rPr>
                                <m:t>𝑝</m:t>
                              </m:r>
                              <m:r>
                                <a:rPr lang="en-US" b="0" i="1" smtClean="0">
                                  <a:latin typeface="Cambria Math"/>
                                </a:rPr>
                                <m:t>+</m:t>
                              </m:r>
                              <m:r>
                                <a:rPr lang="en-US" b="0" i="1" smtClean="0">
                                  <a:latin typeface="Cambria Math"/>
                                </a:rPr>
                                <m:t>h</m:t>
                              </m:r>
                              <m:r>
                                <a:rPr lang="en-US" b="0" i="1" smtClean="0">
                                  <a:latin typeface="Cambria Math"/>
                                </a:rPr>
                                <m:t>)</m:t>
                              </m:r>
                            </m:num>
                            <m:den>
                              <m:r>
                                <a:rPr lang="en-US" b="0" i="1" smtClean="0">
                                  <a:latin typeface="Cambria Math"/>
                                </a:rPr>
                                <m:t>h</m:t>
                              </m:r>
                              <m:r>
                                <a:rPr lang="en-US" b="0" i="1" smtClean="0">
                                  <a:latin typeface="Cambria Math"/>
                                </a:rPr>
                                <m:t>𝑏𝑝</m:t>
                              </m:r>
                            </m:den>
                          </m:f>
                        </m:e>
                      </m:rad>
                      <m:r>
                        <a:rPr lang="ar-IQ" b="0" i="1" smtClean="0">
                          <a:latin typeface="Cambria Math"/>
                        </a:rPr>
                        <m:t> </m:t>
                      </m:r>
                    </m:oMath>
                  </m:oMathPara>
                </a14:m>
                <a:endParaRPr lang="ar-IQ" b="0" dirty="0" smtClean="0"/>
              </a:p>
              <a:p>
                <a:pPr/>
                <a14:m>
                  <m:oMathPara xmlns:m="http://schemas.openxmlformats.org/officeDocument/2006/math">
                    <m:oMathParaPr>
                      <m:jc m:val="centerGroup"/>
                    </m:oMathParaPr>
                    <m:oMath xmlns:m="http://schemas.openxmlformats.org/officeDocument/2006/math">
                      <m:r>
                        <a:rPr lang="en-US" b="0" i="1" smtClean="0">
                          <a:latin typeface="Cambria Math"/>
                        </a:rPr>
                        <m:t>𝑆</m:t>
                      </m:r>
                      <m:r>
                        <a:rPr lang="en-US" b="0" i="1" smtClean="0">
                          <a:latin typeface="Cambria Math"/>
                        </a:rPr>
                        <m:t>=</m:t>
                      </m:r>
                      <m:f>
                        <m:fPr>
                          <m:ctrlPr>
                            <a:rPr lang="en-US" b="0" i="1" smtClean="0">
                              <a:latin typeface="Cambria Math"/>
                            </a:rPr>
                          </m:ctrlPr>
                        </m:fPr>
                        <m:num>
                          <m:r>
                            <a:rPr lang="en-US" b="0" i="1" smtClean="0">
                              <a:latin typeface="Cambria Math"/>
                            </a:rPr>
                            <m:t>h</m:t>
                          </m:r>
                          <m:r>
                            <a:rPr lang="en-US" b="0" i="1" smtClean="0">
                              <a:latin typeface="Cambria Math"/>
                            </a:rPr>
                            <m:t>𝑄𝐵</m:t>
                          </m:r>
                        </m:num>
                        <m:den>
                          <m:r>
                            <a:rPr lang="en-US" b="0" i="1" smtClean="0">
                              <a:latin typeface="Cambria Math"/>
                            </a:rPr>
                            <m:t>(</m:t>
                          </m:r>
                          <m:r>
                            <a:rPr lang="en-US" b="0" i="1" smtClean="0">
                              <a:latin typeface="Cambria Math"/>
                            </a:rPr>
                            <m:t>𝑝</m:t>
                          </m:r>
                          <m:r>
                            <a:rPr lang="en-US" b="0" i="1" smtClean="0">
                              <a:latin typeface="Cambria Math"/>
                            </a:rPr>
                            <m:t>+</m:t>
                          </m:r>
                          <m:r>
                            <a:rPr lang="en-US" b="0" i="1" smtClean="0">
                              <a:latin typeface="Cambria Math"/>
                            </a:rPr>
                            <m:t>h</m:t>
                          </m:r>
                          <m:r>
                            <a:rPr lang="en-US" b="0" i="1" smtClean="0">
                              <a:latin typeface="Cambria Math"/>
                            </a:rPr>
                            <m:t>)</m:t>
                          </m:r>
                        </m:den>
                      </m:f>
                    </m:oMath>
                  </m:oMathPara>
                </a14:m>
                <a:endParaRPr lang="ar-IQ" dirty="0" smtClean="0"/>
              </a:p>
              <a:p>
                <a:endParaRPr lang="ar-IQ" dirty="0"/>
              </a:p>
              <a:p>
                <a:r>
                  <a:rPr lang="ar-IQ" dirty="0" smtClean="0"/>
                  <a:t>                                                        وشكرا </a:t>
                </a:r>
                <a:r>
                  <a:rPr lang="ar-IQ" dirty="0" err="1" smtClean="0"/>
                  <a:t>لاصغائكم</a:t>
                </a:r>
                <a:r>
                  <a:rPr lang="ar-IQ" dirty="0" smtClean="0"/>
                  <a:t> </a:t>
                </a:r>
              </a:p>
              <a:p>
                <a:r>
                  <a:rPr lang="ar-IQ" dirty="0"/>
                  <a:t> </a:t>
                </a:r>
                <a:r>
                  <a:rPr lang="ar-IQ" dirty="0" smtClean="0"/>
                  <a:t>                                                           مع التقدير  </a:t>
                </a:r>
                <a:endParaRPr lang="ar-IQ" dirty="0"/>
              </a:p>
            </p:txBody>
          </p:sp>
        </mc:Choice>
        <mc:Fallback xmlns="">
          <p:sp>
            <p:nvSpPr>
              <p:cNvPr id="2" name="مربع نص 1"/>
              <p:cNvSpPr txBox="1">
                <a:spLocks noRot="1" noChangeAspect="1" noMove="1" noResize="1" noEditPoints="1" noAdjustHandles="1" noChangeArrowheads="1" noChangeShapeType="1" noTextEdit="1"/>
              </p:cNvSpPr>
              <p:nvPr/>
            </p:nvSpPr>
            <p:spPr>
              <a:xfrm>
                <a:off x="251520" y="404664"/>
                <a:ext cx="8640960" cy="2316788"/>
              </a:xfrm>
              <a:prstGeom prst="rect">
                <a:avLst/>
              </a:prstGeom>
              <a:blipFill rotWithShape="1">
                <a:blip r:embed="rId2"/>
                <a:stretch>
                  <a:fillRect r="-564" b="-3421"/>
                </a:stretch>
              </a:blipFill>
            </p:spPr>
            <p:txBody>
              <a:bodyPr/>
              <a:lstStyle/>
              <a:p>
                <a:r>
                  <a:rPr lang="ar-IQ">
                    <a:noFill/>
                  </a:rPr>
                  <a:t> </a:t>
                </a:r>
              </a:p>
            </p:txBody>
          </p:sp>
        </mc:Fallback>
      </mc:AlternateContent>
    </p:spTree>
    <p:extLst>
      <p:ext uri="{BB962C8B-B14F-4D97-AF65-F5344CB8AC3E}">
        <p14:creationId xmlns:p14="http://schemas.microsoft.com/office/powerpoint/2010/main" val="22499044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r"/>
            <a:r>
              <a:rPr lang="ar-IQ" sz="2800" dirty="0" smtClean="0">
                <a:solidFill>
                  <a:schemeClr val="tx1"/>
                </a:solidFill>
              </a:rPr>
              <a:t>2- الفكرة الاساسية في السيطرة على الخزين </a:t>
            </a:r>
            <a:endParaRPr lang="ar-IQ" sz="2800" dirty="0">
              <a:solidFill>
                <a:schemeClr val="tx1"/>
              </a:solidFill>
            </a:endParaRPr>
          </a:p>
        </p:txBody>
      </p:sp>
      <p:sp>
        <p:nvSpPr>
          <p:cNvPr id="3" name="عنصر نائب للمحتوى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lnSpcReduction="10000"/>
          </a:bodyPr>
          <a:lstStyle/>
          <a:p>
            <a:pPr marL="0" indent="0">
              <a:buNone/>
            </a:pPr>
            <a:r>
              <a:rPr lang="ar-IQ" sz="2400" dirty="0" smtClean="0"/>
              <a:t> </a:t>
            </a:r>
            <a:r>
              <a:rPr lang="ar-IQ" sz="2400" dirty="0" smtClean="0">
                <a:solidFill>
                  <a:srgbClr val="FF0000"/>
                </a:solidFill>
              </a:rPr>
              <a:t>ان الاحتفاظ بالخزين ضروري جدا وحيوي ويؤدي في </a:t>
            </a:r>
            <a:r>
              <a:rPr lang="ar-IQ" sz="2400" dirty="0" err="1" smtClean="0">
                <a:solidFill>
                  <a:srgbClr val="FF0000"/>
                </a:solidFill>
              </a:rPr>
              <a:t>الحقيقه</a:t>
            </a:r>
            <a:r>
              <a:rPr lang="ar-IQ" sz="2400" dirty="0" smtClean="0">
                <a:solidFill>
                  <a:srgbClr val="FF0000"/>
                </a:solidFill>
              </a:rPr>
              <a:t> وظيفه اساسية هي الضمان ضد التقلبات </a:t>
            </a:r>
            <a:r>
              <a:rPr lang="ar-IQ" sz="2400" dirty="0" err="1" smtClean="0">
                <a:solidFill>
                  <a:srgbClr val="FF0000"/>
                </a:solidFill>
              </a:rPr>
              <a:t>القصيره</a:t>
            </a:r>
            <a:r>
              <a:rPr lang="ar-IQ" sz="2400" dirty="0" smtClean="0">
                <a:solidFill>
                  <a:srgbClr val="FF0000"/>
                </a:solidFill>
              </a:rPr>
              <a:t> الاجل التي قد تؤثر على عرض المواد ذات العلاقة بالسوق او في البيت او في العمل والتي تؤثر على صناعه السلع المطلوبة بالسوق .</a:t>
            </a:r>
            <a:r>
              <a:rPr lang="ar-IQ" sz="2400" dirty="0" smtClean="0"/>
              <a:t>(ولكنها في الوقت نفسه عمليه مكلفه </a:t>
            </a:r>
            <a:r>
              <a:rPr lang="ar-IQ" sz="2400" dirty="0" err="1" smtClean="0"/>
              <a:t>لانها</a:t>
            </a:r>
            <a:r>
              <a:rPr lang="ar-IQ" sz="2400" dirty="0" smtClean="0"/>
              <a:t> تفرض على الجهة </a:t>
            </a:r>
            <a:r>
              <a:rPr lang="ar-IQ" sz="2400" dirty="0" err="1" smtClean="0"/>
              <a:t>المحتفظه</a:t>
            </a:r>
            <a:r>
              <a:rPr lang="ar-IQ" sz="2400" dirty="0" smtClean="0"/>
              <a:t> بهذه المواد </a:t>
            </a:r>
            <a:r>
              <a:rPr lang="en-US" sz="2400" dirty="0" smtClean="0"/>
              <a:t>]</a:t>
            </a:r>
            <a:r>
              <a:rPr lang="ar-IQ" sz="2400" dirty="0" smtClean="0"/>
              <a:t>مكان التبضع ، المنشاة ، </a:t>
            </a:r>
            <a:r>
              <a:rPr lang="ar-IQ" sz="2400" dirty="0" err="1" smtClean="0"/>
              <a:t>الموسسه</a:t>
            </a:r>
            <a:r>
              <a:rPr lang="ar-IQ" sz="2400" dirty="0" smtClean="0"/>
              <a:t> ، المعمل </a:t>
            </a:r>
            <a:r>
              <a:rPr lang="en-US" sz="2400" dirty="0" smtClean="0"/>
              <a:t>[</a:t>
            </a:r>
            <a:r>
              <a:rPr lang="ar-IQ" sz="2400" dirty="0" smtClean="0"/>
              <a:t> توظيف وتجميد مبالغ طائله ) ، </a:t>
            </a:r>
            <a:r>
              <a:rPr lang="ar-IQ" sz="2400" dirty="0" smtClean="0">
                <a:solidFill>
                  <a:srgbClr val="FF0000"/>
                </a:solidFill>
              </a:rPr>
              <a:t>ومن هنا نشأت الحاجه الى السيطرة على الخزين بحيث يكون حجمة كافيا لاستمرار العمليات الانتاجية او يمنع حدوث حاله العجز . </a:t>
            </a:r>
            <a:r>
              <a:rPr lang="ar-IQ" sz="2400" dirty="0" smtClean="0"/>
              <a:t>ومن </a:t>
            </a:r>
            <a:r>
              <a:rPr lang="ar-IQ" sz="2400" dirty="0" err="1" smtClean="0"/>
              <a:t>جهه</a:t>
            </a:r>
            <a:r>
              <a:rPr lang="ar-IQ" sz="2400" dirty="0" smtClean="0"/>
              <a:t> ان </a:t>
            </a:r>
            <a:r>
              <a:rPr lang="ar-IQ" sz="2400" dirty="0" err="1" smtClean="0"/>
              <a:t>لايؤدي</a:t>
            </a:r>
            <a:r>
              <a:rPr lang="ar-IQ" sz="2400" dirty="0" smtClean="0"/>
              <a:t> الى ارتفاع التكاليف المرتبطة به من </a:t>
            </a:r>
            <a:r>
              <a:rPr lang="ar-IQ" sz="2400" dirty="0" err="1" smtClean="0"/>
              <a:t>جهه</a:t>
            </a:r>
            <a:r>
              <a:rPr lang="ar-IQ" sz="2400" dirty="0" smtClean="0"/>
              <a:t> اخرى بالشكل الذي يرهق الوضع الاقتصادي للجهة ذات العلاقة اي يجب ان تكون هناك </a:t>
            </a:r>
            <a:endParaRPr lang="ar-IQ" sz="2400" dirty="0" smtClean="0">
              <a:solidFill>
                <a:srgbClr val="FF0000"/>
              </a:solidFill>
            </a:endParaRPr>
          </a:p>
          <a:p>
            <a:pPr marL="0" indent="0">
              <a:buNone/>
            </a:pPr>
            <a:r>
              <a:rPr lang="ar-IQ" sz="2400" dirty="0" smtClean="0">
                <a:solidFill>
                  <a:srgbClr val="FF0000"/>
                </a:solidFill>
              </a:rPr>
              <a:t>حسابات دقيقة متوازنة بين كلفة الاحتفاظ بالخزين مقابل ذلك نضع نصب اعيننا عدم تأخر عطل المصنع او عدم – وجود سلع وبضائع تؤدي الى العجز (لان العطل والعجز هو ايضا كلفة ) </a:t>
            </a:r>
          </a:p>
        </p:txBody>
      </p:sp>
    </p:spTree>
    <p:extLst>
      <p:ext uri="{BB962C8B-B14F-4D97-AF65-F5344CB8AC3E}">
        <p14:creationId xmlns:p14="http://schemas.microsoft.com/office/powerpoint/2010/main" val="31979923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332656"/>
            <a:ext cx="8229600" cy="5544616"/>
          </a:xfrm>
        </p:spPr>
        <p:style>
          <a:lnRef idx="1">
            <a:schemeClr val="accent3"/>
          </a:lnRef>
          <a:fillRef idx="2">
            <a:schemeClr val="accent3"/>
          </a:fillRef>
          <a:effectRef idx="1">
            <a:schemeClr val="accent3"/>
          </a:effectRef>
          <a:fontRef idx="minor">
            <a:schemeClr val="dk1"/>
          </a:fontRef>
        </p:style>
        <p:txBody>
          <a:bodyPr>
            <a:noAutofit/>
          </a:bodyPr>
          <a:lstStyle/>
          <a:p>
            <a:pPr algn="r"/>
            <a:r>
              <a:rPr lang="ar-IQ" sz="3200" dirty="0" smtClean="0"/>
              <a:t>وتعتبر هذه المسألة من أقدم المسائل التي عالجتها ولاتزال تعالجها بحوث العمليات من حيث تطبيقها الاساليب والنماذج الرياضية والمعالجات </a:t>
            </a:r>
            <a:r>
              <a:rPr lang="ar-IQ" sz="3200" dirty="0" err="1" smtClean="0"/>
              <a:t>الرياضيه</a:t>
            </a:r>
            <a:r>
              <a:rPr lang="ar-IQ" sz="3200" dirty="0" smtClean="0"/>
              <a:t> </a:t>
            </a:r>
            <a:r>
              <a:rPr lang="ar-IQ" sz="3200" dirty="0" err="1" smtClean="0"/>
              <a:t>لمسأله</a:t>
            </a:r>
            <a:r>
              <a:rPr lang="ar-IQ" sz="3200" dirty="0" smtClean="0"/>
              <a:t> عامة في مسائل التخزين . </a:t>
            </a:r>
            <a:br>
              <a:rPr lang="ar-IQ" sz="3200" dirty="0" smtClean="0"/>
            </a:br>
            <a:r>
              <a:rPr lang="ar-IQ" sz="3200" dirty="0" smtClean="0">
                <a:solidFill>
                  <a:srgbClr val="FF0000"/>
                </a:solidFill>
              </a:rPr>
              <a:t>والتخزين ليس هدفا بحد ذاته لكن الهدف هو امكانيه الحصول على سياسات تخزينية يمكن تطبيقها وتحسين في نظام التخزين القائم </a:t>
            </a:r>
            <a:br>
              <a:rPr lang="ar-IQ" sz="3200" dirty="0" smtClean="0">
                <a:solidFill>
                  <a:srgbClr val="FF0000"/>
                </a:solidFill>
              </a:rPr>
            </a:br>
            <a:r>
              <a:rPr lang="ar-IQ" sz="3200" dirty="0" smtClean="0"/>
              <a:t>ان مسألة بهذه التعددية </a:t>
            </a:r>
            <a:r>
              <a:rPr lang="ar-IQ" sz="3200" dirty="0" err="1" smtClean="0"/>
              <a:t>الكبيره</a:t>
            </a:r>
            <a:r>
              <a:rPr lang="ar-IQ" sz="3200" dirty="0" smtClean="0"/>
              <a:t> تحتاج الى تقويم وتجزئه كي يتم معالجه كل جزء او قسم بأساليب ممكنه وعلى </a:t>
            </a:r>
            <a:r>
              <a:rPr lang="ar-IQ" sz="3200" dirty="0" err="1" smtClean="0"/>
              <a:t>رأسى</a:t>
            </a:r>
            <a:r>
              <a:rPr lang="ar-IQ" sz="3200" dirty="0" smtClean="0"/>
              <a:t> هذه الاساليب تصنيف المواد </a:t>
            </a:r>
            <a:r>
              <a:rPr lang="ar-IQ" sz="3200" dirty="0" err="1" smtClean="0"/>
              <a:t>المخزينه</a:t>
            </a:r>
            <a:r>
              <a:rPr lang="ar-IQ" sz="3200" dirty="0" smtClean="0"/>
              <a:t> </a:t>
            </a:r>
            <a:endParaRPr lang="ar-IQ" sz="3200" dirty="0"/>
          </a:p>
        </p:txBody>
      </p:sp>
    </p:spTree>
    <p:extLst>
      <p:ext uri="{BB962C8B-B14F-4D97-AF65-F5344CB8AC3E}">
        <p14:creationId xmlns:p14="http://schemas.microsoft.com/office/powerpoint/2010/main" val="22594382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r"/>
            <a:r>
              <a:rPr lang="ar-IQ" sz="2800" dirty="0" smtClean="0">
                <a:solidFill>
                  <a:srgbClr val="FF0000"/>
                </a:solidFill>
              </a:rPr>
              <a:t>3- تصنيف المواد </a:t>
            </a:r>
            <a:r>
              <a:rPr lang="ar-IQ" sz="2800" dirty="0" err="1" smtClean="0">
                <a:solidFill>
                  <a:srgbClr val="FF0000"/>
                </a:solidFill>
              </a:rPr>
              <a:t>المخزنية</a:t>
            </a:r>
            <a:r>
              <a:rPr lang="ar-IQ" sz="2800" dirty="0" smtClean="0">
                <a:solidFill>
                  <a:srgbClr val="FF0000"/>
                </a:solidFill>
              </a:rPr>
              <a:t>  </a:t>
            </a:r>
            <a:r>
              <a:rPr lang="en-US" sz="2800" dirty="0" smtClean="0">
                <a:solidFill>
                  <a:srgbClr val="FF0000"/>
                </a:solidFill>
              </a:rPr>
              <a:t>Inventory </a:t>
            </a:r>
            <a:r>
              <a:rPr lang="en-US" sz="2800" dirty="0" err="1" smtClean="0">
                <a:solidFill>
                  <a:srgbClr val="FF0000"/>
                </a:solidFill>
              </a:rPr>
              <a:t>classfication</a:t>
            </a:r>
            <a:r>
              <a:rPr lang="en-US" sz="2800" dirty="0" smtClean="0">
                <a:solidFill>
                  <a:srgbClr val="FF0000"/>
                </a:solidFill>
              </a:rPr>
              <a:t>   </a:t>
            </a:r>
            <a:endParaRPr lang="ar-IQ" sz="2800" dirty="0">
              <a:solidFill>
                <a:srgbClr val="FF0000"/>
              </a:solidFill>
            </a:endParaRPr>
          </a:p>
        </p:txBody>
      </p:sp>
      <p:sp>
        <p:nvSpPr>
          <p:cNvPr id="3" name="عنصر نائب للمحتوى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a:bodyPr>
          <a:lstStyle/>
          <a:p>
            <a:r>
              <a:rPr lang="ar-IQ" sz="2400" dirty="0" smtClean="0"/>
              <a:t>توجد اساليب عديده في كيفية تصنيف المواد </a:t>
            </a:r>
            <a:r>
              <a:rPr lang="ar-IQ" sz="2400" dirty="0" err="1" smtClean="0"/>
              <a:t>المخزنيه</a:t>
            </a:r>
            <a:r>
              <a:rPr lang="ar-IQ" sz="2400" dirty="0" smtClean="0"/>
              <a:t> وكل اسلوب له اسس خاصه به ومنها  </a:t>
            </a:r>
          </a:p>
          <a:p>
            <a:pPr marL="0" indent="0">
              <a:buNone/>
            </a:pPr>
            <a:r>
              <a:rPr lang="ar-IQ" sz="2400" dirty="0" smtClean="0"/>
              <a:t>   تصنيف المواد </a:t>
            </a:r>
            <a:r>
              <a:rPr lang="ar-IQ" sz="2400" dirty="0" err="1" smtClean="0"/>
              <a:t>المخزنيه</a:t>
            </a:r>
            <a:r>
              <a:rPr lang="ar-IQ" sz="2400" dirty="0" smtClean="0"/>
              <a:t> حسب سرعه دوران السلعة </a:t>
            </a:r>
          </a:p>
          <a:p>
            <a:pPr marL="0" indent="0">
              <a:buNone/>
            </a:pPr>
            <a:r>
              <a:rPr lang="ar-IQ" sz="2400" dirty="0" smtClean="0">
                <a:solidFill>
                  <a:schemeClr val="tx2"/>
                </a:solidFill>
              </a:rPr>
              <a:t>أ- وحسب هذا الاسلوب تصنف المواد الى سريعة الحركة وبطيئة  ومتوسطة </a:t>
            </a:r>
          </a:p>
          <a:p>
            <a:pPr marL="0" indent="0">
              <a:buNone/>
            </a:pPr>
            <a:r>
              <a:rPr lang="ar-IQ" sz="2400" dirty="0" smtClean="0">
                <a:solidFill>
                  <a:schemeClr val="tx2"/>
                </a:solidFill>
              </a:rPr>
              <a:t>ب- تصنف المواد </a:t>
            </a:r>
            <a:r>
              <a:rPr lang="ar-IQ" sz="2400" dirty="0" err="1" smtClean="0">
                <a:solidFill>
                  <a:schemeClr val="tx2"/>
                </a:solidFill>
              </a:rPr>
              <a:t>المخزنية</a:t>
            </a:r>
            <a:r>
              <a:rPr lang="ar-IQ" sz="2400" dirty="0" smtClean="0">
                <a:solidFill>
                  <a:schemeClr val="tx2"/>
                </a:solidFill>
              </a:rPr>
              <a:t> حسب درجه اهميه </a:t>
            </a:r>
            <a:r>
              <a:rPr lang="ar-IQ" sz="2400" dirty="0" err="1" smtClean="0">
                <a:solidFill>
                  <a:schemeClr val="tx2"/>
                </a:solidFill>
              </a:rPr>
              <a:t>الماده</a:t>
            </a:r>
            <a:r>
              <a:rPr lang="ar-IQ" sz="2400" dirty="0" smtClean="0">
                <a:solidFill>
                  <a:schemeClr val="tx2"/>
                </a:solidFill>
              </a:rPr>
              <a:t> . </a:t>
            </a:r>
          </a:p>
          <a:p>
            <a:pPr marL="0" indent="0">
              <a:buNone/>
            </a:pPr>
            <a:r>
              <a:rPr lang="ar-IQ" sz="2400" dirty="0">
                <a:solidFill>
                  <a:schemeClr val="tx2"/>
                </a:solidFill>
              </a:rPr>
              <a:t> </a:t>
            </a:r>
            <a:r>
              <a:rPr lang="ar-IQ" sz="2400" dirty="0" smtClean="0">
                <a:solidFill>
                  <a:srgbClr val="FF0000"/>
                </a:solidFill>
              </a:rPr>
              <a:t>وهنا تصنف المواد حسب النتائج </a:t>
            </a:r>
            <a:r>
              <a:rPr lang="ar-IQ" sz="2400" dirty="0" err="1" smtClean="0">
                <a:solidFill>
                  <a:srgbClr val="FF0000"/>
                </a:solidFill>
              </a:rPr>
              <a:t>المترتبه</a:t>
            </a:r>
            <a:r>
              <a:rPr lang="ar-IQ" sz="2400" dirty="0" smtClean="0">
                <a:solidFill>
                  <a:srgbClr val="FF0000"/>
                </a:solidFill>
              </a:rPr>
              <a:t> على فقدانها </a:t>
            </a:r>
            <a:r>
              <a:rPr lang="ar-IQ" sz="2400" dirty="0" err="1" smtClean="0">
                <a:solidFill>
                  <a:srgbClr val="FF0000"/>
                </a:solidFill>
              </a:rPr>
              <a:t>فالماده</a:t>
            </a:r>
            <a:r>
              <a:rPr lang="ar-IQ" sz="2400" dirty="0" smtClean="0">
                <a:solidFill>
                  <a:srgbClr val="FF0000"/>
                </a:solidFill>
              </a:rPr>
              <a:t> </a:t>
            </a:r>
            <a:r>
              <a:rPr lang="ar-IQ" sz="2400" dirty="0" err="1" smtClean="0">
                <a:solidFill>
                  <a:srgbClr val="FF0000"/>
                </a:solidFill>
              </a:rPr>
              <a:t>الحرجه</a:t>
            </a:r>
            <a:r>
              <a:rPr lang="ar-IQ" sz="2400" dirty="0" smtClean="0">
                <a:solidFill>
                  <a:srgbClr val="FF0000"/>
                </a:solidFill>
              </a:rPr>
              <a:t> (</a:t>
            </a:r>
            <a:r>
              <a:rPr lang="en-US" sz="2400" dirty="0" smtClean="0">
                <a:solidFill>
                  <a:srgbClr val="FF0000"/>
                </a:solidFill>
              </a:rPr>
              <a:t>critical</a:t>
            </a:r>
            <a:r>
              <a:rPr lang="ar-IQ" sz="2400" dirty="0" smtClean="0">
                <a:solidFill>
                  <a:srgbClr val="FF0000"/>
                </a:solidFill>
              </a:rPr>
              <a:t>) اذا كان فقدانها يؤدي الى ضرر كبير كتوقف مصنع او حصول ازدحام في الشارع او (حصول ازمه او مواد أخرى والتي نقصانها ذا تأثير قليل ويمكن الانتظار للحصول عليها فتره اطول تسمى مواد غير حرجه (</a:t>
            </a:r>
            <a:r>
              <a:rPr lang="en-US" sz="2400" dirty="0" smtClean="0">
                <a:solidFill>
                  <a:srgbClr val="FF0000"/>
                </a:solidFill>
              </a:rPr>
              <a:t>non – critical</a:t>
            </a:r>
            <a:r>
              <a:rPr lang="ar-IQ" sz="2400" dirty="0" smtClean="0">
                <a:solidFill>
                  <a:srgbClr val="FF0000"/>
                </a:solidFill>
              </a:rPr>
              <a:t>)) والملاحظ ان الاقتصاديين يستخدمون هذا التصنيف </a:t>
            </a:r>
            <a:r>
              <a:rPr lang="ar-IQ" sz="2400" dirty="0" err="1" smtClean="0">
                <a:solidFill>
                  <a:srgbClr val="FF0000"/>
                </a:solidFill>
              </a:rPr>
              <a:t>لاداره</a:t>
            </a:r>
            <a:r>
              <a:rPr lang="ar-IQ" sz="2400" dirty="0" smtClean="0">
                <a:solidFill>
                  <a:srgbClr val="FF0000"/>
                </a:solidFill>
              </a:rPr>
              <a:t> المواد ووضع السياسات </a:t>
            </a:r>
            <a:r>
              <a:rPr lang="ar-IQ" sz="2400" dirty="0" err="1" smtClean="0">
                <a:solidFill>
                  <a:srgbClr val="FF0000"/>
                </a:solidFill>
              </a:rPr>
              <a:t>الكمركية</a:t>
            </a:r>
            <a:r>
              <a:rPr lang="ar-IQ" sz="2400" dirty="0" smtClean="0">
                <a:solidFill>
                  <a:srgbClr val="FF0000"/>
                </a:solidFill>
              </a:rPr>
              <a:t> وبشكل عام ، فهناك مواد اساسية واخرى كماليه </a:t>
            </a:r>
          </a:p>
        </p:txBody>
      </p:sp>
    </p:spTree>
    <p:extLst>
      <p:ext uri="{BB962C8B-B14F-4D97-AF65-F5344CB8AC3E}">
        <p14:creationId xmlns:p14="http://schemas.microsoft.com/office/powerpoint/2010/main" val="16224911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484784"/>
            <a:ext cx="8229600" cy="1143000"/>
          </a:xfrm>
        </p:spPr>
        <p:style>
          <a:lnRef idx="3">
            <a:schemeClr val="lt1"/>
          </a:lnRef>
          <a:fillRef idx="1">
            <a:schemeClr val="accent4"/>
          </a:fillRef>
          <a:effectRef idx="1">
            <a:schemeClr val="accent4"/>
          </a:effectRef>
          <a:fontRef idx="minor">
            <a:schemeClr val="lt1"/>
          </a:fontRef>
        </p:style>
        <p:txBody>
          <a:bodyPr>
            <a:normAutofit/>
          </a:bodyPr>
          <a:lstStyle/>
          <a:p>
            <a:r>
              <a:rPr lang="ar-IQ" sz="2800" dirty="0" smtClean="0">
                <a:solidFill>
                  <a:schemeClr val="accent2">
                    <a:lumMod val="60000"/>
                    <a:lumOff val="40000"/>
                  </a:schemeClr>
                </a:solidFill>
              </a:rPr>
              <a:t>4- تصنيف المواد حسب قيمه الاستهلاك (</a:t>
            </a:r>
            <a:r>
              <a:rPr lang="en-US" sz="2800" dirty="0" smtClean="0">
                <a:solidFill>
                  <a:schemeClr val="accent2">
                    <a:lumMod val="60000"/>
                    <a:lumOff val="40000"/>
                  </a:schemeClr>
                </a:solidFill>
              </a:rPr>
              <a:t>Consumption value ID</a:t>
            </a:r>
            <a:r>
              <a:rPr lang="ar-IQ" sz="2800" dirty="0" smtClean="0">
                <a:solidFill>
                  <a:schemeClr val="accent2">
                    <a:lumMod val="60000"/>
                    <a:lumOff val="40000"/>
                  </a:schemeClr>
                </a:solidFill>
              </a:rPr>
              <a:t>)</a:t>
            </a:r>
            <a:endParaRPr lang="ar-IQ" sz="2800" dirty="0">
              <a:solidFill>
                <a:schemeClr val="accent2">
                  <a:lumMod val="60000"/>
                  <a:lumOff val="40000"/>
                </a:schemeClr>
              </a:solidFill>
            </a:endParaRPr>
          </a:p>
        </p:txBody>
      </p:sp>
      <p:sp>
        <p:nvSpPr>
          <p:cNvPr id="3" name="عنصر نائب للمحتوى 2"/>
          <p:cNvSpPr>
            <a:spLocks noGrp="1"/>
          </p:cNvSpPr>
          <p:nvPr>
            <p:ph idx="1"/>
          </p:nvPr>
        </p:nvSpPr>
        <p:spPr>
          <a:xfrm>
            <a:off x="467544" y="2996952"/>
            <a:ext cx="8229600" cy="2116832"/>
          </a:xfrm>
        </p:spPr>
        <p:style>
          <a:lnRef idx="1">
            <a:schemeClr val="accent4"/>
          </a:lnRef>
          <a:fillRef idx="2">
            <a:schemeClr val="accent4"/>
          </a:fillRef>
          <a:effectRef idx="1">
            <a:schemeClr val="accent4"/>
          </a:effectRef>
          <a:fontRef idx="minor">
            <a:schemeClr val="dk1"/>
          </a:fontRef>
        </p:style>
        <p:txBody>
          <a:bodyPr/>
          <a:lstStyle/>
          <a:p>
            <a:r>
              <a:rPr lang="ar-IQ" dirty="0" smtClean="0">
                <a:solidFill>
                  <a:schemeClr val="accent1"/>
                </a:solidFill>
              </a:rPr>
              <a:t>اي ان القيمة الاستهلاكية لماده ما ولفترة معينه = عدد الوحدات المستهلكة في الفترة المطلوبة مضروبا في تكلفه (سعر ) المادة  .</a:t>
            </a:r>
            <a:endParaRPr lang="ar-IQ" dirty="0">
              <a:solidFill>
                <a:schemeClr val="accent1"/>
              </a:solidFill>
            </a:endParaRPr>
          </a:p>
        </p:txBody>
      </p:sp>
    </p:spTree>
    <p:extLst>
      <p:ext uri="{BB962C8B-B14F-4D97-AF65-F5344CB8AC3E}">
        <p14:creationId xmlns:p14="http://schemas.microsoft.com/office/powerpoint/2010/main" val="13252584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rgbClr r="0" g="0" b="0"/>
          </a:lnRef>
          <a:fillRef idx="1001">
            <a:schemeClr val="dk1"/>
          </a:fillRef>
          <a:effectRef idx="0">
            <a:scrgbClr r="0" g="0" b="0"/>
          </a:effectRef>
          <a:fontRef idx="major"/>
        </p:style>
        <p:txBody>
          <a:bodyPr>
            <a:normAutofit/>
          </a:bodyPr>
          <a:lstStyle/>
          <a:p>
            <a:pPr algn="r"/>
            <a:r>
              <a:rPr lang="ar-IQ" sz="2800" dirty="0" smtClean="0">
                <a:solidFill>
                  <a:srgbClr val="FF0000"/>
                </a:solidFill>
              </a:rPr>
              <a:t>5- تصنيف المواد بأسلوب تحليل </a:t>
            </a:r>
            <a:r>
              <a:rPr lang="en-US" sz="2800" dirty="0" smtClean="0">
                <a:solidFill>
                  <a:srgbClr val="FF0000"/>
                </a:solidFill>
              </a:rPr>
              <a:t>A , B , C</a:t>
            </a:r>
            <a:endParaRPr lang="ar-IQ" sz="2800" dirty="0">
              <a:solidFill>
                <a:srgbClr val="FF0000"/>
              </a:solidFill>
            </a:endParaRPr>
          </a:p>
        </p:txBody>
      </p:sp>
      <p:sp>
        <p:nvSpPr>
          <p:cNvPr id="3" name="عنصر نائب للمحتوى 2"/>
          <p:cNvSpPr>
            <a:spLocks noGrp="1"/>
          </p:cNvSpPr>
          <p:nvPr>
            <p:ph idx="1"/>
          </p:nvPr>
        </p:nvSpPr>
        <p:spPr/>
        <p:style>
          <a:lnRef idx="1">
            <a:schemeClr val="dk1"/>
          </a:lnRef>
          <a:fillRef idx="2">
            <a:schemeClr val="dk1"/>
          </a:fillRef>
          <a:effectRef idx="1">
            <a:schemeClr val="dk1"/>
          </a:effectRef>
          <a:fontRef idx="minor">
            <a:schemeClr val="dk1"/>
          </a:fontRef>
        </p:style>
        <p:txBody>
          <a:bodyPr>
            <a:normAutofit/>
          </a:bodyPr>
          <a:lstStyle/>
          <a:p>
            <a:r>
              <a:rPr lang="ar-IQ" sz="2800" dirty="0" smtClean="0">
                <a:solidFill>
                  <a:schemeClr val="accent1"/>
                </a:solidFill>
              </a:rPr>
              <a:t>وعلى هذا الاساس نصف المواد في اي مخزن الى ثلاثة اصناف وهي :- </a:t>
            </a:r>
          </a:p>
          <a:p>
            <a:pPr marL="514350" indent="-514350">
              <a:buAutoNum type="arabic1Minus"/>
            </a:pPr>
            <a:r>
              <a:rPr lang="ar-IQ" sz="2800" dirty="0" smtClean="0">
                <a:solidFill>
                  <a:schemeClr val="accent1"/>
                </a:solidFill>
              </a:rPr>
              <a:t>صنف (</a:t>
            </a:r>
            <a:r>
              <a:rPr lang="en-US" sz="2800" dirty="0" smtClean="0">
                <a:solidFill>
                  <a:schemeClr val="accent1"/>
                </a:solidFill>
              </a:rPr>
              <a:t>class A</a:t>
            </a:r>
            <a:r>
              <a:rPr lang="ar-IQ" sz="2800" dirty="0" smtClean="0">
                <a:solidFill>
                  <a:schemeClr val="accent1"/>
                </a:solidFill>
              </a:rPr>
              <a:t>) :- يكون هذا الصنف نسبه قليله من مجموع المواد ويشكل نسبه </a:t>
            </a:r>
            <a:r>
              <a:rPr lang="ar-IQ" sz="2800" dirty="0" err="1" smtClean="0">
                <a:solidFill>
                  <a:schemeClr val="accent1"/>
                </a:solidFill>
              </a:rPr>
              <a:t>عاليه</a:t>
            </a:r>
            <a:r>
              <a:rPr lang="ar-IQ" sz="2800" dirty="0" smtClean="0">
                <a:solidFill>
                  <a:schemeClr val="accent1"/>
                </a:solidFill>
              </a:rPr>
              <a:t> من رأس المال المستثمر في المخزن (كالمجوهرات ) </a:t>
            </a:r>
          </a:p>
          <a:p>
            <a:pPr marL="514350" indent="-514350">
              <a:buAutoNum type="arabic1Minus"/>
            </a:pPr>
            <a:r>
              <a:rPr lang="ar-IQ" sz="2800" dirty="0" smtClean="0">
                <a:solidFill>
                  <a:schemeClr val="accent1"/>
                </a:solidFill>
              </a:rPr>
              <a:t>صنف (</a:t>
            </a:r>
            <a:r>
              <a:rPr lang="en-US" sz="2800" dirty="0" smtClean="0">
                <a:solidFill>
                  <a:schemeClr val="accent1"/>
                </a:solidFill>
              </a:rPr>
              <a:t>class C</a:t>
            </a:r>
            <a:r>
              <a:rPr lang="ar-IQ" sz="2800" dirty="0" smtClean="0">
                <a:solidFill>
                  <a:schemeClr val="accent1"/>
                </a:solidFill>
              </a:rPr>
              <a:t>) يكون هذا الصنف نسبه عالية من مجموع المواد وبشكل نسبة قليلة من رأس المال </a:t>
            </a:r>
          </a:p>
          <a:p>
            <a:pPr marL="514350" indent="-514350">
              <a:buAutoNum type="arabic1Minus"/>
            </a:pPr>
            <a:r>
              <a:rPr lang="ar-IQ" sz="2800" dirty="0" smtClean="0">
                <a:solidFill>
                  <a:schemeClr val="accent1"/>
                </a:solidFill>
              </a:rPr>
              <a:t>صنف (</a:t>
            </a:r>
            <a:r>
              <a:rPr lang="en-US" sz="2800" dirty="0" smtClean="0">
                <a:solidFill>
                  <a:schemeClr val="accent1"/>
                </a:solidFill>
              </a:rPr>
              <a:t>class B</a:t>
            </a:r>
            <a:r>
              <a:rPr lang="ar-IQ" sz="2800" dirty="0" smtClean="0">
                <a:solidFill>
                  <a:schemeClr val="accent1"/>
                </a:solidFill>
              </a:rPr>
              <a:t>) وهي المواد </a:t>
            </a:r>
            <a:r>
              <a:rPr lang="ar-IQ" sz="2800" dirty="0" err="1" smtClean="0">
                <a:solidFill>
                  <a:schemeClr val="accent1"/>
                </a:solidFill>
              </a:rPr>
              <a:t>المحصوره</a:t>
            </a:r>
            <a:r>
              <a:rPr lang="ar-IQ" sz="2800" dirty="0" smtClean="0">
                <a:solidFill>
                  <a:schemeClr val="accent1"/>
                </a:solidFill>
              </a:rPr>
              <a:t> بين الصنفين </a:t>
            </a:r>
            <a:r>
              <a:rPr lang="en-US" sz="2800" dirty="0" smtClean="0">
                <a:solidFill>
                  <a:schemeClr val="accent1"/>
                </a:solidFill>
              </a:rPr>
              <a:t> C,A</a:t>
            </a:r>
            <a:endParaRPr lang="ar-IQ" sz="2800" dirty="0">
              <a:solidFill>
                <a:schemeClr val="accent1"/>
              </a:solidFill>
            </a:endParaRPr>
          </a:p>
        </p:txBody>
      </p:sp>
    </p:spTree>
    <p:extLst>
      <p:ext uri="{BB962C8B-B14F-4D97-AF65-F5344CB8AC3E}">
        <p14:creationId xmlns:p14="http://schemas.microsoft.com/office/powerpoint/2010/main" val="13204112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rgbClr r="0" g="0" b="0"/>
          </a:lnRef>
          <a:fillRef idx="1003">
            <a:schemeClr val="lt2"/>
          </a:fillRef>
          <a:effectRef idx="0">
            <a:scrgbClr r="0" g="0" b="0"/>
          </a:effectRef>
          <a:fontRef idx="major"/>
        </p:style>
        <p:txBody>
          <a:bodyPr>
            <a:normAutofit/>
          </a:bodyPr>
          <a:lstStyle/>
          <a:p>
            <a:pPr algn="r"/>
            <a:r>
              <a:rPr lang="ar-IQ" sz="3200" dirty="0" smtClean="0">
                <a:solidFill>
                  <a:srgbClr val="FF0000"/>
                </a:solidFill>
              </a:rPr>
              <a:t>6- نماذج الخزين </a:t>
            </a:r>
            <a:r>
              <a:rPr lang="en-US" sz="3200" dirty="0" smtClean="0">
                <a:solidFill>
                  <a:srgbClr val="FF0000"/>
                </a:solidFill>
              </a:rPr>
              <a:t>Inventory Models </a:t>
            </a:r>
            <a:endParaRPr lang="ar-IQ" sz="3200" dirty="0">
              <a:solidFill>
                <a:srgbClr val="FF0000"/>
              </a:solidFill>
            </a:endParaRPr>
          </a:p>
        </p:txBody>
      </p:sp>
      <p:sp>
        <p:nvSpPr>
          <p:cNvPr id="3" name="عنصر نائب للمحتوى 2"/>
          <p:cNvSpPr>
            <a:spLocks noGrp="1"/>
          </p:cNvSpPr>
          <p:nvPr>
            <p:ph idx="1"/>
          </p:nvPr>
        </p:nvSpPr>
        <p:spPr/>
        <p:style>
          <a:lnRef idx="0">
            <a:scrgbClr r="0" g="0" b="0"/>
          </a:lnRef>
          <a:fillRef idx="1001">
            <a:schemeClr val="lt2"/>
          </a:fillRef>
          <a:effectRef idx="0">
            <a:scrgbClr r="0" g="0" b="0"/>
          </a:effectRef>
          <a:fontRef idx="major"/>
        </p:style>
        <p:txBody>
          <a:bodyPr>
            <a:normAutofit/>
          </a:bodyPr>
          <a:lstStyle/>
          <a:p>
            <a:pPr marL="0" indent="0">
              <a:buNone/>
            </a:pPr>
            <a:r>
              <a:rPr lang="ar-IQ" sz="2000" dirty="0" smtClean="0">
                <a:solidFill>
                  <a:schemeClr val="tx2">
                    <a:lumMod val="60000"/>
                    <a:lumOff val="40000"/>
                  </a:schemeClr>
                </a:solidFill>
              </a:rPr>
              <a:t>ان </a:t>
            </a:r>
            <a:r>
              <a:rPr lang="ar-IQ" sz="2000" dirty="0" err="1" smtClean="0">
                <a:solidFill>
                  <a:schemeClr val="tx2">
                    <a:lumMod val="60000"/>
                    <a:lumOff val="40000"/>
                  </a:schemeClr>
                </a:solidFill>
              </a:rPr>
              <a:t>مسأله</a:t>
            </a:r>
            <a:r>
              <a:rPr lang="ar-IQ" sz="2000" dirty="0" smtClean="0">
                <a:solidFill>
                  <a:schemeClr val="tx2">
                    <a:lumMod val="60000"/>
                    <a:lumOff val="40000"/>
                  </a:schemeClr>
                </a:solidFill>
              </a:rPr>
              <a:t> الخزين تظهر كلما اصبح ضروريا تراكم مواد او سلع بهدف تلبية طلب على مدى زمني محدد او غير محدد وكل منظمه عليها ان تخزن موادا لضمان تسيير عملياتها بشكل كفوء </a:t>
            </a:r>
          </a:p>
          <a:p>
            <a:pPr marL="0" indent="0">
              <a:buNone/>
            </a:pPr>
            <a:r>
              <a:rPr lang="ar-IQ" sz="2000" dirty="0" smtClean="0">
                <a:solidFill>
                  <a:schemeClr val="tx2">
                    <a:lumMod val="60000"/>
                    <a:lumOff val="40000"/>
                  </a:schemeClr>
                </a:solidFill>
              </a:rPr>
              <a:t>ان الكميه </a:t>
            </a:r>
            <a:r>
              <a:rPr lang="ar-IQ" sz="2000" dirty="0" err="1" smtClean="0">
                <a:solidFill>
                  <a:schemeClr val="tx2">
                    <a:lumMod val="60000"/>
                    <a:lumOff val="40000"/>
                  </a:schemeClr>
                </a:solidFill>
              </a:rPr>
              <a:t>المطلوبه</a:t>
            </a:r>
            <a:r>
              <a:rPr lang="ar-IQ" sz="2000" dirty="0" smtClean="0">
                <a:solidFill>
                  <a:schemeClr val="tx2">
                    <a:lumMod val="60000"/>
                    <a:lumOff val="40000"/>
                  </a:schemeClr>
                </a:solidFill>
              </a:rPr>
              <a:t> قد تلبي بخزن كميه كافيه لمدى زمني بأكمله او خزن كميه لكل وحده زمنيه ضمن المدى الزمني والحالتان متعلقتان بالخزن بأكثر من المطلوب او بالخزن اقل من المطلوب والشكل التالي يبين ذلك وهي حاله </a:t>
            </a:r>
            <a:r>
              <a:rPr lang="en-US" sz="2000" dirty="0" smtClean="0">
                <a:solidFill>
                  <a:schemeClr val="tx2">
                    <a:lumMod val="60000"/>
                    <a:lumOff val="40000"/>
                  </a:schemeClr>
                </a:solidFill>
              </a:rPr>
              <a:t>over stock </a:t>
            </a:r>
            <a:r>
              <a:rPr lang="ar-IQ" sz="2000" dirty="0" smtClean="0">
                <a:solidFill>
                  <a:schemeClr val="tx2">
                    <a:lumMod val="60000"/>
                    <a:lumOff val="40000"/>
                  </a:schemeClr>
                </a:solidFill>
              </a:rPr>
              <a:t> وحاله </a:t>
            </a:r>
            <a:r>
              <a:rPr lang="en-US" sz="2000" dirty="0" smtClean="0">
                <a:solidFill>
                  <a:schemeClr val="tx2">
                    <a:lumMod val="60000"/>
                    <a:lumOff val="40000"/>
                  </a:schemeClr>
                </a:solidFill>
              </a:rPr>
              <a:t>under stock</a:t>
            </a:r>
            <a:r>
              <a:rPr lang="ar-IQ" sz="2000" dirty="0" smtClean="0">
                <a:solidFill>
                  <a:schemeClr val="tx2">
                    <a:lumMod val="60000"/>
                    <a:lumOff val="40000"/>
                  </a:schemeClr>
                </a:solidFill>
              </a:rPr>
              <a:t> وكما يأتي  </a:t>
            </a:r>
          </a:p>
          <a:p>
            <a:pPr marL="0" indent="0">
              <a:buNone/>
            </a:pPr>
            <a:r>
              <a:rPr lang="ar-IQ" sz="2000" dirty="0" smtClean="0">
                <a:solidFill>
                  <a:schemeClr val="tx2">
                    <a:lumMod val="60000"/>
                    <a:lumOff val="40000"/>
                  </a:schemeClr>
                </a:solidFill>
              </a:rPr>
              <a:t>1- </a:t>
            </a:r>
            <a:r>
              <a:rPr lang="en-US" sz="2000" dirty="0" smtClean="0">
                <a:solidFill>
                  <a:schemeClr val="tx2">
                    <a:lumMod val="60000"/>
                    <a:lumOff val="40000"/>
                  </a:schemeClr>
                </a:solidFill>
              </a:rPr>
              <a:t>over stock</a:t>
            </a:r>
            <a:r>
              <a:rPr lang="en-US" sz="2000" dirty="0">
                <a:solidFill>
                  <a:schemeClr val="tx2">
                    <a:lumMod val="60000"/>
                    <a:lumOff val="40000"/>
                  </a:schemeClr>
                </a:solidFill>
              </a:rPr>
              <a:t> </a:t>
            </a:r>
            <a:r>
              <a:rPr lang="ar-IQ" sz="2000" dirty="0" smtClean="0">
                <a:solidFill>
                  <a:schemeClr val="tx2">
                    <a:lumMod val="60000"/>
                    <a:lumOff val="40000"/>
                  </a:schemeClr>
                </a:solidFill>
              </a:rPr>
              <a:t>: هذه </a:t>
            </a:r>
            <a:r>
              <a:rPr lang="ar-IQ" sz="2000" dirty="0" err="1" smtClean="0">
                <a:solidFill>
                  <a:schemeClr val="tx2">
                    <a:lumMod val="60000"/>
                    <a:lumOff val="40000"/>
                  </a:schemeClr>
                </a:solidFill>
              </a:rPr>
              <a:t>الحاله</a:t>
            </a:r>
            <a:r>
              <a:rPr lang="ar-IQ" sz="2000" dirty="0" smtClean="0">
                <a:solidFill>
                  <a:schemeClr val="tx2">
                    <a:lumMod val="60000"/>
                    <a:lumOff val="40000"/>
                  </a:schemeClr>
                </a:solidFill>
              </a:rPr>
              <a:t> تحتاج الى استثمار اعلى (توظيف رؤوس اموال كثيره ) في وحده الزمن والعجز يكون هنا نادرا وكذلك اجراءات </a:t>
            </a:r>
            <a:r>
              <a:rPr lang="ar-IQ" sz="2000" dirty="0" err="1" smtClean="0">
                <a:solidFill>
                  <a:schemeClr val="tx2">
                    <a:lumMod val="60000"/>
                    <a:lumOff val="40000"/>
                  </a:schemeClr>
                </a:solidFill>
              </a:rPr>
              <a:t>الطليبه</a:t>
            </a:r>
            <a:r>
              <a:rPr lang="ar-IQ" sz="2000" dirty="0" smtClean="0">
                <a:solidFill>
                  <a:schemeClr val="tx2">
                    <a:lumMod val="60000"/>
                    <a:lumOff val="40000"/>
                  </a:schemeClr>
                </a:solidFill>
              </a:rPr>
              <a:t> تكون أقل تكرارا </a:t>
            </a:r>
          </a:p>
          <a:p>
            <a:pPr marL="0" indent="0">
              <a:buNone/>
            </a:pPr>
            <a:r>
              <a:rPr lang="ar-IQ" sz="2000" dirty="0" smtClean="0">
                <a:solidFill>
                  <a:schemeClr val="tx2">
                    <a:lumMod val="60000"/>
                    <a:lumOff val="40000"/>
                  </a:schemeClr>
                </a:solidFill>
              </a:rPr>
              <a:t>2- </a:t>
            </a:r>
            <a:r>
              <a:rPr lang="en-US" sz="2000" dirty="0" smtClean="0">
                <a:solidFill>
                  <a:schemeClr val="tx2">
                    <a:lumMod val="60000"/>
                    <a:lumOff val="40000"/>
                  </a:schemeClr>
                </a:solidFill>
              </a:rPr>
              <a:t>under stock </a:t>
            </a:r>
            <a:r>
              <a:rPr lang="ar-IQ" sz="2000" dirty="0" smtClean="0">
                <a:solidFill>
                  <a:schemeClr val="tx2">
                    <a:lumMod val="60000"/>
                    <a:lumOff val="40000"/>
                  </a:schemeClr>
                </a:solidFill>
              </a:rPr>
              <a:t>: هنا في هذه </a:t>
            </a:r>
            <a:r>
              <a:rPr lang="ar-IQ" sz="2000" dirty="0" err="1" smtClean="0">
                <a:solidFill>
                  <a:schemeClr val="tx2">
                    <a:lumMod val="60000"/>
                    <a:lumOff val="40000"/>
                  </a:schemeClr>
                </a:solidFill>
              </a:rPr>
              <a:t>الحاله</a:t>
            </a:r>
            <a:r>
              <a:rPr lang="ar-IQ" sz="2000" dirty="0" smtClean="0">
                <a:solidFill>
                  <a:schemeClr val="tx2">
                    <a:lumMod val="60000"/>
                    <a:lumOff val="40000"/>
                  </a:schemeClr>
                </a:solidFill>
              </a:rPr>
              <a:t> يقل </a:t>
            </a:r>
            <a:r>
              <a:rPr lang="ar-IQ" sz="2000" dirty="0" err="1" smtClean="0">
                <a:solidFill>
                  <a:schemeClr val="tx2">
                    <a:lumMod val="60000"/>
                    <a:lumOff val="40000"/>
                  </a:schemeClr>
                </a:solidFill>
              </a:rPr>
              <a:t>الانتنظار</a:t>
            </a:r>
            <a:r>
              <a:rPr lang="ar-IQ" sz="2000" dirty="0" smtClean="0">
                <a:solidFill>
                  <a:schemeClr val="tx2">
                    <a:lumMod val="60000"/>
                    <a:lumOff val="40000"/>
                  </a:schemeClr>
                </a:solidFill>
              </a:rPr>
              <a:t> في وحده الزمن ويزيد تكرار اجراءات </a:t>
            </a:r>
            <a:r>
              <a:rPr lang="ar-IQ" sz="2000" dirty="0" err="1" smtClean="0">
                <a:solidFill>
                  <a:schemeClr val="tx2">
                    <a:lumMod val="60000"/>
                    <a:lumOff val="40000"/>
                  </a:schemeClr>
                </a:solidFill>
              </a:rPr>
              <a:t>الطلبيه</a:t>
            </a:r>
            <a:r>
              <a:rPr lang="ar-IQ" sz="2000" dirty="0" smtClean="0">
                <a:solidFill>
                  <a:schemeClr val="tx2">
                    <a:lumMod val="60000"/>
                    <a:lumOff val="40000"/>
                  </a:schemeClr>
                </a:solidFill>
              </a:rPr>
              <a:t> وكذلك يزيد من احتمالات العجز في الخزين </a:t>
            </a:r>
          </a:p>
          <a:p>
            <a:pPr marL="0" indent="0">
              <a:buNone/>
            </a:pPr>
            <a:r>
              <a:rPr lang="ar-IQ" sz="2000" dirty="0" smtClean="0">
                <a:solidFill>
                  <a:srgbClr val="FF0000"/>
                </a:solidFill>
              </a:rPr>
              <a:t>فالحالتان مكلفتان والقرارات </a:t>
            </a:r>
            <a:r>
              <a:rPr lang="ar-IQ" sz="2000" dirty="0" err="1" smtClean="0">
                <a:solidFill>
                  <a:srgbClr val="FF0000"/>
                </a:solidFill>
              </a:rPr>
              <a:t>الخاصه</a:t>
            </a:r>
            <a:r>
              <a:rPr lang="ar-IQ" sz="2000" dirty="0" smtClean="0">
                <a:solidFill>
                  <a:srgbClr val="FF0000"/>
                </a:solidFill>
              </a:rPr>
              <a:t> بكميه الطلب وتحديد وقت </a:t>
            </a:r>
            <a:r>
              <a:rPr lang="ar-IQ" sz="2000" dirty="0" err="1" smtClean="0">
                <a:solidFill>
                  <a:srgbClr val="FF0000"/>
                </a:solidFill>
              </a:rPr>
              <a:t>الطلبيه</a:t>
            </a:r>
            <a:r>
              <a:rPr lang="ar-IQ" sz="2000" dirty="0" smtClean="0">
                <a:solidFill>
                  <a:srgbClr val="FF0000"/>
                </a:solidFill>
              </a:rPr>
              <a:t> يعتمد على الحصول على الحد الادنى </a:t>
            </a:r>
            <a:r>
              <a:rPr lang="ar-IQ" sz="2000" dirty="0" err="1" smtClean="0">
                <a:solidFill>
                  <a:srgbClr val="FF0000"/>
                </a:solidFill>
              </a:rPr>
              <a:t>لداله</a:t>
            </a:r>
            <a:r>
              <a:rPr lang="ar-IQ" sz="2000" dirty="0" smtClean="0">
                <a:solidFill>
                  <a:srgbClr val="FF0000"/>
                </a:solidFill>
              </a:rPr>
              <a:t> </a:t>
            </a:r>
            <a:r>
              <a:rPr lang="ar-IQ" sz="2000" dirty="0" err="1" smtClean="0">
                <a:solidFill>
                  <a:srgbClr val="FF0000"/>
                </a:solidFill>
              </a:rPr>
              <a:t>الكلفه</a:t>
            </a:r>
            <a:r>
              <a:rPr lang="ar-IQ" sz="2000" dirty="0" smtClean="0">
                <a:solidFill>
                  <a:srgbClr val="FF0000"/>
                </a:solidFill>
              </a:rPr>
              <a:t> </a:t>
            </a:r>
            <a:r>
              <a:rPr lang="ar-IQ" sz="2000" dirty="0" err="1" smtClean="0">
                <a:solidFill>
                  <a:srgbClr val="FF0000"/>
                </a:solidFill>
              </a:rPr>
              <a:t>الكليه</a:t>
            </a:r>
            <a:r>
              <a:rPr lang="ar-IQ" sz="2000" dirty="0" smtClean="0">
                <a:solidFill>
                  <a:srgbClr val="FF0000"/>
                </a:solidFill>
              </a:rPr>
              <a:t> التي توازن </a:t>
            </a:r>
            <a:r>
              <a:rPr lang="ar-IQ" sz="2000" dirty="0" err="1" smtClean="0">
                <a:solidFill>
                  <a:srgbClr val="FF0000"/>
                </a:solidFill>
              </a:rPr>
              <a:t>الكلفه</a:t>
            </a:r>
            <a:r>
              <a:rPr lang="ar-IQ" sz="2000" dirty="0" smtClean="0">
                <a:solidFill>
                  <a:srgbClr val="FF0000"/>
                </a:solidFill>
              </a:rPr>
              <a:t> </a:t>
            </a:r>
            <a:r>
              <a:rPr lang="ar-IQ" sz="2000" dirty="0" err="1" smtClean="0">
                <a:solidFill>
                  <a:srgbClr val="FF0000"/>
                </a:solidFill>
              </a:rPr>
              <a:t>الناجمه</a:t>
            </a:r>
            <a:r>
              <a:rPr lang="ar-IQ" sz="2000" dirty="0" smtClean="0">
                <a:solidFill>
                  <a:srgbClr val="FF0000"/>
                </a:solidFill>
              </a:rPr>
              <a:t> من </a:t>
            </a:r>
            <a:r>
              <a:rPr lang="en-US" sz="2000" dirty="0" smtClean="0">
                <a:solidFill>
                  <a:srgbClr val="FF0000"/>
                </a:solidFill>
              </a:rPr>
              <a:t>under stock </a:t>
            </a:r>
            <a:r>
              <a:rPr lang="ar-IQ" sz="2000" dirty="0" smtClean="0">
                <a:solidFill>
                  <a:srgbClr val="FF0000"/>
                </a:solidFill>
              </a:rPr>
              <a:t>  </a:t>
            </a:r>
            <a:r>
              <a:rPr lang="en-US" sz="2000" dirty="0" smtClean="0">
                <a:solidFill>
                  <a:srgbClr val="FF0000"/>
                </a:solidFill>
              </a:rPr>
              <a:t>over stock </a:t>
            </a:r>
            <a:endParaRPr lang="ar-IQ" sz="2000" dirty="0">
              <a:solidFill>
                <a:srgbClr val="FF0000"/>
              </a:solidFill>
            </a:endParaRPr>
          </a:p>
        </p:txBody>
      </p:sp>
    </p:spTree>
    <p:extLst>
      <p:ext uri="{BB962C8B-B14F-4D97-AF65-F5344CB8AC3E}">
        <p14:creationId xmlns:p14="http://schemas.microsoft.com/office/powerpoint/2010/main" val="28584755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8" name="رابط كسهم مستقيم 67"/>
          <p:cNvCxnSpPr/>
          <p:nvPr/>
        </p:nvCxnSpPr>
        <p:spPr>
          <a:xfrm flipV="1">
            <a:off x="1259632" y="836712"/>
            <a:ext cx="0" cy="49685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0" name="رابط كسهم مستقيم 69"/>
          <p:cNvCxnSpPr/>
          <p:nvPr/>
        </p:nvCxnSpPr>
        <p:spPr>
          <a:xfrm>
            <a:off x="971600" y="5517232"/>
            <a:ext cx="792088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2" name="رابط مستقيم 71"/>
          <p:cNvCxnSpPr/>
          <p:nvPr/>
        </p:nvCxnSpPr>
        <p:spPr>
          <a:xfrm>
            <a:off x="1259632" y="4149080"/>
            <a:ext cx="1224136" cy="1368152"/>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رابط مستقيم 73"/>
          <p:cNvCxnSpPr/>
          <p:nvPr/>
        </p:nvCxnSpPr>
        <p:spPr>
          <a:xfrm flipV="1">
            <a:off x="2483768" y="4149080"/>
            <a:ext cx="0" cy="1368152"/>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رابط مستقيم 75"/>
          <p:cNvCxnSpPr/>
          <p:nvPr/>
        </p:nvCxnSpPr>
        <p:spPr>
          <a:xfrm>
            <a:off x="2483768" y="4149080"/>
            <a:ext cx="1224136" cy="1368152"/>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رابط مستقيم 77"/>
          <p:cNvCxnSpPr/>
          <p:nvPr/>
        </p:nvCxnSpPr>
        <p:spPr>
          <a:xfrm flipV="1">
            <a:off x="3707904" y="4149080"/>
            <a:ext cx="0" cy="1368152"/>
          </a:xfrm>
          <a:prstGeom prst="line">
            <a:avLst/>
          </a:prstGeom>
        </p:spPr>
        <p:style>
          <a:lnRef idx="1">
            <a:schemeClr val="accent1"/>
          </a:lnRef>
          <a:fillRef idx="0">
            <a:schemeClr val="accent1"/>
          </a:fillRef>
          <a:effectRef idx="0">
            <a:schemeClr val="accent1"/>
          </a:effectRef>
          <a:fontRef idx="minor">
            <a:schemeClr val="tx1"/>
          </a:fontRef>
        </p:style>
      </p:cxnSp>
      <p:cxnSp>
        <p:nvCxnSpPr>
          <p:cNvPr id="80" name="رابط مستقيم 79"/>
          <p:cNvCxnSpPr/>
          <p:nvPr/>
        </p:nvCxnSpPr>
        <p:spPr>
          <a:xfrm>
            <a:off x="3707904" y="4149080"/>
            <a:ext cx="1224136" cy="1368152"/>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رابط مستقيم 81"/>
          <p:cNvCxnSpPr/>
          <p:nvPr/>
        </p:nvCxnSpPr>
        <p:spPr>
          <a:xfrm flipV="1">
            <a:off x="4932040" y="4149080"/>
            <a:ext cx="0" cy="1368152"/>
          </a:xfrm>
          <a:prstGeom prst="line">
            <a:avLst/>
          </a:prstGeom>
        </p:spPr>
        <p:style>
          <a:lnRef idx="1">
            <a:schemeClr val="accent1"/>
          </a:lnRef>
          <a:fillRef idx="0">
            <a:schemeClr val="accent1"/>
          </a:fillRef>
          <a:effectRef idx="0">
            <a:schemeClr val="accent1"/>
          </a:effectRef>
          <a:fontRef idx="minor">
            <a:schemeClr val="tx1"/>
          </a:fontRef>
        </p:style>
      </p:cxnSp>
      <p:cxnSp>
        <p:nvCxnSpPr>
          <p:cNvPr id="90" name="رابط مستقيم 89"/>
          <p:cNvCxnSpPr/>
          <p:nvPr/>
        </p:nvCxnSpPr>
        <p:spPr>
          <a:xfrm flipV="1">
            <a:off x="6156176" y="4149080"/>
            <a:ext cx="0" cy="1368152"/>
          </a:xfrm>
          <a:prstGeom prst="line">
            <a:avLst/>
          </a:prstGeom>
        </p:spPr>
        <p:style>
          <a:lnRef idx="1">
            <a:schemeClr val="accent1"/>
          </a:lnRef>
          <a:fillRef idx="0">
            <a:schemeClr val="accent1"/>
          </a:fillRef>
          <a:effectRef idx="0">
            <a:schemeClr val="accent1"/>
          </a:effectRef>
          <a:fontRef idx="minor">
            <a:schemeClr val="tx1"/>
          </a:fontRef>
        </p:style>
      </p:cxnSp>
      <p:cxnSp>
        <p:nvCxnSpPr>
          <p:cNvPr id="92" name="رابط مستقيم 91"/>
          <p:cNvCxnSpPr/>
          <p:nvPr/>
        </p:nvCxnSpPr>
        <p:spPr>
          <a:xfrm>
            <a:off x="6156176" y="4149080"/>
            <a:ext cx="1368152" cy="1368152"/>
          </a:xfrm>
          <a:prstGeom prst="line">
            <a:avLst/>
          </a:prstGeom>
        </p:spPr>
        <p:style>
          <a:lnRef idx="1">
            <a:schemeClr val="accent1"/>
          </a:lnRef>
          <a:fillRef idx="0">
            <a:schemeClr val="accent1"/>
          </a:fillRef>
          <a:effectRef idx="0">
            <a:schemeClr val="accent1"/>
          </a:effectRef>
          <a:fontRef idx="minor">
            <a:schemeClr val="tx1"/>
          </a:fontRef>
        </p:style>
      </p:cxnSp>
      <p:cxnSp>
        <p:nvCxnSpPr>
          <p:cNvPr id="94" name="رابط مستقيم 93"/>
          <p:cNvCxnSpPr/>
          <p:nvPr/>
        </p:nvCxnSpPr>
        <p:spPr>
          <a:xfrm>
            <a:off x="4932040" y="4149080"/>
            <a:ext cx="576064" cy="50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رابط مستقيم 95"/>
          <p:cNvCxnSpPr/>
          <p:nvPr/>
        </p:nvCxnSpPr>
        <p:spPr>
          <a:xfrm>
            <a:off x="1259632" y="980728"/>
            <a:ext cx="7632848" cy="4536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رابط مستقيم 99"/>
          <p:cNvCxnSpPr/>
          <p:nvPr/>
        </p:nvCxnSpPr>
        <p:spPr>
          <a:xfrm flipV="1">
            <a:off x="7524328" y="4653136"/>
            <a:ext cx="0" cy="864096"/>
          </a:xfrm>
          <a:prstGeom prst="line">
            <a:avLst/>
          </a:prstGeom>
        </p:spPr>
        <p:style>
          <a:lnRef idx="1">
            <a:schemeClr val="accent1"/>
          </a:lnRef>
          <a:fillRef idx="0">
            <a:schemeClr val="accent1"/>
          </a:fillRef>
          <a:effectRef idx="0">
            <a:schemeClr val="accent1"/>
          </a:effectRef>
          <a:fontRef idx="minor">
            <a:schemeClr val="tx1"/>
          </a:fontRef>
        </p:style>
      </p:cxnSp>
      <p:cxnSp>
        <p:nvCxnSpPr>
          <p:cNvPr id="104" name="رابط مستقيم 103"/>
          <p:cNvCxnSpPr/>
          <p:nvPr/>
        </p:nvCxnSpPr>
        <p:spPr>
          <a:xfrm>
            <a:off x="539552" y="3573016"/>
            <a:ext cx="122413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6" name="رابط مستقيم 105"/>
          <p:cNvCxnSpPr/>
          <p:nvPr/>
        </p:nvCxnSpPr>
        <p:spPr>
          <a:xfrm>
            <a:off x="2483768" y="3573016"/>
            <a:ext cx="61206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8" name="رابط كسهم مستقيم 107"/>
          <p:cNvCxnSpPr/>
          <p:nvPr/>
        </p:nvCxnSpPr>
        <p:spPr>
          <a:xfrm flipH="1">
            <a:off x="1619672" y="3573016"/>
            <a:ext cx="864096" cy="9361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0" name="رابط كسهم مستقيم 109"/>
          <p:cNvCxnSpPr/>
          <p:nvPr/>
        </p:nvCxnSpPr>
        <p:spPr>
          <a:xfrm flipH="1">
            <a:off x="2915816" y="3573016"/>
            <a:ext cx="792088" cy="10801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5" name="رابط كسهم مستقيم 114"/>
          <p:cNvCxnSpPr/>
          <p:nvPr/>
        </p:nvCxnSpPr>
        <p:spPr>
          <a:xfrm flipH="1">
            <a:off x="4139952" y="3573016"/>
            <a:ext cx="792088" cy="10801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9" name="رابط كسهم مستقيم 118"/>
          <p:cNvCxnSpPr/>
          <p:nvPr/>
        </p:nvCxnSpPr>
        <p:spPr>
          <a:xfrm flipH="1">
            <a:off x="6660232" y="3573016"/>
            <a:ext cx="576064" cy="10801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0" name="مربع نص 119"/>
          <p:cNvSpPr txBox="1"/>
          <p:nvPr/>
        </p:nvSpPr>
        <p:spPr>
          <a:xfrm>
            <a:off x="107504" y="836712"/>
            <a:ext cx="1044116" cy="307777"/>
          </a:xfrm>
          <a:prstGeom prst="rect">
            <a:avLst/>
          </a:prstGeom>
          <a:noFill/>
        </p:spPr>
        <p:txBody>
          <a:bodyPr wrap="square" rtlCol="1">
            <a:spAutoFit/>
          </a:bodyPr>
          <a:lstStyle/>
          <a:p>
            <a:r>
              <a:rPr lang="en-US" sz="1400" dirty="0" smtClean="0"/>
              <a:t>Stock </a:t>
            </a:r>
            <a:r>
              <a:rPr lang="en-US" sz="1400" dirty="0" err="1" smtClean="0"/>
              <a:t>levch</a:t>
            </a:r>
            <a:endParaRPr lang="ar-IQ" sz="1400" dirty="0"/>
          </a:p>
        </p:txBody>
      </p:sp>
      <p:sp>
        <p:nvSpPr>
          <p:cNvPr id="121" name="مربع نص 120"/>
          <p:cNvSpPr txBox="1"/>
          <p:nvPr/>
        </p:nvSpPr>
        <p:spPr>
          <a:xfrm>
            <a:off x="3779912" y="2132856"/>
            <a:ext cx="1152128" cy="307777"/>
          </a:xfrm>
          <a:prstGeom prst="rect">
            <a:avLst/>
          </a:prstGeom>
          <a:noFill/>
        </p:spPr>
        <p:txBody>
          <a:bodyPr wrap="square" rtlCol="1">
            <a:spAutoFit/>
          </a:bodyPr>
          <a:lstStyle/>
          <a:p>
            <a:r>
              <a:rPr lang="en-US" sz="1400" dirty="0" smtClean="0"/>
              <a:t>Over stock </a:t>
            </a:r>
            <a:endParaRPr lang="ar-IQ" sz="1400" dirty="0"/>
          </a:p>
        </p:txBody>
      </p:sp>
      <p:sp>
        <p:nvSpPr>
          <p:cNvPr id="122" name="مربع نص 121"/>
          <p:cNvSpPr txBox="1"/>
          <p:nvPr/>
        </p:nvSpPr>
        <p:spPr>
          <a:xfrm>
            <a:off x="7524328" y="2924945"/>
            <a:ext cx="1224136" cy="307777"/>
          </a:xfrm>
          <a:prstGeom prst="rect">
            <a:avLst/>
          </a:prstGeom>
          <a:noFill/>
        </p:spPr>
        <p:txBody>
          <a:bodyPr wrap="square" rtlCol="1">
            <a:spAutoFit/>
          </a:bodyPr>
          <a:lstStyle/>
          <a:p>
            <a:r>
              <a:rPr lang="en-US" sz="1400" dirty="0" smtClean="0"/>
              <a:t>Under stock</a:t>
            </a:r>
            <a:endParaRPr lang="ar-IQ" sz="1400" dirty="0"/>
          </a:p>
        </p:txBody>
      </p:sp>
      <p:cxnSp>
        <p:nvCxnSpPr>
          <p:cNvPr id="124" name="رابط كسهم مستقيم 123"/>
          <p:cNvCxnSpPr/>
          <p:nvPr/>
        </p:nvCxnSpPr>
        <p:spPr>
          <a:xfrm>
            <a:off x="3707904" y="2286744"/>
            <a:ext cx="28803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6" name="رابط كسهم مستقيم 125"/>
          <p:cNvCxnSpPr/>
          <p:nvPr/>
        </p:nvCxnSpPr>
        <p:spPr>
          <a:xfrm flipH="1" flipV="1">
            <a:off x="4535996" y="2440633"/>
            <a:ext cx="108012" cy="4843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7" name="مربع نص 126"/>
          <p:cNvSpPr txBox="1"/>
          <p:nvPr/>
        </p:nvSpPr>
        <p:spPr>
          <a:xfrm>
            <a:off x="7884368" y="5805264"/>
            <a:ext cx="1008112" cy="338554"/>
          </a:xfrm>
          <a:prstGeom prst="rect">
            <a:avLst/>
          </a:prstGeom>
          <a:noFill/>
        </p:spPr>
        <p:txBody>
          <a:bodyPr wrap="square" rtlCol="1">
            <a:spAutoFit/>
          </a:bodyPr>
          <a:lstStyle/>
          <a:p>
            <a:r>
              <a:rPr lang="en-US" sz="1600" dirty="0" smtClean="0"/>
              <a:t>One year</a:t>
            </a:r>
            <a:endParaRPr lang="ar-IQ" sz="1600" dirty="0"/>
          </a:p>
        </p:txBody>
      </p:sp>
      <p:sp>
        <p:nvSpPr>
          <p:cNvPr id="129" name="مربع نص 128"/>
          <p:cNvSpPr txBox="1"/>
          <p:nvPr/>
        </p:nvSpPr>
        <p:spPr>
          <a:xfrm>
            <a:off x="7236296" y="5661248"/>
            <a:ext cx="432048" cy="307777"/>
          </a:xfrm>
          <a:prstGeom prst="rect">
            <a:avLst/>
          </a:prstGeom>
          <a:noFill/>
        </p:spPr>
        <p:txBody>
          <a:bodyPr wrap="square" rtlCol="1">
            <a:spAutoFit/>
          </a:bodyPr>
          <a:lstStyle/>
          <a:p>
            <a:r>
              <a:rPr lang="en-US" sz="1400" dirty="0" smtClean="0"/>
              <a:t>12</a:t>
            </a:r>
            <a:endParaRPr lang="ar-IQ" sz="1200" dirty="0"/>
          </a:p>
        </p:txBody>
      </p:sp>
      <p:sp>
        <p:nvSpPr>
          <p:cNvPr id="130" name="مربع نص 129"/>
          <p:cNvSpPr txBox="1"/>
          <p:nvPr/>
        </p:nvSpPr>
        <p:spPr>
          <a:xfrm>
            <a:off x="6048164" y="5651375"/>
            <a:ext cx="216024" cy="307777"/>
          </a:xfrm>
          <a:prstGeom prst="rect">
            <a:avLst/>
          </a:prstGeom>
          <a:noFill/>
        </p:spPr>
        <p:txBody>
          <a:bodyPr wrap="square" rtlCol="1">
            <a:spAutoFit/>
          </a:bodyPr>
          <a:lstStyle/>
          <a:p>
            <a:r>
              <a:rPr lang="en-US" sz="1400" dirty="0"/>
              <a:t>9</a:t>
            </a:r>
            <a:endParaRPr lang="ar-IQ" sz="1200" dirty="0"/>
          </a:p>
        </p:txBody>
      </p:sp>
      <p:sp>
        <p:nvSpPr>
          <p:cNvPr id="131" name="مربع نص 130"/>
          <p:cNvSpPr txBox="1"/>
          <p:nvPr/>
        </p:nvSpPr>
        <p:spPr>
          <a:xfrm>
            <a:off x="4824028" y="5666764"/>
            <a:ext cx="216024" cy="307777"/>
          </a:xfrm>
          <a:prstGeom prst="rect">
            <a:avLst/>
          </a:prstGeom>
          <a:noFill/>
        </p:spPr>
        <p:txBody>
          <a:bodyPr wrap="square" rtlCol="1">
            <a:spAutoFit/>
          </a:bodyPr>
          <a:lstStyle/>
          <a:p>
            <a:r>
              <a:rPr lang="en-US" sz="1400" dirty="0" smtClean="0"/>
              <a:t>9</a:t>
            </a:r>
            <a:endParaRPr lang="ar-IQ" sz="1200" dirty="0"/>
          </a:p>
        </p:txBody>
      </p:sp>
      <p:sp>
        <p:nvSpPr>
          <p:cNvPr id="132" name="مربع نص 131"/>
          <p:cNvSpPr txBox="1"/>
          <p:nvPr/>
        </p:nvSpPr>
        <p:spPr>
          <a:xfrm>
            <a:off x="3577625" y="5661247"/>
            <a:ext cx="216024" cy="307777"/>
          </a:xfrm>
          <a:prstGeom prst="rect">
            <a:avLst/>
          </a:prstGeom>
          <a:noFill/>
        </p:spPr>
        <p:txBody>
          <a:bodyPr wrap="square" rtlCol="1">
            <a:spAutoFit/>
          </a:bodyPr>
          <a:lstStyle/>
          <a:p>
            <a:r>
              <a:rPr lang="en-US" sz="1400" dirty="0" smtClean="0"/>
              <a:t>6</a:t>
            </a:r>
            <a:endParaRPr lang="ar-IQ" sz="1200" dirty="0"/>
          </a:p>
        </p:txBody>
      </p:sp>
      <p:sp>
        <p:nvSpPr>
          <p:cNvPr id="133" name="مربع نص 132"/>
          <p:cNvSpPr txBox="1"/>
          <p:nvPr/>
        </p:nvSpPr>
        <p:spPr>
          <a:xfrm>
            <a:off x="2375756" y="5676349"/>
            <a:ext cx="216024" cy="276999"/>
          </a:xfrm>
          <a:prstGeom prst="rect">
            <a:avLst/>
          </a:prstGeom>
          <a:noFill/>
        </p:spPr>
        <p:txBody>
          <a:bodyPr wrap="square" rtlCol="1">
            <a:spAutoFit/>
          </a:bodyPr>
          <a:lstStyle/>
          <a:p>
            <a:r>
              <a:rPr lang="en-US" sz="1200" dirty="0" smtClean="0"/>
              <a:t>3</a:t>
            </a:r>
            <a:endParaRPr lang="ar-IQ" sz="1200" dirty="0"/>
          </a:p>
        </p:txBody>
      </p:sp>
      <p:sp>
        <p:nvSpPr>
          <p:cNvPr id="135" name="مربع نص 134"/>
          <p:cNvSpPr txBox="1"/>
          <p:nvPr/>
        </p:nvSpPr>
        <p:spPr>
          <a:xfrm>
            <a:off x="107504" y="2924945"/>
            <a:ext cx="864096" cy="523220"/>
          </a:xfrm>
          <a:prstGeom prst="rect">
            <a:avLst/>
          </a:prstGeom>
          <a:noFill/>
        </p:spPr>
        <p:txBody>
          <a:bodyPr wrap="square" rtlCol="1">
            <a:spAutoFit/>
          </a:bodyPr>
          <a:lstStyle/>
          <a:p>
            <a:r>
              <a:rPr lang="en-US" sz="1400" dirty="0" smtClean="0"/>
              <a:t>Demand </a:t>
            </a:r>
          </a:p>
          <a:p>
            <a:r>
              <a:rPr lang="en-US" sz="1400" dirty="0" smtClean="0"/>
              <a:t>Rate     </a:t>
            </a:r>
            <a:endParaRPr lang="ar-IQ" sz="1400" dirty="0"/>
          </a:p>
        </p:txBody>
      </p:sp>
      <p:sp>
        <p:nvSpPr>
          <p:cNvPr id="136" name="مربع نص 135"/>
          <p:cNvSpPr txBox="1"/>
          <p:nvPr/>
        </p:nvSpPr>
        <p:spPr>
          <a:xfrm>
            <a:off x="197514" y="4247510"/>
            <a:ext cx="864096" cy="1169551"/>
          </a:xfrm>
          <a:prstGeom prst="rect">
            <a:avLst/>
          </a:prstGeom>
          <a:noFill/>
        </p:spPr>
        <p:txBody>
          <a:bodyPr wrap="square" rtlCol="1">
            <a:spAutoFit/>
          </a:bodyPr>
          <a:lstStyle/>
          <a:p>
            <a:r>
              <a:rPr lang="ar-IQ" sz="1400" dirty="0" smtClean="0"/>
              <a:t>الطلب لمده </a:t>
            </a:r>
            <a:r>
              <a:rPr lang="ar-IQ" sz="1400" dirty="0" err="1" smtClean="0"/>
              <a:t>ثلاثه</a:t>
            </a:r>
            <a:r>
              <a:rPr lang="ar-IQ" sz="1400" dirty="0" smtClean="0"/>
              <a:t> اشهر </a:t>
            </a:r>
            <a:endParaRPr lang="en-US" sz="1400" dirty="0" smtClean="0"/>
          </a:p>
          <a:p>
            <a:r>
              <a:rPr lang="en-US" sz="1400" dirty="0" smtClean="0"/>
              <a:t>3 month </a:t>
            </a:r>
          </a:p>
          <a:p>
            <a:r>
              <a:rPr lang="en-US" sz="1400" dirty="0" smtClean="0"/>
              <a:t>Demand </a:t>
            </a:r>
          </a:p>
          <a:p>
            <a:r>
              <a:rPr lang="en-US" sz="1400" dirty="0" smtClean="0"/>
              <a:t>    </a:t>
            </a:r>
            <a:endParaRPr lang="ar-IQ" sz="1400" dirty="0"/>
          </a:p>
        </p:txBody>
      </p:sp>
    </p:spTree>
    <p:extLst>
      <p:ext uri="{BB962C8B-B14F-4D97-AF65-F5344CB8AC3E}">
        <p14:creationId xmlns:p14="http://schemas.microsoft.com/office/powerpoint/2010/main" val="540772420"/>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1141</TotalTime>
  <Words>3914</Words>
  <Application>Microsoft Office PowerPoint</Application>
  <PresentationFormat>عرض على الشاشة (3:4)‏</PresentationFormat>
  <Paragraphs>320</Paragraphs>
  <Slides>26</Slides>
  <Notes>1</Notes>
  <HiddenSlides>0</HiddenSlides>
  <MMClips>0</MMClips>
  <ScaleCrop>false</ScaleCrop>
  <HeadingPairs>
    <vt:vector size="4" baseType="variant">
      <vt:variant>
        <vt:lpstr>نسق</vt:lpstr>
      </vt:variant>
      <vt:variant>
        <vt:i4>1</vt:i4>
      </vt:variant>
      <vt:variant>
        <vt:lpstr>عناوين الشرائح</vt:lpstr>
      </vt:variant>
      <vt:variant>
        <vt:i4>26</vt:i4>
      </vt:variant>
    </vt:vector>
  </HeadingPairs>
  <TitlesOfParts>
    <vt:vector size="27" baseType="lpstr">
      <vt:lpstr>نسق Office</vt:lpstr>
      <vt:lpstr>))نماذج الخزين واتخاذ القرار في المؤسسات الانتاجية والخدمية))</vt:lpstr>
      <vt:lpstr>1- تهدئه :- </vt:lpstr>
      <vt:lpstr>2- الفكرة الاساسية في السيطرة على الخزين </vt:lpstr>
      <vt:lpstr>وتعتبر هذه المسألة من أقدم المسائل التي عالجتها ولاتزال تعالجها بحوث العمليات من حيث تطبيقها الاساليب والنماذج الرياضية والمعالجات الرياضيه لمسأله عامة في مسائل التخزين .  والتخزين ليس هدفا بحد ذاته لكن الهدف هو امكانيه الحصول على سياسات تخزينية يمكن تطبيقها وتحسين في نظام التخزين القائم  ان مسألة بهذه التعددية الكبيره تحتاج الى تقويم وتجزئه كي يتم معالجه كل جزء او قسم بأساليب ممكنه وعلى رأسى هذه الاساليب تصنيف المواد المخزينه </vt:lpstr>
      <vt:lpstr>3- تصنيف المواد المخزنية  Inventory classfication   </vt:lpstr>
      <vt:lpstr>4- تصنيف المواد حسب قيمه الاستهلاك (Consumption value ID)</vt:lpstr>
      <vt:lpstr>5- تصنيف المواد بأسلوب تحليل A , B , C</vt:lpstr>
      <vt:lpstr>6- نماذج الخزين Inventory Models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7- نماذج الخزين المحدده Deterministic Models</vt:lpstr>
      <vt:lpstr>النموذج الاول – نموذج الشراء بدون الحجز  First – Model Purchase No – shortage </vt:lpstr>
      <vt:lpstr>عرض تقديمي في PowerPoint</vt:lpstr>
      <vt:lpstr>عرض تقديمي في PowerPoint</vt:lpstr>
      <vt:lpstr>النموذج الثاني : نموذج الصنع (نموذج التجهيز التدريجي )من دون عجز </vt:lpstr>
      <vt:lpstr>عرض تقديمي في PowerPoint</vt:lpstr>
      <vt:lpstr>النموذج الثالث – نموذج الشراء بعجز  Third – model : purchase with shortage </vt:lpstr>
      <vt:lpstr>عرض تقديمي في PowerPoint</vt:lpstr>
      <vt:lpstr>النموذج الرابع – نموذج الصنع (نموذج التجهيز التدريجي ) مع وجود عجز </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))نماذج الخزين واتخاذ القرار في المؤسسات الانتاجية والخدمية))</dc:title>
  <dc:creator>DR.Ahmed Saker 2O11</dc:creator>
  <cp:lastModifiedBy>DR.Ahmed Saker 2O11</cp:lastModifiedBy>
  <cp:revision>102</cp:revision>
  <dcterms:created xsi:type="dcterms:W3CDTF">2019-09-22T08:05:27Z</dcterms:created>
  <dcterms:modified xsi:type="dcterms:W3CDTF">2019-09-24T21:32:08Z</dcterms:modified>
</cp:coreProperties>
</file>